
<file path=[Content_Types].xml><?xml version="1.0" encoding="utf-8"?>
<Types xmlns="http://schemas.openxmlformats.org/package/2006/content-types">
  <Default Extension="jpeg" ContentType="image/jpe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svg" ContentType="image/svg+xml"/>
  <Override PartName="/ppt/media/image10.svg" ContentType="image/svg+xml"/>
  <Override PartName="/ppt/media/image100.svg" ContentType="image/svg+xml"/>
  <Override PartName="/ppt/media/image101.svg" ContentType="image/svg+xml"/>
  <Override PartName="/ppt/media/image102.svg" ContentType="image/svg+xml"/>
  <Override PartName="/ppt/media/image103.svg" ContentType="image/svg+xml"/>
  <Override PartName="/ppt/media/image105.svg" ContentType="image/svg+xml"/>
  <Override PartName="/ppt/media/image106.svg" ContentType="image/svg+xml"/>
  <Override PartName="/ppt/media/image107.svg" ContentType="image/svg+xml"/>
  <Override PartName="/ppt/media/image108.svg" ContentType="image/svg+xml"/>
  <Override PartName="/ppt/media/image109.svg" ContentType="image/svg+xml"/>
  <Override PartName="/ppt/media/image11.svg" ContentType="image/svg+xml"/>
  <Override PartName="/ppt/media/image110.svg" ContentType="image/svg+xml"/>
  <Override PartName="/ppt/media/image111.svg" ContentType="image/svg+xml"/>
  <Override PartName="/ppt/media/image112.svg" ContentType="image/svg+xml"/>
  <Override PartName="/ppt/media/image113.svg" ContentType="image/svg+xml"/>
  <Override PartName="/ppt/media/image114.svg" ContentType="image/svg+xml"/>
  <Override PartName="/ppt/media/image115.svg" ContentType="image/svg+xml"/>
  <Override PartName="/ppt/media/image116.svg" ContentType="image/svg+xml"/>
  <Override PartName="/ppt/media/image117.svg" ContentType="image/svg+xml"/>
  <Override PartName="/ppt/media/image118.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39.svg" ContentType="image/svg+xml"/>
  <Override PartName="/ppt/media/image4.svg" ContentType="image/svg+xml"/>
  <Override PartName="/ppt/media/image40.svg" ContentType="image/svg+xml"/>
  <Override PartName="/ppt/media/image41.svg" ContentType="image/svg+xml"/>
  <Override PartName="/ppt/media/image42.svg" ContentType="image/svg+xml"/>
  <Override PartName="/ppt/media/image43.svg" ContentType="image/svg+xml"/>
  <Override PartName="/ppt/media/image44.svg" ContentType="image/svg+xml"/>
  <Override PartName="/ppt/media/image46.svg" ContentType="image/svg+xml"/>
  <Override PartName="/ppt/media/image47.svg" ContentType="image/svg+xml"/>
  <Override PartName="/ppt/media/image48.svg" ContentType="image/svg+xml"/>
  <Override PartName="/ppt/media/image49.svg" ContentType="image/svg+xml"/>
  <Override PartName="/ppt/media/image5.svg" ContentType="image/svg+xml"/>
  <Override PartName="/ppt/media/image50.svg" ContentType="image/svg+xml"/>
  <Override PartName="/ppt/media/image52.svg" ContentType="image/svg+xml"/>
  <Override PartName="/ppt/media/image53.svg" ContentType="image/svg+xml"/>
  <Override PartName="/ppt/media/image54.svg" ContentType="image/svg+xml"/>
  <Override PartName="/ppt/media/image55.svg" ContentType="image/svg+xml"/>
  <Override PartName="/ppt/media/image56.svg" ContentType="image/svg+xml"/>
  <Override PartName="/ppt/media/image57.svg" ContentType="image/svg+xml"/>
  <Override PartName="/ppt/media/image58.svg" ContentType="image/svg+xml"/>
  <Override PartName="/ppt/media/image59.svg" ContentType="image/svg+xml"/>
  <Override PartName="/ppt/media/image6.svg" ContentType="image/svg+xml"/>
  <Override PartName="/ppt/media/image60.svg" ContentType="image/svg+xml"/>
  <Override PartName="/ppt/media/image61.svg" ContentType="image/svg+xml"/>
  <Override PartName="/ppt/media/image62.svg" ContentType="image/svg+xml"/>
  <Override PartName="/ppt/media/image63.svg" ContentType="image/svg+xml"/>
  <Override PartName="/ppt/media/image64.svg" ContentType="image/svg+xml"/>
  <Override PartName="/ppt/media/image65.svg" ContentType="image/svg+xml"/>
  <Override PartName="/ppt/media/image66.svg" ContentType="image/svg+xml"/>
  <Override PartName="/ppt/media/image67.svg" ContentType="image/svg+xml"/>
  <Override PartName="/ppt/media/image68.svg" ContentType="image/svg+xml"/>
  <Override PartName="/ppt/media/image69.svg" ContentType="image/svg+xml"/>
  <Override PartName="/ppt/media/image7.svg" ContentType="image/svg+xml"/>
  <Override PartName="/ppt/media/image70.svg" ContentType="image/svg+xml"/>
  <Override PartName="/ppt/media/image71.svg" ContentType="image/svg+xml"/>
  <Override PartName="/ppt/media/image72.svg" ContentType="image/svg+xml"/>
  <Override PartName="/ppt/media/image73.svg" ContentType="image/svg+xml"/>
  <Override PartName="/ppt/media/image74.svg" ContentType="image/svg+xml"/>
  <Override PartName="/ppt/media/image75.svg" ContentType="image/svg+xml"/>
  <Override PartName="/ppt/media/image76.svg" ContentType="image/svg+xml"/>
  <Override PartName="/ppt/media/image77.svg" ContentType="image/svg+xml"/>
  <Override PartName="/ppt/media/image78.svg" ContentType="image/svg+xml"/>
  <Override PartName="/ppt/media/image79.svg" ContentType="image/svg+xml"/>
  <Override PartName="/ppt/media/image8.svg" ContentType="image/svg+xml"/>
  <Override PartName="/ppt/media/image80.svg" ContentType="image/svg+xml"/>
  <Override PartName="/ppt/media/image81.svg" ContentType="image/svg+xml"/>
  <Override PartName="/ppt/media/image82.svg" ContentType="image/svg+xml"/>
  <Override PartName="/ppt/media/image83.svg" ContentType="image/svg+xml"/>
  <Override PartName="/ppt/media/image84.svg" ContentType="image/svg+xml"/>
  <Override PartName="/ppt/media/image85.svg" ContentType="image/svg+xml"/>
  <Override PartName="/ppt/media/image86.svg" ContentType="image/svg+xml"/>
  <Override PartName="/ppt/media/image87.svg" ContentType="image/svg+xml"/>
  <Override PartName="/ppt/media/image88.svg" ContentType="image/svg+xml"/>
  <Override PartName="/ppt/media/image89.svg" ContentType="image/svg+xml"/>
  <Override PartName="/ppt/media/image9.svg" ContentType="image/svg+xml"/>
  <Override PartName="/ppt/media/image90.svg" ContentType="image/svg+xml"/>
  <Override PartName="/ppt/media/image91.svg" ContentType="image/svg+xml"/>
  <Override PartName="/ppt/media/image92.svg" ContentType="image/svg+xml"/>
  <Override PartName="/ppt/media/image93.svg" ContentType="image/svg+xml"/>
  <Override PartName="/ppt/media/image94.svg" ContentType="image/svg+xml"/>
  <Override PartName="/ppt/media/image95.svg" ContentType="image/svg+xml"/>
  <Override PartName="/ppt/media/image96.svg" ContentType="image/svg+xml"/>
  <Override PartName="/ppt/media/image97.svg" ContentType="image/svg+xml"/>
  <Override PartName="/ppt/media/image98.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1" r:id="rId3"/>
    <p:sldMasterId id="2147483686" r:id="rId4"/>
    <p:sldMasterId id="2147483711" r:id="rId5"/>
    <p:sldMasterId id="2147483735" r:id="rId6"/>
  </p:sldMasterIdLst>
  <p:notesMasterIdLst>
    <p:notesMasterId r:id="rId8"/>
  </p:notesMasterIdLst>
  <p:sldIdLst>
    <p:sldId id="1113" r:id="rId7"/>
    <p:sldId id="256" r:id="rId9"/>
    <p:sldId id="1199" r:id="rId10"/>
    <p:sldId id="1200" r:id="rId11"/>
    <p:sldId id="879" r:id="rId12"/>
    <p:sldId id="1206" r:id="rId13"/>
    <p:sldId id="1051" r:id="rId14"/>
    <p:sldId id="272" r:id="rId15"/>
    <p:sldId id="342" r:id="rId16"/>
    <p:sldId id="1204" r:id="rId17"/>
    <p:sldId id="1207" r:id="rId18"/>
    <p:sldId id="1208" r:id="rId19"/>
    <p:sldId id="1205" r:id="rId20"/>
    <p:sldId id="1209" r:id="rId21"/>
    <p:sldId id="1210" r:id="rId22"/>
    <p:sldId id="1212" r:id="rId23"/>
    <p:sldId id="336" r:id="rId24"/>
    <p:sldId id="1114" r:id="rId25"/>
    <p:sldId id="385" r:id="rId26"/>
    <p:sldId id="317" r:id="rId27"/>
    <p:sldId id="1115" r:id="rId28"/>
    <p:sldId id="339" r:id="rId29"/>
    <p:sldId id="582" r:id="rId30"/>
    <p:sldId id="624" r:id="rId31"/>
    <p:sldId id="322" r:id="rId32"/>
    <p:sldId id="1196" r:id="rId33"/>
    <p:sldId id="625" r:id="rId34"/>
    <p:sldId id="333" r:id="rId35"/>
    <p:sldId id="617" r:id="rId36"/>
    <p:sldId id="517" r:id="rId37"/>
    <p:sldId id="403" r:id="rId38"/>
    <p:sldId id="635" r:id="rId39"/>
    <p:sldId id="629" r:id="rId40"/>
    <p:sldId id="628" r:id="rId41"/>
    <p:sldId id="630" r:id="rId42"/>
    <p:sldId id="631" r:id="rId43"/>
    <p:sldId id="632" r:id="rId44"/>
    <p:sldId id="634" r:id="rId45"/>
    <p:sldId id="910" r:id="rId46"/>
    <p:sldId id="863" r:id="rId47"/>
    <p:sldId id="618" r:id="rId48"/>
    <p:sldId id="909" r:id="rId49"/>
    <p:sldId id="1126" r:id="rId50"/>
    <p:sldId id="613" r:id="rId51"/>
    <p:sldId id="1127" r:id="rId52"/>
    <p:sldId id="1128" r:id="rId53"/>
    <p:sldId id="432" r:id="rId54"/>
    <p:sldId id="433" r:id="rId55"/>
    <p:sldId id="434" r:id="rId56"/>
    <p:sldId id="435" r:id="rId57"/>
    <p:sldId id="864" r:id="rId58"/>
    <p:sldId id="1129" r:id="rId59"/>
    <p:sldId id="438" r:id="rId60"/>
    <p:sldId id="857" r:id="rId61"/>
    <p:sldId id="1130" r:id="rId62"/>
    <p:sldId id="440" r:id="rId63"/>
    <p:sldId id="374" r:id="rId64"/>
    <p:sldId id="1131" r:id="rId65"/>
    <p:sldId id="377" r:id="rId66"/>
    <p:sldId id="1132" r:id="rId67"/>
    <p:sldId id="1133" r:id="rId68"/>
    <p:sldId id="442" r:id="rId69"/>
    <p:sldId id="1134" r:id="rId70"/>
    <p:sldId id="380" r:id="rId71"/>
    <p:sldId id="852" r:id="rId72"/>
    <p:sldId id="378" r:id="rId73"/>
    <p:sldId id="382" r:id="rId74"/>
    <p:sldId id="840" r:id="rId75"/>
    <p:sldId id="841" r:id="rId76"/>
    <p:sldId id="1135" r:id="rId77"/>
    <p:sldId id="508" r:id="rId78"/>
    <p:sldId id="427" r:id="rId79"/>
    <p:sldId id="504" r:id="rId80"/>
    <p:sldId id="861" r:id="rId81"/>
    <p:sldId id="850" r:id="rId82"/>
    <p:sldId id="860" r:id="rId83"/>
    <p:sldId id="85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vider-independent Compute Concepts" id="{C10C0696-4C81-C34B-ACCC-65679750B446}">
          <p14:sldIdLst>
            <p14:sldId id="1113"/>
            <p14:sldId id="256"/>
            <p14:sldId id="1199"/>
            <p14:sldId id="1200"/>
            <p14:sldId id="879"/>
            <p14:sldId id="1206"/>
            <p14:sldId id="1051"/>
            <p14:sldId id="272"/>
            <p14:sldId id="342"/>
            <p14:sldId id="1204"/>
            <p14:sldId id="1207"/>
            <p14:sldId id="1208"/>
            <p14:sldId id="1205"/>
            <p14:sldId id="1209"/>
            <p14:sldId id="1210"/>
            <p14:sldId id="1212"/>
          </p14:sldIdLst>
        </p14:section>
        <p14:section name="AWS Cloud Foundations: Module 3" id="{EBFF84EF-93B5-C54D-8A1E-EDA1B6E98F2C}">
          <p14:sldIdLst>
            <p14:sldId id="336"/>
            <p14:sldId id="1114"/>
            <p14:sldId id="385"/>
          </p14:sldIdLst>
        </p14:section>
        <p14:section name="Section 1: AWS Global Infrastructure" id="{04E1CE4C-FFF7-D34B-B153-1F4F92039CEF}">
          <p14:sldIdLst>
            <p14:sldId id="317"/>
            <p14:sldId id="1115"/>
            <p14:sldId id="339"/>
            <p14:sldId id="582"/>
            <p14:sldId id="624"/>
            <p14:sldId id="322"/>
            <p14:sldId id="1196"/>
            <p14:sldId id="625"/>
            <p14:sldId id="333"/>
            <p14:sldId id="617"/>
          </p14:sldIdLst>
        </p14:section>
        <p14:section name="Section 2: AWS Services" id="{D66D410D-D17B-F244-92C5-C00D8506FF30}">
          <p14:sldIdLst>
            <p14:sldId id="517"/>
            <p14:sldId id="403"/>
            <p14:sldId id="635"/>
            <p14:sldId id="629"/>
            <p14:sldId id="628"/>
            <p14:sldId id="630"/>
            <p14:sldId id="631"/>
            <p14:sldId id="632"/>
            <p14:sldId id="634"/>
            <p14:sldId id="910"/>
            <p14:sldId id="863"/>
            <p14:sldId id="618"/>
            <p14:sldId id="909"/>
          </p14:sldIdLst>
        </p14:section>
        <p14:section name="AWS Cloud Foundations: Module 4" id="{58CE7FDA-5EBF-C247-BE59-F4A2E92195C6}">
          <p14:sldIdLst>
            <p14:sldId id="1126"/>
            <p14:sldId id="613"/>
            <p14:sldId id="1127"/>
          </p14:sldIdLst>
        </p14:section>
        <p14:section name="Section 1: AWS Shared Responsibility Model" id="{2100FFDF-B411-AE4D-B937-E9DE9362DC92}">
          <p14:sldIdLst>
            <p14:sldId id="1128"/>
            <p14:sldId id="432"/>
            <p14:sldId id="433"/>
            <p14:sldId id="434"/>
            <p14:sldId id="435"/>
            <p14:sldId id="864"/>
          </p14:sldIdLst>
        </p14:section>
        <p14:section name="Activity: Shared responsibility model" id="{26A23A24-B6F1-494B-BC4F-A29E50CA2012}">
          <p14:sldIdLst>
            <p14:sldId id="1129"/>
            <p14:sldId id="438"/>
            <p14:sldId id="857"/>
            <p14:sldId id="1130"/>
          </p14:sldIdLst>
        </p14:section>
        <p14:section name="Section 2: IAM" id="{B5A50875-55F7-6943-8C7F-CA1A955423EF}">
          <p14:sldIdLst>
            <p14:sldId id="440"/>
            <p14:sldId id="374"/>
            <p14:sldId id="1131"/>
            <p14:sldId id="377"/>
            <p14:sldId id="1132"/>
            <p14:sldId id="1133"/>
            <p14:sldId id="442"/>
            <p14:sldId id="1134"/>
            <p14:sldId id="380"/>
            <p14:sldId id="852"/>
            <p14:sldId id="378"/>
            <p14:sldId id="382"/>
            <p14:sldId id="840"/>
            <p14:sldId id="841"/>
            <p14:sldId id="1135"/>
          </p14:sldIdLst>
        </p14:section>
        <p14:section name="Demo: IAM" id="{092C6C31-7261-6C4B-A0AD-3EAC51C3524F}">
          <p14:sldIdLst>
            <p14:sldId id="508"/>
          </p14:sldIdLst>
        </p14:section>
        <p14:section name="Lab 1: IAM" id="{872B8D2A-A833-5146-AE90-317748E5601C}">
          <p14:sldIdLst>
            <p14:sldId id="427"/>
            <p14:sldId id="504"/>
          </p14:sldIdLst>
        </p14:section>
        <p14:section name="Section 5: Securing Data on AWS" id="{B392CE9E-ADFC-1541-BBDE-EA1F05750957}">
          <p14:sldIdLst>
            <p14:sldId id="861"/>
            <p14:sldId id="850"/>
            <p14:sldId id="860"/>
            <p14:sldId id="85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hanem, Thanaa M" initials="GT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4"/>
    <p:restoredTop sz="74969"/>
  </p:normalViewPr>
  <p:slideViewPr>
    <p:cSldViewPr snapToGrid="0" snapToObjects="1">
      <p:cViewPr varScale="1">
        <p:scale>
          <a:sx n="103" d="100"/>
          <a:sy n="103" d="100"/>
        </p:scale>
        <p:origin x="4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8" Type="http://schemas.openxmlformats.org/officeDocument/2006/relationships/commentAuthors" Target="commentAuthors.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notesMaster" Target="notesMasters/notesMaster1.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5982377C-77CF-1745-8E51-89DC4DD3F90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53956-8408-1C43-BF21-C1EEEFF0EBF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4" Type="http://schemas.openxmlformats.org/officeDocument/2006/relationships/hyperlink" Target="https://aws.amazon.com/about-aws/global-infrastructure/regional-product-services/?p=tgi&amp;loc=4" TargetMode="External"/><Relationship Id="rId3" Type="http://schemas.openxmlformats.org/officeDocument/2006/relationships/hyperlink" Target="http://www.cloudping.info/" TargetMode="External"/><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aws.amazon.com/products" TargetMode="External"/><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5" Type="http://schemas.openxmlformats.org/officeDocument/2006/relationships/hyperlink" Target="https://aws.amazon.com/products/" TargetMode="External"/><Relationship Id="rId4" Type="http://schemas.openxmlformats.org/officeDocument/2006/relationships/hyperlink" Target="https://aws.amazon.com/about-aws/global-infrastructure/regional-product-services/" TargetMode="External"/><Relationship Id="rId3" Type="http://schemas.openxmlformats.org/officeDocument/2006/relationships/hyperlink" Target="https://aws.amazon.com/about-aws/global-infrastructure" TargetMode="External"/><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aws.amazon.com/whitepapers/latest/oracle-database-aws-best-practices/introduction.html"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aws.amazon.com/IAM/latest/UserGuide/access_policies_testing-policies.html" TargetMode="External"/><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aws.amazon.com/IAM/latest/UserGuide/id_roles_use_switch-role-ec2.html" TargetMode="External"/><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4_IAM+v2.0.mp4" TargetMode="External"/><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docs.aws.amazon.com/kms/latest/developerguide/service-integration.html" TargetMode="External"/><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aws.amazon.com/whitepapers/latest/efs-encrypted-file-systems/encryption-of-data-in-transit.html" TargetMode="External"/><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completing this module, you should be able to:</a:t>
            </a:r>
            <a:endParaRPr lang="en-US" sz="1100" dirty="0"/>
          </a:p>
          <a:p>
            <a:endParaRPr lang="en-US" sz="1100" dirty="0"/>
          </a:p>
          <a:p>
            <a:pPr marL="171450" indent="-171450">
              <a:buFont typeface="Arial" panose="020B0604020202090204" pitchFamily="34" charset="0"/>
              <a:buChar char="•"/>
            </a:pPr>
            <a:r>
              <a:rPr lang="en-US" sz="1100" dirty="0"/>
              <a:t>Identify the difference between AWS Regions, Availability Zones, and edge locations</a:t>
            </a:r>
            <a:endParaRPr lang="en-US" sz="1100" dirty="0"/>
          </a:p>
          <a:p>
            <a:pPr marL="171450" indent="-171450">
              <a:buFont typeface="Arial" panose="020B0604020202090204" pitchFamily="34" charset="0"/>
              <a:buChar char="•"/>
            </a:pPr>
            <a:endParaRPr lang="en-US" sz="1100" dirty="0"/>
          </a:p>
          <a:p>
            <a:pPr marL="171450" indent="-171450">
              <a:buFont typeface="Arial" panose="020B0604020202090204" pitchFamily="34" charset="0"/>
              <a:buChar char="•"/>
            </a:pPr>
            <a:r>
              <a:rPr lang="en-US" sz="1100" dirty="0"/>
              <a:t>Identify AWS service and service categories</a:t>
            </a:r>
            <a:endParaRPr lang="en-US" sz="1100" dirty="0"/>
          </a:p>
          <a:p>
            <a:endParaRPr lang="en-US" sz="1100" dirty="0"/>
          </a:p>
          <a:p>
            <a:endParaRPr lang="en-US" sz="11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kern="1200" dirty="0">
                <a:solidFill>
                  <a:schemeClr val="tx1"/>
                </a:solidFill>
                <a:effectLst/>
                <a:latin typeface="+mn-lt"/>
                <a:ea typeface="+mn-ea"/>
                <a:cs typeface="+mn-cs"/>
              </a:rPr>
              <a:t>Introducing Section 1: AWS Global Infrastructure. </a:t>
            </a:r>
            <a:endParaRPr lang="en-US" sz="1100" kern="1200" dirty="0">
              <a:solidFill>
                <a:schemeClr val="tx1"/>
              </a:solidFill>
              <a:effectLst/>
              <a:latin typeface="+mn-lt"/>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kern="1200" dirty="0">
                <a:solidFill>
                  <a:schemeClr val="tx1"/>
                </a:solidFill>
                <a:effectLst/>
                <a:latin typeface="+mn-lt"/>
                <a:ea typeface="+mn-ea"/>
                <a:cs typeface="+mn-cs"/>
              </a:rPr>
              <a:t>To learn more about the AWS Regions that are currently available, see: https://aws.amazon.com/about-aws/global-infrastructure/.</a:t>
            </a:r>
            <a:endParaRPr lang="en-US" sz="1100" u="sng"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100" dirty="0"/>
          </a:p>
          <a:p>
            <a:r>
              <a:rPr lang="en-US" sz="1100" dirty="0"/>
              <a:t>The diagram shows the 22 current AWS Regions, as well as a few Regions that will become available soon, including Milan, Cape Town, and Indonesia (as</a:t>
            </a:r>
            <a:r>
              <a:rPr lang="en-US" sz="1100" baseline="0" dirty="0"/>
              <a:t> of October 2019)</a:t>
            </a:r>
            <a:r>
              <a:rPr lang="en-US" sz="1100" dirty="0"/>
              <a:t>. </a:t>
            </a:r>
            <a:endParaRPr lang="en-US" dirty="0"/>
          </a:p>
          <a:p>
            <a:endParaRPr lang="en-US" dirty="0"/>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The AWS Cloud infrastructure is built around Regions. </a:t>
            </a:r>
            <a:r>
              <a:rPr lang="en-US" sz="1100" dirty="0"/>
              <a:t>AWS has 22 Regions worldwide. An </a:t>
            </a:r>
            <a:r>
              <a:rPr lang="en-US" sz="1100" b="1" kern="1200" dirty="0">
                <a:solidFill>
                  <a:schemeClr val="tx1"/>
                </a:solidFill>
                <a:effectLst/>
                <a:latin typeface="+mn-lt"/>
                <a:ea typeface="+mn-ea"/>
                <a:cs typeface="+mn-cs"/>
              </a:rPr>
              <a:t>AWS Region </a:t>
            </a:r>
            <a:r>
              <a:rPr lang="en-US" sz="1100" kern="1200" dirty="0">
                <a:solidFill>
                  <a:schemeClr val="tx1"/>
                </a:solidFill>
                <a:effectLst/>
                <a:latin typeface="+mn-lt"/>
                <a:ea typeface="+mn-ea"/>
                <a:cs typeface="+mn-cs"/>
              </a:rPr>
              <a:t>is a physical geographical location with one or more </a:t>
            </a:r>
            <a:r>
              <a:rPr lang="en-US" sz="1100" b="1" kern="1200" dirty="0">
                <a:solidFill>
                  <a:schemeClr val="tx1"/>
                </a:solidFill>
                <a:effectLst/>
                <a:latin typeface="+mn-lt"/>
                <a:ea typeface="+mn-ea"/>
                <a:cs typeface="+mn-cs"/>
              </a:rPr>
              <a:t>Availability Zones</a:t>
            </a:r>
            <a:r>
              <a:rPr lang="en-US" sz="1100" kern="1200" dirty="0">
                <a:solidFill>
                  <a:schemeClr val="tx1"/>
                </a:solidFill>
                <a:effectLst/>
                <a:latin typeface="+mn-lt"/>
                <a:ea typeface="+mn-ea"/>
                <a:cs typeface="+mn-cs"/>
              </a:rPr>
              <a:t>. Availability Zones in turn consist of one or more </a:t>
            </a:r>
            <a:r>
              <a:rPr lang="en-US" sz="1100" b="1" kern="1200" dirty="0">
                <a:solidFill>
                  <a:schemeClr val="tx1"/>
                </a:solidFill>
                <a:effectLst/>
                <a:latin typeface="+mn-lt"/>
                <a:ea typeface="+mn-ea"/>
                <a:cs typeface="+mn-cs"/>
              </a:rPr>
              <a:t>data centers</a:t>
            </a:r>
            <a:r>
              <a:rPr lang="en-US" sz="1100" kern="1200" dirty="0">
                <a:solidFill>
                  <a:schemeClr val="tx1"/>
                </a:solidFill>
                <a:effectLst/>
                <a:latin typeface="+mn-lt"/>
                <a:ea typeface="+mn-ea"/>
                <a:cs typeface="+mn-cs"/>
              </a:rPr>
              <a:t>.</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To achieve fault tolerance and stability, Regions are isolated from one another. Resources in one Region are not automatically replicated to other Regions. When you store data in a specific Region, it is not replicated outside that Region. </a:t>
            </a:r>
            <a:endParaRPr lang="en-US" sz="1100" kern="1200" dirty="0">
              <a:solidFill>
                <a:schemeClr val="tx1"/>
              </a:solidFill>
              <a:effectLst/>
              <a:latin typeface="+mn-lt"/>
              <a:ea typeface="+mn-ea"/>
              <a:cs typeface="+mn-cs"/>
            </a:endParaRPr>
          </a:p>
          <a:p>
            <a:endParaRPr lang="en-US" sz="1100" dirty="0"/>
          </a:p>
          <a:p>
            <a:r>
              <a:rPr lang="en-US" sz="1100" kern="1200" dirty="0">
                <a:solidFill>
                  <a:schemeClr val="tx1"/>
                </a:solidFill>
                <a:effectLst/>
                <a:latin typeface="+mn-lt"/>
                <a:ea typeface="+mn-ea"/>
                <a:cs typeface="+mn-cs"/>
              </a:rPr>
              <a:t>It is your responsibility to replicate data across Regions, if your business needs require it. </a:t>
            </a:r>
            <a:endParaRPr lang="en-US" sz="1100" kern="1200" dirty="0">
              <a:solidFill>
                <a:schemeClr val="tx1"/>
              </a:solidFill>
              <a:effectLst/>
              <a:latin typeface="+mn-lt"/>
              <a:ea typeface="+mn-ea"/>
              <a:cs typeface="+mn-cs"/>
            </a:endParaRPr>
          </a:p>
          <a:p>
            <a:endParaRPr lang="en-US" sz="1050" dirty="0"/>
          </a:p>
          <a:p>
            <a:r>
              <a:rPr lang="en-US" sz="1050" dirty="0"/>
              <a:t>AWS Regions that were introduced before March 20, 2019 are </a:t>
            </a:r>
            <a:r>
              <a:rPr lang="en-US" sz="1050" i="1" dirty="0"/>
              <a:t>enabled</a:t>
            </a:r>
            <a:r>
              <a:rPr lang="en-US" sz="1050" dirty="0"/>
              <a:t> by default. Regions that were introduced after March 20, 2019—such as Asia Pacific (Hong Kong) and Middle East (Bahrain)—are </a:t>
            </a:r>
            <a:r>
              <a:rPr lang="en-US" sz="1050" i="1" dirty="0"/>
              <a:t>disabled</a:t>
            </a:r>
            <a:r>
              <a:rPr lang="en-US" sz="1050" dirty="0"/>
              <a:t> by default. You must enable these Regions before you can use them. You can use the AWS Management Console to enable or disable a Region. </a:t>
            </a:r>
            <a:endParaRPr lang="en-US" sz="1050" dirty="0"/>
          </a:p>
          <a:p>
            <a:endParaRPr lang="en-US" sz="1050" dirty="0"/>
          </a:p>
          <a:p>
            <a:r>
              <a:rPr lang="en-US" sz="1050" b="0" i="0" kern="1200" dirty="0">
                <a:solidFill>
                  <a:schemeClr val="tx1"/>
                </a:solidFill>
                <a:effectLst/>
                <a:latin typeface="+mn-lt"/>
                <a:ea typeface="+mn-ea"/>
                <a:cs typeface="+mn-cs"/>
              </a:rPr>
              <a:t>Some </a:t>
            </a:r>
            <a:r>
              <a:rPr lang="en-US" sz="1050" dirty="0"/>
              <a:t>Regions have restricted access. </a:t>
            </a:r>
            <a:r>
              <a:rPr lang="en-US" sz="1050" b="0" i="0" kern="1200" dirty="0">
                <a:solidFill>
                  <a:schemeClr val="tx1"/>
                </a:solidFill>
                <a:effectLst/>
                <a:latin typeface="+mn-lt"/>
                <a:ea typeface="+mn-ea"/>
                <a:cs typeface="+mn-cs"/>
              </a:rPr>
              <a:t>An Amazon AWS (</a:t>
            </a:r>
            <a:r>
              <a:rPr lang="en-US" sz="1050" b="1" i="0" kern="1200" dirty="0">
                <a:solidFill>
                  <a:schemeClr val="tx1"/>
                </a:solidFill>
                <a:effectLst/>
                <a:latin typeface="+mn-lt"/>
                <a:ea typeface="+mn-ea"/>
                <a:cs typeface="+mn-cs"/>
              </a:rPr>
              <a:t>China</a:t>
            </a:r>
            <a:r>
              <a:rPr lang="en-US" sz="1050" b="0" i="0" kern="1200" dirty="0">
                <a:solidFill>
                  <a:schemeClr val="tx1"/>
                </a:solidFill>
                <a:effectLst/>
                <a:latin typeface="+mn-lt"/>
                <a:ea typeface="+mn-ea"/>
                <a:cs typeface="+mn-cs"/>
              </a:rPr>
              <a:t>) account provides access to the Beijing and Ningxia Regions only. To learn more about AWS in China,</a:t>
            </a:r>
            <a:r>
              <a:rPr lang="en-US" sz="1050" b="0" i="0" kern="1200" baseline="0" dirty="0">
                <a:solidFill>
                  <a:schemeClr val="tx1"/>
                </a:solidFill>
                <a:effectLst/>
                <a:latin typeface="+mn-lt"/>
                <a:ea typeface="+mn-ea"/>
                <a:cs typeface="+mn-cs"/>
              </a:rPr>
              <a:t> see: https://www.amazonaws.cn/en/about-aws/china/. </a:t>
            </a:r>
            <a:r>
              <a:rPr lang="en-US" sz="1050" kern="1200" dirty="0">
                <a:solidFill>
                  <a:schemeClr val="tx1"/>
                </a:solidFill>
                <a:effectLst/>
                <a:latin typeface="+mn-lt"/>
                <a:ea typeface="+mn-ea"/>
                <a:cs typeface="+mn-cs"/>
              </a:rPr>
              <a:t>The isolated </a:t>
            </a:r>
            <a:r>
              <a:rPr lang="en-US" sz="1050" b="1" kern="1200" dirty="0">
                <a:solidFill>
                  <a:schemeClr val="tx1"/>
                </a:solidFill>
                <a:effectLst/>
                <a:latin typeface="+mn-lt"/>
                <a:ea typeface="+mn-ea"/>
                <a:cs typeface="+mn-cs"/>
              </a:rPr>
              <a:t>AWS GovCloud (US) </a:t>
            </a:r>
            <a:r>
              <a:rPr lang="en-US" sz="1050" kern="1200" dirty="0">
                <a:solidFill>
                  <a:schemeClr val="tx1"/>
                </a:solidFill>
                <a:effectLst/>
                <a:latin typeface="+mn-lt"/>
                <a:ea typeface="+mn-ea"/>
                <a:cs typeface="+mn-cs"/>
              </a:rPr>
              <a:t>Region is designed to allow US government agencies and customers to move sensitive workloads into the cloud by addressing their specific regulatory and compliance requirements. </a:t>
            </a:r>
            <a:endParaRPr lang="en-US" sz="1050" dirty="0"/>
          </a:p>
          <a:p>
            <a:endParaRPr lang="en-US" sz="105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latin typeface="+mn-lt"/>
              </a:rPr>
              <a:t>There are a few factors that you should consider when you select the optimal Region or Regions where you store data and use AWS services. </a:t>
            </a:r>
            <a:endParaRPr lang="en-US" sz="1050" dirty="0">
              <a:latin typeface="+mn-lt"/>
            </a:endParaRPr>
          </a:p>
          <a:p>
            <a:endParaRPr lang="en-US" sz="1050" dirty="0">
              <a:latin typeface="+mn-lt"/>
            </a:endParaRPr>
          </a:p>
          <a:p>
            <a:r>
              <a:rPr lang="en-US" sz="1050" dirty="0">
                <a:latin typeface="+mn-lt"/>
              </a:rPr>
              <a:t>One essential consideration is </a:t>
            </a:r>
            <a:r>
              <a:rPr lang="en-US" sz="1050" b="1" dirty="0">
                <a:latin typeface="+mn-lt"/>
              </a:rPr>
              <a:t>data governance and legal requirements</a:t>
            </a:r>
            <a:r>
              <a:rPr lang="en-US" sz="1050" dirty="0">
                <a:latin typeface="+mn-lt"/>
              </a:rPr>
              <a:t>. Local laws</a:t>
            </a:r>
            <a:r>
              <a:rPr lang="en-US" sz="1050" b="1" dirty="0">
                <a:latin typeface="+mn-lt"/>
              </a:rPr>
              <a:t> </a:t>
            </a:r>
            <a:r>
              <a:rPr lang="en-US" sz="1050" dirty="0">
                <a:latin typeface="+mn-lt"/>
              </a:rPr>
              <a:t>might require that certain information be kept within geographical boundaries. Such laws might restrict the Regions where you can offer content or services. For example, consider </a:t>
            </a:r>
            <a:r>
              <a:rPr lang="en-US" sz="1050" kern="1200" dirty="0">
                <a:solidFill>
                  <a:schemeClr val="tx1"/>
                </a:solidFill>
                <a:effectLst/>
                <a:latin typeface="+mn-lt"/>
                <a:ea typeface="+mn-ea"/>
                <a:cs typeface="+mn-cs"/>
              </a:rPr>
              <a:t>the European Union (EU) Data Protection Directive. </a:t>
            </a:r>
            <a:endParaRPr lang="en-US" sz="1050" kern="1200" dirty="0">
              <a:solidFill>
                <a:schemeClr val="tx1"/>
              </a:solidFill>
              <a:effectLst/>
              <a:latin typeface="+mn-lt"/>
              <a:ea typeface="+mn-ea"/>
              <a:cs typeface="+mn-cs"/>
            </a:endParaRPr>
          </a:p>
          <a:p>
            <a:endParaRPr lang="en-US" sz="1050" dirty="0"/>
          </a:p>
          <a:p>
            <a:r>
              <a:rPr lang="en-US" sz="1050" dirty="0"/>
              <a:t>All else being equal, it is generally desirable to run your applications and store your data in a Region that is as close as possible to the user and systems that will access them. This will help you </a:t>
            </a:r>
            <a:r>
              <a:rPr lang="en-US" sz="1050" b="1" dirty="0"/>
              <a:t>reduce latency</a:t>
            </a:r>
            <a:r>
              <a:rPr lang="en-US" sz="1050" dirty="0"/>
              <a:t>. CloudPing is one website that you can use to test latency between your location and all AWS Regions.</a:t>
            </a:r>
            <a:r>
              <a:rPr lang="en-US" sz="1050" baseline="0" dirty="0"/>
              <a:t> To learn more about CloudPing, see: </a:t>
            </a:r>
            <a:r>
              <a:rPr lang="en-US" sz="1050" dirty="0">
                <a:hlinkClick r:id="rId3"/>
              </a:rPr>
              <a:t>http://www.cloudping.info/</a:t>
            </a:r>
            <a:endParaRPr lang="en-US" sz="1050" kern="1200" dirty="0">
              <a:solidFill>
                <a:schemeClr val="tx1"/>
              </a:solidFill>
              <a:effectLst/>
              <a:ea typeface="+mn-ea"/>
              <a:cs typeface="+mn-cs"/>
            </a:endParaRPr>
          </a:p>
          <a:p>
            <a:endParaRPr lang="en-US" sz="1050" dirty="0">
              <a:latin typeface="+mn-lt"/>
            </a:endParaRPr>
          </a:p>
          <a:p>
            <a:r>
              <a:rPr lang="en-US" sz="1050" dirty="0">
                <a:latin typeface="+mn-lt"/>
              </a:rPr>
              <a:t>Keep in mind that n</a:t>
            </a:r>
            <a:r>
              <a:rPr lang="en-US" sz="1050" dirty="0"/>
              <a:t>ot all services are available in all Regions. To learn more, see: </a:t>
            </a:r>
            <a:r>
              <a:rPr lang="en-US" sz="1050" dirty="0">
                <a:hlinkClick r:id="rId4"/>
              </a:rPr>
              <a:t>https://aws.amazon.com/about-aws/global-infrastructure/regional-product-services/?p=tgi&amp;loc=4</a:t>
            </a:r>
            <a:r>
              <a:rPr lang="en-US" sz="1050" dirty="0"/>
              <a:t>.</a:t>
            </a:r>
            <a:endParaRPr lang="en-US" sz="1050" dirty="0"/>
          </a:p>
          <a:p>
            <a:endParaRPr lang="en-US" sz="1050" dirty="0">
              <a:latin typeface="+mn-lt"/>
            </a:endParaRPr>
          </a:p>
          <a:p>
            <a:r>
              <a:rPr lang="en-US" sz="1050" dirty="0"/>
              <a:t>Finally, there is some variation in the </a:t>
            </a:r>
            <a:r>
              <a:rPr lang="en-US" sz="1050" b="1" dirty="0"/>
              <a:t>cost</a:t>
            </a:r>
            <a:r>
              <a:rPr lang="en-US" sz="1050" dirty="0"/>
              <a:t> of running services,</a:t>
            </a:r>
            <a:r>
              <a:rPr lang="en-US" sz="1050" baseline="0" dirty="0"/>
              <a:t> which can depend </a:t>
            </a:r>
            <a:r>
              <a:rPr lang="en-US" sz="1050" dirty="0"/>
              <a:t>on which Region you choose. For example, as of this writing, running an On-Demand t3.medium size Amazon Elastic Compute Cloud (Amazon EC2) Linux instance in the US East (Ohio) Region costs $0.0416 per hour, but running the same instance in the Asia Pacific (Tokyo) Region costs $0.0544 per hour.</a:t>
            </a:r>
            <a:endParaRPr lang="en-US" sz="105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4004896"/>
          </a:xfrm>
        </p:spPr>
        <p:txBody>
          <a:bodyPr/>
          <a:lstStyle/>
          <a:p>
            <a:r>
              <a:rPr lang="en-US" sz="1100" b="0" i="0" kern="1200" dirty="0">
                <a:solidFill>
                  <a:schemeClr val="tx1"/>
                </a:solidFill>
                <a:effectLst/>
                <a:latin typeface="+mn-lt"/>
                <a:ea typeface="+mn-ea"/>
                <a:cs typeface="+mn-cs"/>
              </a:rPr>
              <a:t>Each AWS Region has multiple, isolated locations that are known as </a:t>
            </a:r>
            <a:r>
              <a:rPr lang="en-US" sz="1100" b="0" i="1" kern="1200" dirty="0">
                <a:solidFill>
                  <a:schemeClr val="tx1"/>
                </a:solidFill>
                <a:effectLst/>
                <a:latin typeface="+mn-lt"/>
                <a:ea typeface="+mn-ea"/>
                <a:cs typeface="+mn-cs"/>
              </a:rPr>
              <a:t>Availability Zones</a:t>
            </a:r>
            <a:r>
              <a:rPr lang="en-US" sz="1100" b="0" i="0" kern="1200" dirty="0">
                <a:solidFill>
                  <a:schemeClr val="tx1"/>
                </a:solidFill>
                <a:effectLst/>
                <a:latin typeface="+mn-lt"/>
                <a:ea typeface="+mn-ea"/>
                <a:cs typeface="+mn-cs"/>
              </a:rPr>
              <a:t>. </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Each Availability Zone provides the ability to operate applications and databases that are more highly available, fault-tolerant, and scalable than would be possible with a single data center. </a:t>
            </a:r>
            <a:r>
              <a:rPr lang="en-US" sz="1100" dirty="0"/>
              <a:t>Each Availability Zone </a:t>
            </a:r>
            <a:r>
              <a:rPr lang="en-US" sz="1100" b="0" i="0" kern="1200" dirty="0">
                <a:solidFill>
                  <a:schemeClr val="tx1"/>
                </a:solidFill>
                <a:effectLst/>
                <a:latin typeface="+mn-lt"/>
                <a:ea typeface="+mn-ea"/>
                <a:cs typeface="+mn-cs"/>
              </a:rPr>
              <a:t>can include multiple data centers (typically three), and at full-scale, they can include hundreds of thousands of servers. They are fully isolated partitions of the AWS Global Infrastructure. </a:t>
            </a:r>
            <a:r>
              <a:rPr lang="en-US" sz="1100" dirty="0"/>
              <a:t>Availability Zones </a:t>
            </a:r>
            <a:r>
              <a:rPr lang="en-US" sz="1100" b="0" i="0" kern="1200" dirty="0">
                <a:solidFill>
                  <a:schemeClr val="tx1"/>
                </a:solidFill>
                <a:effectLst/>
                <a:latin typeface="+mn-lt"/>
                <a:ea typeface="+mn-ea"/>
                <a:cs typeface="+mn-cs"/>
              </a:rPr>
              <a:t>have their own power infrastructure, and</a:t>
            </a:r>
            <a:r>
              <a:rPr lang="en-US" sz="1100" b="0" i="0" kern="1200" baseline="0" dirty="0">
                <a:solidFill>
                  <a:schemeClr val="tx1"/>
                </a:solidFill>
                <a:effectLst/>
                <a:latin typeface="+mn-lt"/>
                <a:ea typeface="+mn-ea"/>
                <a:cs typeface="+mn-cs"/>
              </a:rPr>
              <a:t> they </a:t>
            </a:r>
            <a:r>
              <a:rPr lang="en-US" sz="1100" b="0" i="0" kern="1200" dirty="0">
                <a:solidFill>
                  <a:schemeClr val="tx1"/>
                </a:solidFill>
                <a:effectLst/>
                <a:latin typeface="+mn-lt"/>
                <a:ea typeface="+mn-ea"/>
                <a:cs typeface="+mn-cs"/>
              </a:rPr>
              <a:t>are physically separated by many kilometers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from other Availability Zone</a:t>
            </a:r>
            <a:r>
              <a:rPr lang="en-US" sz="1100" dirty="0"/>
              <a:t>s—</a:t>
            </a:r>
            <a:r>
              <a:rPr lang="en-US" sz="1100" b="0" i="0" kern="1200" dirty="0">
                <a:solidFill>
                  <a:schemeClr val="tx1"/>
                </a:solidFill>
                <a:effectLst/>
                <a:latin typeface="+mn-lt"/>
                <a:ea typeface="+mn-ea"/>
                <a:cs typeface="+mn-cs"/>
              </a:rPr>
              <a:t>though all Availability</a:t>
            </a:r>
            <a:r>
              <a:rPr lang="en-US" sz="1100" b="0" i="0" kern="1200" baseline="0" dirty="0">
                <a:solidFill>
                  <a:schemeClr val="tx1"/>
                </a:solidFill>
                <a:effectLst/>
                <a:latin typeface="+mn-lt"/>
                <a:ea typeface="+mn-ea"/>
                <a:cs typeface="+mn-cs"/>
              </a:rPr>
              <a:t> Zones </a:t>
            </a:r>
            <a:r>
              <a:rPr lang="en-US" sz="1100" b="0" i="0" kern="1200" dirty="0">
                <a:solidFill>
                  <a:schemeClr val="tx1"/>
                </a:solidFill>
                <a:effectLst/>
                <a:latin typeface="+mn-lt"/>
                <a:ea typeface="+mn-ea"/>
                <a:cs typeface="+mn-cs"/>
              </a:rPr>
              <a:t>are within 100 km of each other.</a:t>
            </a:r>
            <a:br>
              <a:rPr lang="en-US" sz="1100" b="0" i="0" kern="1200" dirty="0">
                <a:solidFill>
                  <a:schemeClr val="tx1"/>
                </a:solidFill>
                <a:effectLst/>
                <a:latin typeface="+mn-lt"/>
                <a:ea typeface="+mn-ea"/>
                <a:cs typeface="+mn-cs"/>
              </a:rPr>
            </a:br>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All </a:t>
            </a:r>
            <a:r>
              <a:rPr lang="en-US" sz="1100" dirty="0"/>
              <a:t>Availability Zones </a:t>
            </a:r>
            <a:r>
              <a:rPr lang="en-US" sz="1100" b="0" i="0" kern="1200" dirty="0">
                <a:solidFill>
                  <a:schemeClr val="tx1"/>
                </a:solidFill>
                <a:effectLst/>
                <a:latin typeface="+mn-lt"/>
                <a:ea typeface="+mn-ea"/>
                <a:cs typeface="+mn-cs"/>
              </a:rPr>
              <a:t>are interconnected with high-bandwidth, low-latency networking over fully redundant, dedicated fiber that provides high-throughput</a:t>
            </a:r>
            <a:r>
              <a:rPr lang="en-US" sz="1100" dirty="0"/>
              <a:t> </a:t>
            </a:r>
            <a:r>
              <a:rPr lang="en-US" sz="1100" b="0" i="0" kern="1200" dirty="0">
                <a:solidFill>
                  <a:schemeClr val="tx1"/>
                </a:solidFill>
                <a:effectLst/>
                <a:latin typeface="+mn-lt"/>
                <a:ea typeface="+mn-ea"/>
                <a:cs typeface="+mn-cs"/>
              </a:rPr>
              <a:t>between Availability Zones. The network accomplishes synchronous replication between Availability Zones. </a:t>
            </a:r>
            <a:endParaRPr lang="en-US" sz="1100" b="0" i="0" kern="1200" dirty="0">
              <a:solidFill>
                <a:schemeClr val="tx1"/>
              </a:solidFill>
              <a:effectLst/>
              <a:latin typeface="+mn-lt"/>
              <a:ea typeface="+mn-ea"/>
              <a:cs typeface="+mn-cs"/>
            </a:endParaRPr>
          </a:p>
          <a:p>
            <a:endParaRPr lang="en-US" sz="1100" dirty="0"/>
          </a:p>
          <a:p>
            <a:r>
              <a:rPr lang="en-US" sz="1100" b="0" i="0" kern="1200" dirty="0">
                <a:solidFill>
                  <a:schemeClr val="tx1"/>
                </a:solidFill>
                <a:effectLst/>
                <a:latin typeface="+mn-lt"/>
                <a:ea typeface="+mn-ea"/>
                <a:cs typeface="+mn-cs"/>
              </a:rPr>
              <a:t>Availability Zones help build highly available applications. When an application is partitioned across </a:t>
            </a:r>
            <a:r>
              <a:rPr lang="en-US" sz="1100" dirty="0"/>
              <a:t>Availability Zones, </a:t>
            </a:r>
            <a:r>
              <a:rPr lang="en-US" sz="1100" b="0" i="0" kern="1200" dirty="0">
                <a:solidFill>
                  <a:schemeClr val="tx1"/>
                </a:solidFill>
                <a:effectLst/>
                <a:latin typeface="+mn-lt"/>
                <a:ea typeface="+mn-ea"/>
                <a:cs typeface="+mn-cs"/>
              </a:rPr>
              <a:t>companies are better isolated and protected from issues such as lightning, tornadoes, earthquakes, and more.</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You are responsible for selecting the </a:t>
            </a:r>
            <a:r>
              <a:rPr lang="en-US" sz="1100" dirty="0"/>
              <a:t>Availability Zones</a:t>
            </a:r>
            <a:r>
              <a:rPr lang="en-US" sz="1100" kern="1200" dirty="0">
                <a:solidFill>
                  <a:schemeClr val="tx1"/>
                </a:solidFill>
                <a:effectLst/>
                <a:latin typeface="+mn-lt"/>
                <a:ea typeface="+mn-ea"/>
                <a:cs typeface="+mn-cs"/>
              </a:rPr>
              <a:t> where your systems will reside. Systems can span multiple Availability Zones. AWS recommends replicating across Availability Zones for resiliency. You should design your systems to survive</a:t>
            </a:r>
            <a:r>
              <a:rPr lang="en-US" sz="1100" kern="1200" baseline="0" dirty="0">
                <a:solidFill>
                  <a:schemeClr val="tx1"/>
                </a:solidFill>
                <a:effectLst/>
                <a:latin typeface="+mn-lt"/>
                <a:ea typeface="+mn-ea"/>
                <a:cs typeface="+mn-cs"/>
              </a:rPr>
              <a:t> the</a:t>
            </a:r>
            <a:r>
              <a:rPr lang="en-US" sz="1100" kern="1200" dirty="0">
                <a:solidFill>
                  <a:schemeClr val="tx1"/>
                </a:solidFill>
                <a:effectLst/>
                <a:latin typeface="+mn-lt"/>
                <a:ea typeface="+mn-ea"/>
                <a:cs typeface="+mn-cs"/>
              </a:rPr>
              <a:t> temporary or prolonged failure of an Availability Zone if a disaster occurs. </a:t>
            </a:r>
            <a:endParaRPr lang="en-US" sz="1100" b="0" i="0" kern="1200" dirty="0">
              <a:solidFill>
                <a:schemeClr val="tx1"/>
              </a:solidFill>
              <a:effectLst/>
              <a:latin typeface="+mn-lt"/>
              <a:ea typeface="+mn-ea"/>
              <a:cs typeface="+mn-cs"/>
            </a:endParaRPr>
          </a:p>
          <a:p>
            <a:endParaRPr lang="en-US" sz="11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4013688"/>
          </a:xfrm>
        </p:spPr>
        <p:txBody>
          <a:bodyPr/>
          <a:lstStyle/>
          <a:p>
            <a:r>
              <a:rPr lang="en-US" sz="1100" kern="1200" dirty="0">
                <a:solidFill>
                  <a:schemeClr val="tx1"/>
                </a:solidFill>
                <a:effectLst/>
                <a:latin typeface="+mn-lt"/>
                <a:ea typeface="+mn-ea"/>
                <a:cs typeface="+mn-cs"/>
              </a:rPr>
              <a:t>The foundation for the AWS infrastructure is the data centers. </a:t>
            </a:r>
            <a:r>
              <a:rPr lang="en-US" sz="1100" dirty="0"/>
              <a:t>Customers do not specify a data center for the deployment of resources. Instead, an Availability Zone is the most granular level of specification that a customer can make. However, a </a:t>
            </a:r>
            <a:r>
              <a:rPr lang="en-US" sz="1100" kern="1200" dirty="0">
                <a:solidFill>
                  <a:schemeClr val="tx1"/>
                </a:solidFill>
                <a:effectLst/>
                <a:latin typeface="+mn-lt"/>
                <a:ea typeface="+mn-ea"/>
                <a:cs typeface="+mn-cs"/>
              </a:rPr>
              <a:t>data center is the location where the actual data resides. </a:t>
            </a:r>
            <a:r>
              <a:rPr lang="en-US" sz="1100" b="0" i="0" kern="1200" dirty="0">
                <a:solidFill>
                  <a:schemeClr val="tx1"/>
                </a:solidFill>
                <a:effectLst/>
                <a:latin typeface="+mn-lt"/>
                <a:ea typeface="+mn-ea"/>
                <a:cs typeface="+mn-cs"/>
              </a:rPr>
              <a:t>Amazon operates state-of-the-art, highly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available data centers. Although rare, failures can occur that affect the availability of instances in the same location. If you host all your instances in a single location that is affected by such a failure, none of your instances will be available.</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AWS uses </a:t>
            </a:r>
            <a:r>
              <a:rPr lang="en-US" sz="1100" b="1" kern="1200" dirty="0">
                <a:solidFill>
                  <a:schemeClr val="tx1"/>
                </a:solidFill>
                <a:effectLst/>
                <a:latin typeface="+mn-lt"/>
                <a:ea typeface="+mn-ea"/>
                <a:cs typeface="+mn-cs"/>
              </a:rPr>
              <a:t>custom</a:t>
            </a:r>
            <a:r>
              <a:rPr lang="en-US" sz="1100" b="0" kern="1200" baseline="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network equipment </a:t>
            </a:r>
            <a:r>
              <a:rPr lang="en-US" sz="1100" b="0" kern="1200" dirty="0">
                <a:solidFill>
                  <a:schemeClr val="tx1"/>
                </a:solidFill>
                <a:effectLst/>
                <a:latin typeface="+mn-lt"/>
                <a:ea typeface="+mn-ea"/>
                <a:cs typeface="+mn-cs"/>
              </a:rPr>
              <a:t>sourced from </a:t>
            </a:r>
            <a:r>
              <a:rPr lang="en-US" sz="1100" b="1" kern="1200" dirty="0">
                <a:solidFill>
                  <a:schemeClr val="tx1"/>
                </a:solidFill>
                <a:effectLst/>
                <a:latin typeface="+mn-lt"/>
                <a:ea typeface="+mn-ea"/>
                <a:cs typeface="+mn-cs"/>
              </a:rPr>
              <a:t>multiple</a:t>
            </a:r>
            <a:r>
              <a:rPr lang="en-US" sz="1100" b="1" kern="1200" baseline="0" dirty="0">
                <a:solidFill>
                  <a:schemeClr val="tx1"/>
                </a:solidFill>
                <a:effectLst/>
                <a:latin typeface="+mn-lt"/>
                <a:ea typeface="+mn-ea"/>
                <a:cs typeface="+mn-cs"/>
              </a:rPr>
              <a:t> original device manufacturers (ODMs)</a:t>
            </a:r>
            <a:r>
              <a:rPr lang="en-US" sz="1100" kern="1200" dirty="0">
                <a:solidFill>
                  <a:schemeClr val="tx1"/>
                </a:solidFill>
                <a:effectLst/>
                <a:latin typeface="+mn-lt"/>
                <a:ea typeface="+mn-ea"/>
                <a:cs typeface="+mn-cs"/>
              </a:rPr>
              <a:t>. ODMs design and manufacture products based on specifications from a second company. The second company then rebrands the products for sale. </a:t>
            </a:r>
            <a:endParaRPr lang="en-US" sz="1100" baseline="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Amazon CloudFront </a:t>
            </a:r>
            <a:r>
              <a:rPr lang="en-US" sz="1100" dirty="0"/>
              <a:t>is </a:t>
            </a:r>
            <a:r>
              <a:rPr lang="en-US" sz="1100" b="1" dirty="0"/>
              <a:t>a content delivery network</a:t>
            </a:r>
            <a:r>
              <a:rPr lang="en-US" sz="1100" dirty="0"/>
              <a:t> (CDN) used to distribute content to end users to reduce latency</a:t>
            </a:r>
            <a:r>
              <a:rPr lang="en-US" sz="1100" b="1" dirty="0"/>
              <a:t>. Amazon Route 53 </a:t>
            </a:r>
            <a:r>
              <a:rPr lang="en-US" sz="1100" dirty="0"/>
              <a:t>is a Domain Name System (DNS) service. Requests going to either one of these services will be routed to the nearest </a:t>
            </a:r>
            <a:r>
              <a:rPr lang="en-US" sz="1100" b="1" dirty="0"/>
              <a:t>edge location </a:t>
            </a:r>
            <a:r>
              <a:rPr lang="en-US" sz="1100" dirty="0"/>
              <a:t>automatically in order to lower latency.</a:t>
            </a:r>
            <a:endParaRPr lang="en-US" sz="1100" dirty="0"/>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AWS </a:t>
            </a:r>
            <a:r>
              <a:rPr lang="en-US" sz="1100" b="1" i="0" kern="1200" dirty="0">
                <a:solidFill>
                  <a:schemeClr val="tx1"/>
                </a:solidFill>
                <a:effectLst/>
                <a:latin typeface="+mn-lt"/>
                <a:ea typeface="+mn-ea"/>
                <a:cs typeface="+mn-cs"/>
              </a:rPr>
              <a:t>Points of Presence</a:t>
            </a:r>
            <a:r>
              <a:rPr lang="en-US" sz="1100" dirty="0"/>
              <a:t> are located in most of the major cities (69 cities in total) across 30</a:t>
            </a:r>
            <a:r>
              <a:rPr lang="en-US" sz="1100" baseline="0" dirty="0"/>
              <a:t> </a:t>
            </a:r>
            <a:r>
              <a:rPr lang="en-US" sz="1100" dirty="0"/>
              <a:t>countries around the world. By </a:t>
            </a:r>
            <a:r>
              <a:rPr lang="en-US" sz="1100" b="1" dirty="0"/>
              <a:t>continuously measuring internet connectivity, performance and computing to find the best way to route requests</a:t>
            </a:r>
            <a:r>
              <a:rPr lang="en-US" sz="1100" dirty="0"/>
              <a:t>, the Points of Presence deliver a better near real-time user experience. They are used by many AWS services, including Amazon CloudFront, Amazon Route 53, AWS Shield, and AWS Web Application Firewall (AWS</a:t>
            </a:r>
            <a:r>
              <a:rPr lang="en-US" sz="1100" baseline="0" dirty="0"/>
              <a:t> </a:t>
            </a:r>
            <a:r>
              <a:rPr lang="en-US" sz="1100" dirty="0"/>
              <a:t>WAF) services. </a:t>
            </a:r>
            <a:endParaRPr lang="en-US" sz="1100" dirty="0"/>
          </a:p>
          <a:p>
            <a:r>
              <a:rPr lang="en-US" sz="11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pPr lvl="0"/>
            <a:r>
              <a:rPr lang="en-US" sz="1100" b="1" kern="1200" dirty="0">
                <a:solidFill>
                  <a:schemeClr val="tx1"/>
                </a:solidFill>
                <a:effectLst/>
                <a:latin typeface="+mn-lt"/>
                <a:ea typeface="+mn-ea"/>
                <a:cs typeface="+mn-cs"/>
              </a:rPr>
              <a:t>Regional edge caches</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are used by default with Amazon CloudFront.</a:t>
            </a:r>
            <a:r>
              <a:rPr lang="en-US" sz="1100" kern="1200" baseline="0" dirty="0">
                <a:solidFill>
                  <a:schemeClr val="tx1"/>
                </a:solidFill>
                <a:effectLst/>
                <a:latin typeface="+mn-lt"/>
                <a:ea typeface="+mn-ea"/>
                <a:cs typeface="+mn-cs"/>
              </a:rPr>
              <a:t> Regional edge caches</a:t>
            </a:r>
            <a:r>
              <a:rPr lang="en-US" sz="1100" kern="1200" dirty="0">
                <a:solidFill>
                  <a:schemeClr val="tx1"/>
                </a:solidFill>
                <a:effectLst/>
                <a:latin typeface="+mn-lt"/>
                <a:ea typeface="+mn-ea"/>
                <a:cs typeface="+mn-cs"/>
              </a:rPr>
              <a:t> are used when you have content that is not accessed frequently enough to remain in an </a:t>
            </a:r>
            <a:r>
              <a:rPr lang="en-US" sz="1100" b="1" kern="1200" dirty="0">
                <a:solidFill>
                  <a:schemeClr val="tx1"/>
                </a:solidFill>
                <a:effectLst/>
                <a:latin typeface="+mn-lt"/>
                <a:ea typeface="+mn-ea"/>
                <a:cs typeface="+mn-cs"/>
              </a:rPr>
              <a:t>edge location</a:t>
            </a:r>
            <a:r>
              <a:rPr lang="en-US" sz="1100" kern="1200" dirty="0">
                <a:solidFill>
                  <a:schemeClr val="tx1"/>
                </a:solidFill>
                <a:effectLst/>
                <a:latin typeface="+mn-lt"/>
                <a:ea typeface="+mn-ea"/>
                <a:cs typeface="+mn-cs"/>
              </a:rPr>
              <a:t>. Regional edge caches absorb this content and provide an alternative to that content having to be fetched from the origin server.</a:t>
            </a:r>
            <a:endParaRPr lang="en-US" sz="1100" kern="1200" dirty="0">
              <a:solidFill>
                <a:schemeClr val="tx1"/>
              </a:solidFill>
              <a:effectLst/>
              <a:latin typeface="+mn-lt"/>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a:t>
            </a:r>
            <a:r>
              <a:rPr lang="en-US" sz="1100" kern="1200" dirty="0">
                <a:solidFill>
                  <a:schemeClr val="tx1"/>
                </a:solidFill>
                <a:effectLst/>
                <a:latin typeface="+mn-lt"/>
                <a:ea typeface="+mn-ea"/>
                <a:cs typeface="+mn-cs"/>
              </a:rPr>
              <a:t>ow that you have a good understanding of the major components that comprise the AWS Global Infrastructure, let's consider the benefits provided by this infrastruct</a:t>
            </a:r>
            <a:r>
              <a:rPr lang="en-US" sz="1100" dirty="0"/>
              <a:t>ure.</a:t>
            </a:r>
            <a:endParaRPr lang="en-US" sz="1100" dirty="0"/>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AWS Global Infrastructure has several valuable features:</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r>
              <a:rPr lang="en-US" sz="1100" kern="1200" dirty="0">
                <a:solidFill>
                  <a:schemeClr val="tx1"/>
                </a:solidFill>
                <a:effectLst/>
                <a:latin typeface="+mn-lt"/>
                <a:ea typeface="+mn-ea"/>
                <a:cs typeface="+mn-cs"/>
              </a:rPr>
              <a:t>First, it is </a:t>
            </a:r>
            <a:r>
              <a:rPr lang="en-US" sz="1100" b="1" kern="1200" dirty="0">
                <a:solidFill>
                  <a:schemeClr val="tx1"/>
                </a:solidFill>
                <a:effectLst/>
                <a:latin typeface="+mn-lt"/>
                <a:ea typeface="+mn-ea"/>
                <a:cs typeface="+mn-cs"/>
              </a:rPr>
              <a:t>elastic</a:t>
            </a:r>
            <a:r>
              <a:rPr lang="en-US" sz="1100" kern="1200" dirty="0">
                <a:solidFill>
                  <a:schemeClr val="tx1"/>
                </a:solidFill>
                <a:effectLst/>
                <a:latin typeface="+mn-lt"/>
                <a:ea typeface="+mn-ea"/>
                <a:cs typeface="+mn-cs"/>
              </a:rPr>
              <a:t> and </a:t>
            </a:r>
            <a:r>
              <a:rPr lang="en-US" sz="1100" b="1" kern="1200" dirty="0">
                <a:solidFill>
                  <a:schemeClr val="tx1"/>
                </a:solidFill>
                <a:effectLst/>
                <a:latin typeface="+mn-lt"/>
                <a:ea typeface="+mn-ea"/>
                <a:cs typeface="+mn-cs"/>
              </a:rPr>
              <a:t>scalable</a:t>
            </a:r>
            <a:r>
              <a:rPr lang="en-US" sz="1100" kern="1200" dirty="0">
                <a:solidFill>
                  <a:schemeClr val="tx1"/>
                </a:solidFill>
                <a:effectLst/>
                <a:latin typeface="+mn-lt"/>
                <a:ea typeface="+mn-ea"/>
                <a:cs typeface="+mn-cs"/>
              </a:rPr>
              <a:t>. This means resources can dynamically adjust to increases or decreases in capacity requirements. It can also rapidly adjust to accommodate growth.</a:t>
            </a: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r>
              <a:rPr lang="en-US" sz="1100" kern="1200" dirty="0">
                <a:solidFill>
                  <a:schemeClr val="tx1"/>
                </a:solidFill>
                <a:effectLst/>
                <a:latin typeface="+mn-lt"/>
                <a:ea typeface="+mn-ea"/>
                <a:cs typeface="+mn-cs"/>
              </a:rPr>
              <a:t>Second, this infrastructure is</a:t>
            </a:r>
            <a:r>
              <a:rPr lang="en-US" sz="1100" b="1" kern="1200" dirty="0">
                <a:solidFill>
                  <a:schemeClr val="tx1"/>
                </a:solidFill>
                <a:effectLst/>
                <a:latin typeface="+mn-lt"/>
                <a:ea typeface="+mn-ea"/>
                <a:cs typeface="+mn-cs"/>
              </a:rPr>
              <a:t> fault tolerant</a:t>
            </a:r>
            <a:r>
              <a:rPr lang="en-US" sz="1100" kern="1200" dirty="0">
                <a:solidFill>
                  <a:schemeClr val="tx1"/>
                </a:solidFill>
                <a:effectLst/>
                <a:latin typeface="+mn-lt"/>
                <a:ea typeface="+mn-ea"/>
                <a:cs typeface="+mn-cs"/>
              </a:rPr>
              <a:t>, which means it has built-in component redundancy which enables it to continue operations despite a failed component.</a:t>
            </a: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r>
              <a:rPr lang="en-US" sz="1100" kern="1200" dirty="0">
                <a:solidFill>
                  <a:schemeClr val="tx1"/>
                </a:solidFill>
                <a:effectLst/>
                <a:latin typeface="+mn-lt"/>
                <a:ea typeface="+mn-ea"/>
                <a:cs typeface="+mn-cs"/>
              </a:rPr>
              <a:t>Finally, it requires minimal to no human intervention, while providing </a:t>
            </a:r>
            <a:r>
              <a:rPr lang="en-US" sz="1100" b="1" kern="1200" dirty="0">
                <a:solidFill>
                  <a:schemeClr val="tx1"/>
                </a:solidFill>
                <a:effectLst/>
                <a:latin typeface="+mn-lt"/>
                <a:ea typeface="+mn-ea"/>
                <a:cs typeface="+mn-cs"/>
              </a:rPr>
              <a:t>high availability</a:t>
            </a:r>
            <a:r>
              <a:rPr lang="en-US" sz="1100" kern="1200" dirty="0">
                <a:solidFill>
                  <a:schemeClr val="tx1"/>
                </a:solidFill>
                <a:effectLst/>
                <a:latin typeface="+mn-lt"/>
                <a:ea typeface="+mn-ea"/>
                <a:cs typeface="+mn-cs"/>
              </a:rPr>
              <a:t> with minimal down time.</a:t>
            </a:r>
            <a:endParaRPr lang="en-US" sz="1100" kern="1200" dirty="0">
              <a:solidFill>
                <a:schemeClr val="tx1"/>
              </a:solidFill>
              <a:effectLst/>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dirty="0">
                <a:latin typeface="+mn-lt"/>
              </a:rPr>
              <a:t>Some key</a:t>
            </a:r>
            <a:r>
              <a:rPr lang="en-US" sz="1100" baseline="0" dirty="0">
                <a:latin typeface="+mn-lt"/>
              </a:rPr>
              <a:t> takeaways from this section of the module include:</a:t>
            </a:r>
            <a:endParaRPr lang="en-US" sz="110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100" dirty="0">
              <a:solidFill>
                <a:srgbClr val="000000"/>
              </a:solidFill>
              <a:latin typeface="+mn-lt"/>
              <a:ea typeface="Amazon Ember" panose="020B0603020204020204" pitchFamily="34" charset="0"/>
              <a:cs typeface="Amazon Ember Light" panose="020B0403020204020204" pitchFamily="34" charset="0"/>
            </a:endParaRPr>
          </a:p>
          <a:p>
            <a:pPr marL="171450" indent="-171450">
              <a:buFont typeface="Arial" panose="020B0604020202090204" pitchFamily="34" charset="0"/>
              <a:buChar char="•"/>
            </a:pPr>
            <a:r>
              <a:rPr lang="en-US" sz="1100" dirty="0"/>
              <a:t>The AWS Global Infrastructure consists of Regions and Availability Zones.</a:t>
            </a:r>
            <a:endParaRPr lang="en-US" sz="1100" dirty="0"/>
          </a:p>
          <a:p>
            <a:pPr marL="171450" indent="-171450">
              <a:buFont typeface="Arial" panose="020B0604020202090204" pitchFamily="34" charset="0"/>
              <a:buChar char="•"/>
            </a:pPr>
            <a:endParaRPr lang="en-US" sz="1100" dirty="0"/>
          </a:p>
          <a:p>
            <a:pPr marL="171450" indent="-171450">
              <a:buFont typeface="Arial" panose="020B0604020202090204" pitchFamily="34" charset="0"/>
              <a:buChar char="•"/>
            </a:pPr>
            <a:r>
              <a:rPr lang="en-US" sz="1100" dirty="0"/>
              <a:t>Your choice of a Region is typically based on compliance requirements or to reduce latency.</a:t>
            </a:r>
            <a:endParaRPr lang="en-US" sz="1100" dirty="0"/>
          </a:p>
          <a:p>
            <a:pPr marL="171450" indent="-171450">
              <a:buFont typeface="Arial" panose="020B0604020202090204" pitchFamily="34" charset="0"/>
              <a:buChar char="•"/>
            </a:pPr>
            <a:endParaRPr lang="en-US" sz="1100" dirty="0"/>
          </a:p>
          <a:p>
            <a:pPr marL="171450" indent="-171450">
              <a:buFont typeface="Arial" panose="020B0604020202090204" pitchFamily="34" charset="0"/>
              <a:buChar char="•"/>
            </a:pPr>
            <a:r>
              <a:rPr lang="en-US" sz="1100" dirty="0"/>
              <a:t>Each Availability Zone is physically separate from other Availability Zones and has redundant power, networking, and connectivity.</a:t>
            </a:r>
            <a:endParaRPr lang="en-US" sz="1100" dirty="0"/>
          </a:p>
          <a:p>
            <a:pPr marL="171450" indent="-171450">
              <a:buFont typeface="Arial" panose="020B0604020202090204" pitchFamily="34" charset="0"/>
              <a:buChar char="•"/>
            </a:pPr>
            <a:endParaRPr lang="en-US" sz="1100" dirty="0"/>
          </a:p>
          <a:p>
            <a:pPr marL="171450" indent="-171450">
              <a:buFont typeface="Arial" panose="020B0604020202090204" pitchFamily="34" charset="0"/>
              <a:buChar char="•"/>
            </a:pPr>
            <a:r>
              <a:rPr lang="en-US" sz="1100" dirty="0"/>
              <a:t>Edge locations, and Regional edge caches improve performance by caching content closer to users.</a:t>
            </a:r>
            <a:endParaRPr lang="en-US" sz="11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Part 2: AWS Service and Service Category Overview.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AWS offers a broad set of global cloud-based products that can be used as building blocks for common cloud architectures. Here is a look at how these cloud based products are organized.</a:t>
            </a:r>
            <a:endParaRPr lang="en-US" sz="1100" kern="1200" dirty="0">
              <a:solidFill>
                <a:schemeClr val="tx1"/>
              </a:solidFill>
              <a:effectLst/>
              <a:latin typeface="+mn-lt"/>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discussed previously, the AWS Global Infrastructure can be broken down into three elements: Regions, Availability Zones, and Points of Presence, which include edge locations. This infrastructure provides the platform for a broad set of services, such as networking, storage, compute services, and databases—and</a:t>
            </a:r>
            <a:r>
              <a:rPr lang="en-US" sz="1100" kern="1200" baseline="0" dirty="0">
                <a:solidFill>
                  <a:schemeClr val="tx1"/>
                </a:solidFill>
                <a:effectLst/>
                <a:latin typeface="+mn-lt"/>
                <a:ea typeface="+mn-ea"/>
                <a:cs typeface="+mn-cs"/>
              </a:rPr>
              <a:t> these services are</a:t>
            </a:r>
            <a:r>
              <a:rPr lang="en-US" sz="1100" kern="1200" dirty="0">
                <a:solidFill>
                  <a:schemeClr val="tx1"/>
                </a:solidFill>
                <a:effectLst/>
                <a:latin typeface="+mn-lt"/>
                <a:ea typeface="+mn-ea"/>
                <a:cs typeface="+mn-cs"/>
              </a:rPr>
              <a:t> delivered as an on-demand utility that is available in seconds, with pay-as-you-go pricing.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050" kern="1200" dirty="0">
              <a:solidFill>
                <a:schemeClr val="tx1"/>
              </a:solidFill>
              <a:effectLst/>
              <a:latin typeface="+mn-lt"/>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881804"/>
          </a:xfrm>
        </p:spPr>
        <p:txBody>
          <a:bodyPr/>
          <a:lstStyle/>
          <a:p>
            <a:r>
              <a:rPr lang="en-US" sz="1100" kern="1200" dirty="0">
                <a:solidFill>
                  <a:schemeClr val="tx1"/>
                </a:solidFill>
                <a:effectLst/>
                <a:latin typeface="+mn-lt"/>
                <a:ea typeface="+mn-ea"/>
                <a:cs typeface="+mn-cs"/>
              </a:rPr>
              <a:t>AWS offers a broad set of cloud-based services. There are 23 different product or service categories, and each category consists of one or more services. This course will not attempt to introduce you to each service. Rather, the focus of this course is on the services that are most widely used and offer the best introduction to the AWS Cloud. This course also focuses on services that are more likely to be covered</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in the AWS Certified Cloud Practitioner exam.</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The categories that this course will discuss are highlighted on the slide: Compute</a:t>
            </a:r>
            <a:r>
              <a:rPr lang="en-US" sz="1100" dirty="0"/>
              <a:t>, </a:t>
            </a:r>
            <a:r>
              <a:rPr lang="en-US" sz="1100" kern="1200" dirty="0">
                <a:solidFill>
                  <a:schemeClr val="tx1"/>
                </a:solidFill>
                <a:effectLst/>
                <a:latin typeface="+mn-lt"/>
                <a:ea typeface="+mn-ea"/>
                <a:cs typeface="+mn-cs"/>
              </a:rPr>
              <a:t>Cost Management, Database, Management and Governance, Networking a</a:t>
            </a:r>
            <a:r>
              <a:rPr lang="en-US" sz="1100" kern="1200" baseline="0" dirty="0">
                <a:solidFill>
                  <a:schemeClr val="tx1"/>
                </a:solidFill>
                <a:effectLst/>
                <a:latin typeface="+mn-lt"/>
                <a:ea typeface="+mn-ea"/>
                <a:cs typeface="+mn-cs"/>
              </a:rPr>
              <a:t>nd </a:t>
            </a:r>
            <a:r>
              <a:rPr lang="en-US" sz="1100" kern="1200" dirty="0">
                <a:solidFill>
                  <a:schemeClr val="tx1"/>
                </a:solidFill>
                <a:effectLst/>
                <a:latin typeface="+mn-lt"/>
                <a:ea typeface="+mn-ea"/>
                <a:cs typeface="+mn-cs"/>
              </a:rPr>
              <a:t>Content Delivery, Security, Identity, and Compliance, and Storage.</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dirty="0"/>
              <a:t>To learn more about AWS products,</a:t>
            </a:r>
            <a:r>
              <a:rPr lang="en-US" sz="1100" baseline="0" dirty="0"/>
              <a:t> see: </a:t>
            </a:r>
            <a:r>
              <a:rPr lang="en-US" sz="1100" kern="1200" dirty="0">
                <a:solidFill>
                  <a:schemeClr val="tx1"/>
                </a:solidFill>
                <a:effectLst/>
                <a:latin typeface="+mn-lt"/>
                <a:ea typeface="+mn-ea"/>
                <a:cs typeface="+mn-cs"/>
                <a:hlinkClick r:id="rId3"/>
              </a:rPr>
              <a:t>http://aws.amazon.com/products</a:t>
            </a:r>
            <a:r>
              <a:rPr lang="en-US" sz="1100" kern="1200" dirty="0">
                <a:solidFill>
                  <a:schemeClr val="tx1"/>
                </a:solidFill>
                <a:effectLst/>
                <a:latin typeface="+mn-lt"/>
                <a:ea typeface="+mn-ea"/>
                <a:cs typeface="+mn-cs"/>
              </a:rPr>
              <a:t>. All AWS products are organized into the service categories that are shown here. For example, if you click </a:t>
            </a:r>
            <a:r>
              <a:rPr lang="en-US" sz="1100" b="1" kern="1200" dirty="0">
                <a:solidFill>
                  <a:schemeClr val="tx1"/>
                </a:solidFill>
                <a:effectLst/>
                <a:latin typeface="+mn-lt"/>
                <a:ea typeface="+mn-ea"/>
                <a:cs typeface="+mn-cs"/>
              </a:rPr>
              <a:t>Compute</a:t>
            </a:r>
            <a:r>
              <a:rPr lang="en-US" sz="1100" b="0"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will see that Amazon Elastic Compute Cloud (Amazon EC2) is first on the list. The</a:t>
            </a:r>
            <a:r>
              <a:rPr lang="en-US" sz="1100" kern="1200" baseline="0" dirty="0">
                <a:solidFill>
                  <a:schemeClr val="tx1"/>
                </a:solidFill>
                <a:effectLst/>
                <a:latin typeface="+mn-lt"/>
                <a:ea typeface="+mn-ea"/>
                <a:cs typeface="+mn-cs"/>
              </a:rPr>
              <a:t> compute category also lists </a:t>
            </a:r>
            <a:r>
              <a:rPr lang="en-US" sz="1100" kern="1200" dirty="0">
                <a:solidFill>
                  <a:schemeClr val="tx1"/>
                </a:solidFill>
                <a:effectLst/>
                <a:latin typeface="+mn-lt"/>
                <a:ea typeface="+mn-ea"/>
                <a:cs typeface="+mn-cs"/>
              </a:rPr>
              <a:t>many other products and services.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you click </a:t>
            </a:r>
            <a:r>
              <a:rPr lang="en-US" sz="1100" b="1" kern="1200" dirty="0">
                <a:solidFill>
                  <a:schemeClr val="tx1"/>
                </a:solidFill>
                <a:effectLst/>
                <a:latin typeface="+mn-lt"/>
                <a:ea typeface="+mn-ea"/>
                <a:cs typeface="+mn-cs"/>
              </a:rPr>
              <a:t>Amazon EC2</a:t>
            </a:r>
            <a:r>
              <a:rPr lang="en-US" sz="1100" kern="1200" dirty="0">
                <a:solidFill>
                  <a:schemeClr val="tx1"/>
                </a:solidFill>
                <a:effectLst/>
                <a:latin typeface="+mn-lt"/>
                <a:ea typeface="+mn-ea"/>
                <a:cs typeface="+mn-cs"/>
              </a:rPr>
              <a:t>, it takes you to the Amazon EC2 page. Each product page provides a detailed description of the product and lists some of its benefits.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Explore the different service groups to understand the categories and services within them. Now that you know how to locate information about different services, this module will discuss the </a:t>
            </a:r>
            <a:r>
              <a:rPr lang="en-US" sz="1100" dirty="0"/>
              <a:t>highlighted </a:t>
            </a:r>
            <a:r>
              <a:rPr lang="en-US" sz="1100" kern="1200" dirty="0">
                <a:solidFill>
                  <a:schemeClr val="tx1"/>
                </a:solidFill>
                <a:effectLst/>
                <a:latin typeface="+mn-lt"/>
                <a:ea typeface="+mn-ea"/>
                <a:cs typeface="+mn-cs"/>
              </a:rPr>
              <a:t>service categories. </a:t>
            </a:r>
            <a:r>
              <a:rPr lang="en-US" sz="1100" b="1" kern="1200" dirty="0">
                <a:solidFill>
                  <a:schemeClr val="tx1"/>
                </a:solidFill>
                <a:effectLst/>
                <a:latin typeface="+mn-lt"/>
                <a:ea typeface="+mn-ea"/>
                <a:cs typeface="+mn-cs"/>
              </a:rPr>
              <a:t>The next seven slides list the individual services —within each of the categories highlighted above—</a:t>
            </a:r>
            <a:r>
              <a:rPr lang="en-US" sz="1100" b="1" dirty="0"/>
              <a:t>that this course will discuss.</a:t>
            </a:r>
            <a:endParaRPr lang="en-US" sz="1100" b="1" kern="1200" dirty="0">
              <a:solidFill>
                <a:schemeClr val="tx1"/>
              </a:solidFill>
              <a:effectLst/>
              <a:latin typeface="+mn-lt"/>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50"/>
            <a:ext cx="5486400" cy="3987313"/>
          </a:xfrm>
        </p:spPr>
        <p:txBody>
          <a:bodyPr/>
          <a:lstStyle/>
          <a:p>
            <a:r>
              <a:rPr lang="en-US" sz="1100" dirty="0"/>
              <a:t>AWS storage services include the services listed here, and many others. </a:t>
            </a:r>
            <a:endParaRPr lang="en-US" sz="1100" dirty="0"/>
          </a:p>
          <a:p>
            <a:endParaRPr lang="en-US" sz="1100" dirty="0"/>
          </a:p>
          <a:p>
            <a:r>
              <a:rPr lang="en-US" sz="1100" b="1" dirty="0"/>
              <a:t>Amazon Simple Storage Service (Amazon S3) </a:t>
            </a:r>
            <a:r>
              <a:rPr lang="en-US" sz="1100" dirty="0"/>
              <a:t>is an object storage service that offers scalability, data availability, security, and performance. Use it to store and protect any amount of data for websites, mobile apps, backup and restore, archive, enterprise applications, Internet of Things (IoT) devices, and big data analytics. </a:t>
            </a:r>
            <a:endParaRPr lang="en-US" sz="1100" dirty="0"/>
          </a:p>
          <a:p>
            <a:endParaRPr lang="en-US" sz="1100" dirty="0"/>
          </a:p>
          <a:p>
            <a:r>
              <a:rPr lang="en-US" sz="1100" b="1" dirty="0"/>
              <a:t>Amazon Elastic Block Store (Amazon EBS)</a:t>
            </a:r>
            <a:r>
              <a:rPr lang="en-US" sz="1100" dirty="0"/>
              <a:t> is high-performance block storage that is designed for use with Amazon EC2</a:t>
            </a:r>
            <a:r>
              <a:rPr lang="en-US" sz="1100" baseline="0" dirty="0"/>
              <a:t> </a:t>
            </a:r>
            <a:r>
              <a:rPr lang="en-US" sz="1100" dirty="0"/>
              <a:t>for both throughput and transaction intensive workloads. It is used for a broad range of workloads, such as relational and non-relational databases, enterprise applications, containerized applications, big data analytics engines, file systems, and media workflows.</a:t>
            </a:r>
            <a:endParaRPr lang="en-US" sz="1100" dirty="0"/>
          </a:p>
          <a:p>
            <a:endParaRPr lang="en-US" sz="1100" dirty="0"/>
          </a:p>
          <a:p>
            <a:r>
              <a:rPr lang="en-US" sz="1100" b="1" dirty="0"/>
              <a:t>Amazon Elastic File System (Amazon EFS) </a:t>
            </a:r>
            <a:r>
              <a:rPr lang="en-US" sz="1100" dirty="0"/>
              <a:t>provides a scalable, fully managed elastic Network File System (NFS) file system for use with AWS Cloud services and on-premises resources. It is built to scale on demand to petabytes, growing and shrinking automatically as you add and remove files.</a:t>
            </a:r>
            <a:r>
              <a:rPr lang="en-US" sz="1100" baseline="0" dirty="0"/>
              <a:t> It </a:t>
            </a:r>
            <a:r>
              <a:rPr lang="en-US" sz="1100" dirty="0"/>
              <a:t>reduces the need to provision and manage capacity to accommodate growth.</a:t>
            </a:r>
            <a:endParaRPr lang="en-US" sz="1100" dirty="0"/>
          </a:p>
          <a:p>
            <a:endParaRPr lang="en-US" sz="1100" dirty="0"/>
          </a:p>
          <a:p>
            <a:r>
              <a:rPr lang="en-US" sz="1100" b="1" dirty="0"/>
              <a:t>Amazon Simple Storage</a:t>
            </a:r>
            <a:r>
              <a:rPr lang="en-US" sz="1100" b="1" baseline="0" dirty="0"/>
              <a:t> Service</a:t>
            </a:r>
            <a:r>
              <a:rPr lang="en-US" sz="1100" b="1" dirty="0"/>
              <a:t> Glacier </a:t>
            </a:r>
            <a:r>
              <a:rPr lang="en-US" sz="1100" dirty="0"/>
              <a:t>is a secure, durable, and extremely low-cost Amazon S3 cloud storage class for data archiving and long-term backup. It is designed to deliver 11 9s of durability, and to provide comprehensive security and compliance capabilities to meet stringent regulatory requirements. </a:t>
            </a:r>
            <a:endParaRPr lang="en-US" sz="1100" dirty="0"/>
          </a:p>
          <a:p>
            <a:endParaRPr lang="en-US" sz="11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670788"/>
          </a:xfrm>
        </p:spPr>
        <p:txBody>
          <a:bodyPr/>
          <a:lstStyle/>
          <a:p>
            <a:r>
              <a:rPr lang="en-US" sz="1100" dirty="0"/>
              <a:t>AWS compute services include the services listed here, and many others. </a:t>
            </a:r>
            <a:endParaRPr lang="en-US" sz="1100" dirty="0"/>
          </a:p>
          <a:p>
            <a:endParaRPr lang="en-US" sz="1100" dirty="0"/>
          </a:p>
          <a:p>
            <a:r>
              <a:rPr lang="en-US" sz="1100" b="1" dirty="0"/>
              <a:t>Amazon Elastic Compute Cloud (Amazon EC2) </a:t>
            </a:r>
            <a:r>
              <a:rPr lang="en-US" sz="1100" dirty="0"/>
              <a:t>provides resizable compute capacity as virtual machines in the cloud. </a:t>
            </a:r>
            <a:endParaRPr lang="en-US" sz="1100" dirty="0"/>
          </a:p>
          <a:p>
            <a:endParaRPr lang="en-US" sz="1100" dirty="0"/>
          </a:p>
          <a:p>
            <a:r>
              <a:rPr lang="en-US" sz="1100" b="1" dirty="0"/>
              <a:t>Amazon EC2 Auto Scaling </a:t>
            </a:r>
            <a:r>
              <a:rPr lang="en-US" sz="1100" dirty="0"/>
              <a:t>enables you to automatically add or remove EC2 instances according to conditions that you define. </a:t>
            </a:r>
            <a:endParaRPr lang="en-US" sz="1100" dirty="0"/>
          </a:p>
          <a:p>
            <a:endParaRPr lang="en-US" sz="1100" dirty="0"/>
          </a:p>
          <a:p>
            <a:r>
              <a:rPr lang="en-US" sz="1100" b="1" dirty="0"/>
              <a:t>Amazon Elastic Container Service (Amazon ECS) </a:t>
            </a:r>
            <a:r>
              <a:rPr lang="en-US" sz="1100" dirty="0"/>
              <a:t>is a highly scalable, high-performance container orchestration service that supports Docker containers. </a:t>
            </a:r>
            <a:endParaRPr lang="en-US" sz="1100" dirty="0"/>
          </a:p>
          <a:p>
            <a:endParaRPr lang="en-US" sz="1100" dirty="0"/>
          </a:p>
          <a:p>
            <a:r>
              <a:rPr lang="en-US" sz="1100" b="1" dirty="0"/>
              <a:t>Amazon Elastic Container Registry (Amazon ECR) </a:t>
            </a:r>
            <a:r>
              <a:rPr lang="en-US" sz="1100" dirty="0"/>
              <a:t>is a fully-managed Docker container registry that makes it easy for developers to store, manage, and deploy Docker container images. </a:t>
            </a:r>
            <a:endParaRPr lang="en-US" sz="1100" dirty="0"/>
          </a:p>
          <a:p>
            <a:endParaRPr lang="en-US" sz="1100" dirty="0"/>
          </a:p>
          <a:p>
            <a:r>
              <a:rPr lang="en-US" sz="1100" b="1" dirty="0"/>
              <a:t>AWS Elastic Beanstalk </a:t>
            </a:r>
            <a:r>
              <a:rPr lang="en-US" sz="1100" dirty="0"/>
              <a:t>is a service for deploying and scaling web applications and services on familiar servers such as Apache and Microsoft Internet Information Services (IIS). </a:t>
            </a:r>
            <a:endParaRPr lang="en-US" sz="1100" dirty="0"/>
          </a:p>
          <a:p>
            <a:endParaRPr lang="en-US" sz="1100" dirty="0"/>
          </a:p>
          <a:p>
            <a:r>
              <a:rPr lang="en-US" sz="1100" b="1" dirty="0"/>
              <a:t>AWS Lambda</a:t>
            </a:r>
            <a:r>
              <a:rPr lang="en-US" sz="1100" dirty="0"/>
              <a:t> enables you to run code without provisioning or managing servers. You pay only for the compute time that you consume.</a:t>
            </a:r>
            <a:r>
              <a:rPr lang="en-US" sz="1100" baseline="0" dirty="0"/>
              <a:t> T</a:t>
            </a:r>
            <a:r>
              <a:rPr lang="en-US" sz="1100" dirty="0"/>
              <a:t>here is no charge when your code is not running.</a:t>
            </a:r>
            <a:endParaRPr lang="en-US" sz="1100" dirty="0"/>
          </a:p>
          <a:p>
            <a:endParaRPr lang="en-US" sz="1100" dirty="0"/>
          </a:p>
          <a:p>
            <a:r>
              <a:rPr lang="en-US" sz="1100" b="1" dirty="0"/>
              <a:t>Amazon Elastic Kubernetes Service (Amazon EKS) </a:t>
            </a:r>
            <a:r>
              <a:rPr lang="en-US" sz="1100" dirty="0"/>
              <a:t>makes it easy to deploy, manage, and scale containerized applications that use Kubernetes on AWS.</a:t>
            </a:r>
            <a:endParaRPr lang="en-US" sz="1100" dirty="0"/>
          </a:p>
          <a:p>
            <a:endParaRPr lang="en-US" sz="1100" dirty="0"/>
          </a:p>
          <a:p>
            <a:r>
              <a:rPr lang="en-US" sz="1100" b="1" dirty="0"/>
              <a:t>AWS Fargate</a:t>
            </a:r>
            <a:r>
              <a:rPr lang="en-US" sz="1100" dirty="0"/>
              <a:t> is a compute engine for Amazon ECS that allows you to run containers without having to manage servers or clusters.</a:t>
            </a:r>
            <a:endParaRPr lang="en-US" sz="11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database services include the services listed here, and many others.  </a:t>
            </a:r>
            <a:endParaRPr lang="en-US" sz="1100" dirty="0"/>
          </a:p>
          <a:p>
            <a:endParaRPr lang="en-US" sz="1100" dirty="0"/>
          </a:p>
          <a:p>
            <a:r>
              <a:rPr lang="en-US" sz="1100" b="1" dirty="0"/>
              <a:t>Amazon Relational Database Service (Amazon RDS) </a:t>
            </a:r>
            <a:r>
              <a:rPr lang="en-US" sz="1100" dirty="0"/>
              <a:t>makes it easy to set up, operate, and scale a relational database in the cloud. It provides resizable capacity while automating time-consuming administration tasks such as hardware provisioning, database setup, patching, and backups. </a:t>
            </a:r>
            <a:endParaRPr lang="en-US" sz="1100" dirty="0"/>
          </a:p>
          <a:p>
            <a:endParaRPr lang="en-US" sz="1100" dirty="0"/>
          </a:p>
          <a:p>
            <a:r>
              <a:rPr lang="en-US" sz="1100" b="1" dirty="0"/>
              <a:t>Amazon Aurora </a:t>
            </a:r>
            <a:r>
              <a:rPr lang="en-US" sz="1100" dirty="0"/>
              <a:t>is a MySQL and PostgreSQL-compatible relational database. It is up to five times faster than standard MySQL databases and three times faster than standard PostgreSQL databases. </a:t>
            </a:r>
            <a:endParaRPr lang="en-US" sz="1100" dirty="0"/>
          </a:p>
          <a:p>
            <a:endParaRPr lang="en-US" sz="1100" dirty="0"/>
          </a:p>
          <a:p>
            <a:r>
              <a:rPr lang="en-US" sz="1100" b="1" dirty="0"/>
              <a:t>Amazon Redshift </a:t>
            </a:r>
            <a:r>
              <a:rPr lang="en-US" sz="1100" dirty="0"/>
              <a:t>enables you to run analytic queries against petabytes of data that is stored locally in Amazon Redshift, and directly against exabytes of data that are stored in Amazon S3. It delivers fast performance at any scale.</a:t>
            </a:r>
            <a:endParaRPr lang="en-US" sz="1100" dirty="0"/>
          </a:p>
          <a:p>
            <a:endParaRPr lang="en-US" sz="1100" b="1" dirty="0"/>
          </a:p>
          <a:p>
            <a:r>
              <a:rPr lang="en-US" sz="1100" b="1" dirty="0"/>
              <a:t>Amazon DynamoDB </a:t>
            </a:r>
            <a:r>
              <a:rPr lang="en-US" sz="1100" dirty="0"/>
              <a:t>is a key-value and document database that delivers single-digit millisecond performance at any scale,</a:t>
            </a:r>
            <a:r>
              <a:rPr lang="en-US" sz="1100" baseline="0" dirty="0"/>
              <a:t> </a:t>
            </a:r>
            <a:r>
              <a:rPr lang="en-US" sz="1100" dirty="0"/>
              <a:t>with built-in security, backup and restore, and in-memory caching.</a:t>
            </a:r>
            <a:endParaRPr lang="en-US" sz="11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94943"/>
          </a:xfrm>
        </p:spPr>
        <p:txBody>
          <a:bodyPr/>
          <a:lstStyle/>
          <a:p>
            <a:r>
              <a:rPr lang="en-US" sz="1100" dirty="0"/>
              <a:t>AWS networking and content delivery services include the services listed here, and many others.</a:t>
            </a:r>
            <a:endParaRPr lang="en-US" sz="1100" dirty="0"/>
          </a:p>
          <a:p>
            <a:endParaRPr lang="en-US" sz="1100" dirty="0"/>
          </a:p>
          <a:p>
            <a:r>
              <a:rPr lang="en-US" sz="1100" b="1" dirty="0"/>
              <a:t>Amazon Virtual Private Cloud (Amazon VPC) </a:t>
            </a:r>
            <a:r>
              <a:rPr lang="en-US" sz="1100" dirty="0"/>
              <a:t>enables you to provision logically isolated sections of the AWS Cloud. </a:t>
            </a:r>
            <a:endParaRPr lang="en-US" sz="1100" dirty="0"/>
          </a:p>
          <a:p>
            <a:endParaRPr lang="en-US" sz="1100" dirty="0"/>
          </a:p>
          <a:p>
            <a:r>
              <a:rPr lang="en-US" sz="1100" b="1" dirty="0"/>
              <a:t>Elastic Load Balancing </a:t>
            </a:r>
            <a:r>
              <a:rPr lang="en-US" sz="1100" dirty="0"/>
              <a:t>automatically distributes incoming application traffic across multiple targets, such as Amazon EC2 instances, containers, IP addresses, and Lambda functions.</a:t>
            </a:r>
            <a:endParaRPr lang="en-US" sz="1100" dirty="0"/>
          </a:p>
          <a:p>
            <a:endParaRPr lang="en-US" sz="1100" dirty="0"/>
          </a:p>
          <a:p>
            <a:r>
              <a:rPr lang="en-US" sz="1100" b="1" dirty="0"/>
              <a:t>Amazon CloudFront </a:t>
            </a:r>
            <a:r>
              <a:rPr lang="en-US" sz="1100" dirty="0"/>
              <a:t>is a fast content delivery network (CDN) service that securely delivers data, videos, applications, and application</a:t>
            </a:r>
            <a:r>
              <a:rPr lang="en-US" sz="1100" baseline="0" dirty="0"/>
              <a:t> programming interfaces (</a:t>
            </a:r>
            <a:r>
              <a:rPr lang="en-US" sz="1100" dirty="0"/>
              <a:t>APIs) to customers globally, with low latency and high transfer speeds.</a:t>
            </a:r>
            <a:endParaRPr lang="en-US" sz="1100" dirty="0"/>
          </a:p>
          <a:p>
            <a:endParaRPr lang="en-US" sz="1100" dirty="0"/>
          </a:p>
          <a:p>
            <a:r>
              <a:rPr lang="en-US" sz="1100" b="1" dirty="0"/>
              <a:t>AWS Transit Gateway </a:t>
            </a:r>
            <a:r>
              <a:rPr lang="en-US" sz="1100" dirty="0"/>
              <a:t>is a service that enables customers to connect their Amazon Virtual Private Clouds (VPCs) and their on-premises networks to a single gateway. </a:t>
            </a:r>
            <a:endParaRPr lang="en-US" sz="1100" dirty="0"/>
          </a:p>
          <a:p>
            <a:endParaRPr lang="en-US" sz="1100" dirty="0"/>
          </a:p>
          <a:p>
            <a:r>
              <a:rPr lang="en-US" sz="1100" b="1" dirty="0"/>
              <a:t>Amazon Route 53</a:t>
            </a:r>
            <a:r>
              <a:rPr lang="en-US" sz="1100" dirty="0"/>
              <a:t> is a scalable cloud Domain Name System (DNS) web service designed to give you a reliable way to route end users to internet applications. It translates names (like </a:t>
            </a:r>
            <a:r>
              <a:rPr lang="en-US" sz="1100" i="1" dirty="0"/>
              <a:t>www.example.com</a:t>
            </a:r>
            <a:r>
              <a:rPr lang="en-US" sz="1100" i="0" dirty="0"/>
              <a:t>)</a:t>
            </a:r>
            <a:r>
              <a:rPr lang="en-US" sz="1100" dirty="0"/>
              <a:t> into the numeric IP addresses (like </a:t>
            </a:r>
            <a:r>
              <a:rPr lang="en-US" sz="1100" i="1" dirty="0"/>
              <a:t>192.0.2.1</a:t>
            </a:r>
            <a:r>
              <a:rPr lang="en-US" sz="1100" i="0" dirty="0"/>
              <a:t>)</a:t>
            </a:r>
            <a:r>
              <a:rPr lang="en-US" sz="1100" dirty="0"/>
              <a:t> that computers use to connect to each other. </a:t>
            </a:r>
            <a:endParaRPr lang="en-US" sz="1100" dirty="0"/>
          </a:p>
          <a:p>
            <a:endParaRPr lang="en-US" sz="1100" b="1" dirty="0"/>
          </a:p>
          <a:p>
            <a:r>
              <a:rPr lang="en-US" sz="1100" b="1" dirty="0"/>
              <a:t>AWS Direct Connect </a:t>
            </a:r>
            <a:r>
              <a:rPr lang="en-US" sz="1100" dirty="0"/>
              <a:t>provides a way to establish a dedicated private network connection from your data center or office to AWS, which can reduce network costs and increase bandwidth throughput.</a:t>
            </a:r>
            <a:endParaRPr lang="en-US" sz="1100" dirty="0"/>
          </a:p>
          <a:p>
            <a:endParaRPr lang="en-US" sz="1100" dirty="0"/>
          </a:p>
          <a:p>
            <a:r>
              <a:rPr lang="en-US" sz="1100" b="1" dirty="0"/>
              <a:t>AWS VPN </a:t>
            </a:r>
            <a:r>
              <a:rPr lang="en-US" sz="1100" dirty="0"/>
              <a:t>provides a secure private tunnel from your network or device to the AWS global network. </a:t>
            </a:r>
            <a:endParaRPr lang="en-US" sz="1100" dirty="0"/>
          </a:p>
          <a:p>
            <a:endParaRPr lang="en-US" sz="1100" dirty="0"/>
          </a:p>
          <a:p>
            <a:endParaRPr lang="en-US" sz="1100" dirty="0"/>
          </a:p>
          <a:p>
            <a:endParaRPr lang="en-US" sz="1100" dirty="0"/>
          </a:p>
          <a:p>
            <a:endParaRPr lang="en-US" sz="1100" dirty="0"/>
          </a:p>
          <a:p>
            <a:endParaRPr lang="en-US" sz="11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34559"/>
          </a:xfrm>
        </p:spPr>
        <p:txBody>
          <a:bodyPr/>
          <a:lstStyle/>
          <a:p>
            <a:r>
              <a:rPr lang="en-US" sz="1100" dirty="0"/>
              <a:t>AWS security, identity, and compliance services include the services listed here, and many others. </a:t>
            </a:r>
            <a:endParaRPr lang="en-US" sz="1100" dirty="0"/>
          </a:p>
          <a:p>
            <a:endParaRPr lang="en-US" sz="1100" dirty="0"/>
          </a:p>
          <a:p>
            <a:r>
              <a:rPr lang="en-US" sz="1100" b="1" dirty="0"/>
              <a:t>AWS Identity and Access Management (IAM) </a:t>
            </a:r>
            <a:r>
              <a:rPr lang="en-US" sz="1100" dirty="0"/>
              <a:t>enables you to manage access to AWS services and resources securely. By</a:t>
            </a:r>
            <a:r>
              <a:rPr lang="en-US" sz="1100" baseline="0" dirty="0"/>
              <a:t> u</a:t>
            </a:r>
            <a:r>
              <a:rPr lang="en-US" sz="1100" dirty="0"/>
              <a:t>sing IAM, you can create and manage AWS users and groups.</a:t>
            </a:r>
            <a:r>
              <a:rPr lang="en-US" sz="1100" baseline="0" dirty="0"/>
              <a:t> You can </a:t>
            </a:r>
            <a:r>
              <a:rPr lang="en-US" sz="1100" dirty="0"/>
              <a:t>use IAM permissions to allow and deny user and group access to AWS resources. </a:t>
            </a:r>
            <a:endParaRPr lang="en-US" sz="1100" dirty="0"/>
          </a:p>
          <a:p>
            <a:endParaRPr lang="en-US" sz="1100" dirty="0"/>
          </a:p>
          <a:p>
            <a:r>
              <a:rPr lang="en-US" sz="1100" b="1" dirty="0"/>
              <a:t>AWS Organizations </a:t>
            </a:r>
            <a:r>
              <a:rPr lang="en-US" sz="1100" dirty="0"/>
              <a:t>allows you to restrict what services and actions are allowed in your accounts. </a:t>
            </a:r>
            <a:endParaRPr lang="en-US" sz="1100" dirty="0"/>
          </a:p>
          <a:p>
            <a:endParaRPr lang="en-US" sz="1100" dirty="0"/>
          </a:p>
          <a:p>
            <a:r>
              <a:rPr lang="en-US" sz="1100" b="1" dirty="0"/>
              <a:t>Amazon Cognito </a:t>
            </a:r>
            <a:r>
              <a:rPr lang="en-US" sz="1100" dirty="0"/>
              <a:t>lets you add user sign-up, sign-in, and access control to your web and mobile apps.</a:t>
            </a:r>
            <a:endParaRPr lang="en-US" sz="1100" dirty="0"/>
          </a:p>
          <a:p>
            <a:endParaRPr lang="en-US" sz="1100" dirty="0"/>
          </a:p>
          <a:p>
            <a:r>
              <a:rPr lang="en-US" sz="1100" b="1" dirty="0"/>
              <a:t>AWS Artifact </a:t>
            </a:r>
            <a:r>
              <a:rPr lang="en-US" sz="1100" dirty="0"/>
              <a:t>provides on-demand access to AWS security and compliance reports and select online agreements. </a:t>
            </a:r>
            <a:endParaRPr lang="en-US" sz="1100" dirty="0"/>
          </a:p>
          <a:p>
            <a:endParaRPr lang="en-US" sz="1100" dirty="0"/>
          </a:p>
          <a:p>
            <a:r>
              <a:rPr lang="en-US" sz="1100" b="1" dirty="0"/>
              <a:t>AWS Key Management Service (AWS KMS) </a:t>
            </a:r>
            <a:r>
              <a:rPr lang="en-US" sz="1100" dirty="0"/>
              <a:t>enables you to create and manage keys.</a:t>
            </a:r>
            <a:r>
              <a:rPr lang="en-US" sz="1100" baseline="0" dirty="0"/>
              <a:t> You can use AWS KMS to </a:t>
            </a:r>
            <a:r>
              <a:rPr lang="en-US" sz="1100" dirty="0"/>
              <a:t>control the use of encryption across a wide range of AWS services and in your applications. </a:t>
            </a:r>
            <a:endParaRPr lang="en-US" sz="1100" dirty="0"/>
          </a:p>
          <a:p>
            <a:endParaRPr lang="en-US" sz="1100" dirty="0"/>
          </a:p>
          <a:p>
            <a:r>
              <a:rPr lang="en-US" sz="1100" b="1" dirty="0"/>
              <a:t>AWS Shield </a:t>
            </a:r>
            <a:r>
              <a:rPr lang="en-US" sz="1100" dirty="0"/>
              <a:t>is a managed Distributed Denial of Service (DDoS) protection service that safeguards applications running on AWS.</a:t>
            </a:r>
            <a:endParaRPr lang="en-US" sz="1100" dirty="0"/>
          </a:p>
          <a:p>
            <a:endParaRPr lang="en-US" sz="11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cost management services include the services listed here, and others. </a:t>
            </a:r>
            <a:endParaRPr lang="en-US" sz="1100" dirty="0"/>
          </a:p>
          <a:p>
            <a:endParaRPr lang="en-US" sz="1100" dirty="0"/>
          </a:p>
          <a:p>
            <a:r>
              <a:rPr lang="en-US" sz="1100" b="1" dirty="0"/>
              <a:t>The AWS Cost and Usage Report </a:t>
            </a:r>
            <a:r>
              <a:rPr lang="en-US" sz="1100" dirty="0"/>
              <a:t>contains the most comprehensive set of AWS cost and usage data available, including additional metadata about AWS services, pricing, and reservations.</a:t>
            </a:r>
            <a:endParaRPr lang="en-US" sz="1100" dirty="0"/>
          </a:p>
          <a:p>
            <a:endParaRPr lang="en-US" sz="1100" dirty="0"/>
          </a:p>
          <a:p>
            <a:r>
              <a:rPr lang="en-US" sz="1100" b="1" dirty="0"/>
              <a:t>AWS Budgets </a:t>
            </a:r>
            <a:r>
              <a:rPr lang="en-US" sz="1100" dirty="0"/>
              <a:t>enables you to set custom budgets that alert you when your costs or usage exceed (or are forecasted to exceed) your budgeted amount.</a:t>
            </a:r>
            <a:endParaRPr lang="en-US" sz="1100" dirty="0"/>
          </a:p>
          <a:p>
            <a:endParaRPr lang="en-US" sz="1100" dirty="0"/>
          </a:p>
          <a:p>
            <a:r>
              <a:rPr lang="en-US" sz="1100" b="1" dirty="0"/>
              <a:t>AWS Cost Explorer </a:t>
            </a:r>
            <a:r>
              <a:rPr lang="en-US" sz="1100" dirty="0"/>
              <a:t>has an easy-to-use interface that enables you to</a:t>
            </a:r>
            <a:r>
              <a:rPr lang="en-US" sz="1100" baseline="0" dirty="0"/>
              <a:t> </a:t>
            </a:r>
            <a:r>
              <a:rPr lang="en-US" sz="1100" dirty="0"/>
              <a:t>visualize, understand, and manage your AWS costs and usage over time. </a:t>
            </a:r>
            <a:endParaRPr lang="en-US" sz="11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
        <p:cNvGrpSpPr/>
        <p:nvPr/>
      </p:nvGrpSpPr>
      <p:grpSpPr>
        <a:xfrm>
          <a:off x="0" y="0"/>
          <a:ext cx="0" cy="0"/>
          <a:chOff x="0" y="0"/>
          <a:chExt cx="0" cy="0"/>
        </a:xfrm>
      </p:grpSpPr>
      <p:sp>
        <p:nvSpPr>
          <p:cNvPr id="200" name="Google Shape;200;g5ded2878c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ded2878c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management and governance services include the services listed here, and others.</a:t>
            </a:r>
            <a:endParaRPr lang="en-US" sz="1100" dirty="0"/>
          </a:p>
          <a:p>
            <a:endParaRPr lang="en-US" sz="1100" dirty="0"/>
          </a:p>
          <a:p>
            <a:r>
              <a:rPr lang="en-US" sz="1100" b="1" dirty="0"/>
              <a:t>The AWS Management Console </a:t>
            </a:r>
            <a:r>
              <a:rPr lang="en-US" sz="1100" dirty="0"/>
              <a:t>provides a web-based user interface for accessing your AWS account.</a:t>
            </a:r>
            <a:endParaRPr lang="en-US" sz="1100" dirty="0"/>
          </a:p>
          <a:p>
            <a:endParaRPr lang="en-US" sz="1100" dirty="0"/>
          </a:p>
          <a:p>
            <a:r>
              <a:rPr lang="en-US" sz="1100" b="1" dirty="0"/>
              <a:t>AWS Config </a:t>
            </a:r>
            <a:r>
              <a:rPr lang="en-US" sz="1100" dirty="0"/>
              <a:t>provides a service that helps you track resource inventory and changes.</a:t>
            </a:r>
            <a:endParaRPr lang="en-US" sz="1100" dirty="0"/>
          </a:p>
          <a:p>
            <a:endParaRPr lang="en-US" sz="1100" dirty="0"/>
          </a:p>
          <a:p>
            <a:r>
              <a:rPr lang="en-US" sz="1100" b="1" dirty="0"/>
              <a:t>Amazon CloudWatch </a:t>
            </a:r>
            <a:r>
              <a:rPr lang="en-US" sz="1100" dirty="0"/>
              <a:t>allows you to monitor resources and applications.</a:t>
            </a:r>
            <a:endParaRPr lang="en-US" sz="1100" dirty="0"/>
          </a:p>
          <a:p>
            <a:endParaRPr lang="en-US" sz="1100" dirty="0"/>
          </a:p>
          <a:p>
            <a:r>
              <a:rPr lang="en-US" sz="1100" b="1" dirty="0"/>
              <a:t>AWS Auto Scaling </a:t>
            </a:r>
            <a:r>
              <a:rPr lang="en-US" sz="1100" dirty="0"/>
              <a:t>provides features that allow you to scale multiple resources to meet demand.</a:t>
            </a:r>
            <a:endParaRPr lang="en-US" sz="1100" dirty="0"/>
          </a:p>
          <a:p>
            <a:endParaRPr lang="en-US" sz="1100" dirty="0"/>
          </a:p>
          <a:p>
            <a:r>
              <a:rPr lang="en-US" sz="1100" b="1" dirty="0"/>
              <a:t>AWS Command Line Interface </a:t>
            </a:r>
            <a:r>
              <a:rPr lang="en-US" sz="1100" dirty="0"/>
              <a:t>provides a unified tool to manage AWS services.</a:t>
            </a:r>
            <a:endParaRPr lang="en-US" sz="1100" dirty="0"/>
          </a:p>
          <a:p>
            <a:endParaRPr lang="en-US" sz="1100" dirty="0"/>
          </a:p>
          <a:p>
            <a:r>
              <a:rPr lang="en-US" sz="1100" b="1" dirty="0"/>
              <a:t>AWS Trusted Advisor </a:t>
            </a:r>
            <a:r>
              <a:rPr lang="en-US" sz="1100" dirty="0"/>
              <a:t>helps you optimize performance and security.</a:t>
            </a:r>
            <a:endParaRPr lang="en-US" sz="1100" dirty="0"/>
          </a:p>
          <a:p>
            <a:endParaRPr lang="en-US" sz="1100" dirty="0"/>
          </a:p>
          <a:p>
            <a:r>
              <a:rPr lang="en-US" sz="1100" b="1" dirty="0"/>
              <a:t>AWS Well-Architected Tool</a:t>
            </a:r>
            <a:r>
              <a:rPr lang="en-US" sz="1100" dirty="0"/>
              <a:t> provides help in reviewing and improving your workloads.</a:t>
            </a:r>
            <a:endParaRPr lang="en-US" sz="1100" dirty="0"/>
          </a:p>
          <a:p>
            <a:endParaRPr lang="en-US" sz="1100" dirty="0"/>
          </a:p>
          <a:p>
            <a:r>
              <a:rPr lang="en-US" sz="1100" b="1" dirty="0"/>
              <a:t>AWS CloudTrail </a:t>
            </a:r>
            <a:r>
              <a:rPr lang="en-US" sz="1100" dirty="0"/>
              <a:t>tracks user activity and API usage.</a:t>
            </a:r>
            <a:endParaRPr lang="en-US" sz="11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endParaRPr lang="en-US" sz="1100" dirty="0"/>
          </a:p>
          <a:p>
            <a:endParaRPr lang="en-US" sz="11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 you</a:t>
            </a:r>
            <a:r>
              <a:rPr lang="en-US" sz="1100" baseline="0" dirty="0"/>
              <a:t> learned how to</a:t>
            </a:r>
            <a:r>
              <a:rPr lang="en-US" sz="1100" dirty="0"/>
              <a:t>:</a:t>
            </a:r>
            <a:endParaRPr lang="en-US" sz="1100" dirty="0"/>
          </a:p>
          <a:p>
            <a:endParaRPr lang="en-US" sz="1100" dirty="0"/>
          </a:p>
          <a:p>
            <a:pPr marL="171450" indent="-171450">
              <a:buFont typeface="Arial" panose="020B0604020202090204" pitchFamily="34" charset="0"/>
              <a:buChar char="•"/>
            </a:pPr>
            <a:r>
              <a:rPr lang="en-US" sz="1100" dirty="0"/>
              <a:t>Identify the difference between AWS Regions, Availability Zones, and edge locations</a:t>
            </a:r>
            <a:endParaRPr lang="en-US" sz="1100" dirty="0"/>
          </a:p>
          <a:p>
            <a:pPr marL="171450" indent="-171450">
              <a:buFont typeface="Arial" panose="020B0604020202090204" pitchFamily="34" charset="0"/>
              <a:buChar char="•"/>
            </a:pPr>
            <a:endParaRPr lang="en-US" sz="1100" dirty="0"/>
          </a:p>
          <a:p>
            <a:pPr marL="171450" indent="-171450">
              <a:buFont typeface="Arial" panose="020B0604020202090204" pitchFamily="34" charset="0"/>
              <a:buChar char="•"/>
            </a:pPr>
            <a:r>
              <a:rPr lang="en-US" sz="1100" dirty="0"/>
              <a:t>Identify AWS service and service categories</a:t>
            </a:r>
            <a:endParaRPr lang="en-US" sz="1100" dirty="0"/>
          </a:p>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lang="en-US" sz="1100" dirty="0"/>
          </a:p>
          <a:p>
            <a:endParaRPr lang="en-US" sz="11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dirty="0"/>
              <a:t>The following resources provide more detail on the topics discussed in this module:</a:t>
            </a:r>
            <a:endParaRPr lang="en-US" sz="1100" dirty="0"/>
          </a:p>
          <a:p>
            <a:pPr marL="171450" lvl="0" indent="-171450">
              <a:buFont typeface="Arial" panose="020B0604020202090204" pitchFamily="34" charset="0"/>
              <a:buChar char="•"/>
            </a:pPr>
            <a:r>
              <a:rPr lang="en-US" sz="1100" u="sng" dirty="0">
                <a:hlinkClick r:id="rId3"/>
              </a:rPr>
              <a:t>AWS Global Infrastructure</a:t>
            </a:r>
            <a:endParaRPr lang="en-US" sz="1100"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lang="en-US" sz="1100" u="sng" dirty="0">
                <a:hlinkClick r:id="rId4"/>
              </a:rPr>
              <a:t>AWS Global Infrastructure Region Table</a:t>
            </a:r>
            <a:endParaRPr lang="en-US" sz="1100" u="sng" dirty="0">
              <a:hlinkClick r:id="rId3"/>
            </a:endParaRPr>
          </a:p>
          <a:p>
            <a:pPr marL="171450" lvl="0" indent="-171450">
              <a:buFont typeface="Arial" panose="020B0604020202090204" pitchFamily="34" charset="0"/>
              <a:buChar char="•"/>
            </a:pPr>
            <a:r>
              <a:rPr lang="en-US" sz="1100" u="sng" dirty="0">
                <a:hlinkClick r:id="rId5"/>
              </a:rPr>
              <a:t>AWS Cloud Products</a:t>
            </a:r>
            <a:endParaRPr lang="en-US" sz="1100" dirty="0"/>
          </a:p>
          <a:p>
            <a:endParaRPr lang="en-US" sz="11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dirty="0"/>
              <a:t>Welcom</a:t>
            </a:r>
            <a:r>
              <a:rPr lang="en-US" sz="1100" baseline="0" dirty="0"/>
              <a:t>e to Module 4:</a:t>
            </a:r>
            <a:r>
              <a:rPr lang="en-US" sz="1100" dirty="0"/>
              <a:t> AWS Cloud Security.</a:t>
            </a:r>
            <a:endParaRPr lang="en-US" sz="1100"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defRPr/>
            </a:pPr>
            <a:r>
              <a:rPr lang="en-US" sz="1100" kern="1200" dirty="0">
                <a:solidFill>
                  <a:schemeClr val="tx1"/>
                </a:solidFill>
                <a:effectLst/>
                <a:latin typeface="+mn-lt"/>
                <a:ea typeface="+mn-ea"/>
                <a:cs typeface="+mn-cs"/>
              </a:rPr>
              <a:t>Security is the highest priority at Amazon Web</a:t>
            </a:r>
            <a:r>
              <a:rPr lang="en-US" sz="1100" kern="1200" baseline="0" dirty="0">
                <a:solidFill>
                  <a:schemeClr val="tx1"/>
                </a:solidFill>
                <a:effectLst/>
                <a:latin typeface="+mn-lt"/>
                <a:ea typeface="+mn-ea"/>
                <a:cs typeface="+mn-cs"/>
              </a:rPr>
              <a:t> Services (</a:t>
            </a:r>
            <a:r>
              <a:rPr lang="en-US" sz="1100" kern="1200" dirty="0">
                <a:solidFill>
                  <a:schemeClr val="tx1"/>
                </a:solidFill>
                <a:effectLst/>
                <a:latin typeface="+mn-lt"/>
                <a:ea typeface="+mn-ea"/>
                <a:cs typeface="+mn-cs"/>
              </a:rPr>
              <a:t>AWS). AWS delivers a scalable cloud computing environment that is designed for high availability and dependability, while providing the tools that enable you to run a wide range of applications. Helping to protect the confidentiality, integrity, and availability of your systems and data is critical to AWS, and so is maintaining customer trust and confidence. This module provides an introduction to the AWS approach to security, which includes</a:t>
            </a:r>
            <a:r>
              <a:rPr lang="en-US" sz="1100" kern="1200" baseline="0" dirty="0">
                <a:solidFill>
                  <a:schemeClr val="tx1"/>
                </a:solidFill>
                <a:effectLst/>
                <a:latin typeface="+mn-lt"/>
                <a:ea typeface="+mn-ea"/>
                <a:cs typeface="+mn-cs"/>
              </a:rPr>
              <a:t> both</a:t>
            </a:r>
            <a:r>
              <a:rPr lang="en-US" sz="1100" kern="1200" dirty="0">
                <a:solidFill>
                  <a:schemeClr val="tx1"/>
                </a:solidFill>
                <a:effectLst/>
                <a:latin typeface="+mn-lt"/>
                <a:ea typeface="+mn-ea"/>
                <a:cs typeface="+mn-cs"/>
              </a:rPr>
              <a:t> the controls in the AWS environment and some of the AWS products and features customers can use to meet their security objectives. </a:t>
            </a:r>
            <a:endParaRPr lang="en-US" sz="11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pPr marL="171450" indent="-171450">
              <a:buFont typeface="Arial" panose="020B0604020202090204" pitchFamily="34" charset="0"/>
              <a:buChar char="•"/>
            </a:pPr>
            <a:r>
              <a:rPr lang="en-US" sz="1100" dirty="0">
                <a:latin typeface="+mn-lt"/>
              </a:rPr>
              <a:t>AWS shared responsibility model</a:t>
            </a:r>
            <a:endParaRPr lang="en-US" sz="1100" dirty="0">
              <a:latin typeface="+mn-lt"/>
            </a:endParaRPr>
          </a:p>
          <a:p>
            <a:pPr marL="171450" indent="-171450">
              <a:buFont typeface="Arial" panose="020B0604020202090204" pitchFamily="34" charset="0"/>
              <a:buChar char="•"/>
            </a:pPr>
            <a:r>
              <a:rPr lang="en-US" sz="1100" dirty="0">
                <a:latin typeface="+mn-lt"/>
              </a:rPr>
              <a:t>AWS Identity and Access Management (IAM)</a:t>
            </a:r>
            <a:endParaRPr lang="en-US" sz="1100" dirty="0">
              <a:latin typeface="+mn-lt"/>
            </a:endParaRPr>
          </a:p>
          <a:p>
            <a:pPr marL="171450" indent="-171450">
              <a:buFont typeface="Arial" panose="020B0604020202090204" pitchFamily="34" charset="0"/>
              <a:buChar char="•"/>
            </a:pPr>
            <a:r>
              <a:rPr lang="en-US" sz="1100" dirty="0">
                <a:latin typeface="+mn-lt"/>
              </a:rPr>
              <a:t>Securing a new AWS account</a:t>
            </a:r>
            <a:endParaRPr lang="en-US" sz="1100" dirty="0">
              <a:latin typeface="+mn-lt"/>
            </a:endParaRPr>
          </a:p>
          <a:p>
            <a:pPr marL="171450" indent="-171450">
              <a:buFont typeface="Arial" panose="020B0604020202090204" pitchFamily="34" charset="0"/>
              <a:buChar char="•"/>
            </a:pPr>
            <a:r>
              <a:rPr lang="en-US" sz="1100" dirty="0">
                <a:latin typeface="+mn-lt"/>
              </a:rPr>
              <a:t>Securing accounts</a:t>
            </a:r>
            <a:endParaRPr lang="en-US" sz="1100" dirty="0">
              <a:latin typeface="+mn-lt"/>
            </a:endParaRPr>
          </a:p>
          <a:p>
            <a:pPr marL="171450" indent="-171450">
              <a:buFont typeface="Arial" panose="020B0604020202090204" pitchFamily="34" charset="0"/>
              <a:buChar char="•"/>
            </a:pPr>
            <a:r>
              <a:rPr lang="en-US" sz="1100" dirty="0">
                <a:latin typeface="+mn-lt"/>
              </a:rPr>
              <a:t>Securing data on AWS</a:t>
            </a:r>
            <a:endParaRPr lang="en-US" sz="1100" dirty="0">
              <a:latin typeface="+mn-lt"/>
            </a:endParaRPr>
          </a:p>
          <a:p>
            <a:pPr marL="171450" indent="-171450">
              <a:buFont typeface="Arial" panose="020B0604020202090204" pitchFamily="34" charset="0"/>
              <a:buChar char="•"/>
            </a:pPr>
            <a:r>
              <a:rPr lang="en-US" sz="1100" dirty="0">
                <a:latin typeface="+mn-lt"/>
              </a:rPr>
              <a:t>Working to ensure compliance</a:t>
            </a:r>
            <a:endParaRPr lang="en-US" sz="1100" dirty="0">
              <a:latin typeface="+mn-lt"/>
            </a:endParaRPr>
          </a:p>
          <a:p>
            <a:pPr marL="171450" indent="-171450">
              <a:buFont typeface="Arial" panose="020B0604020202090204" pitchFamily="34" charset="0"/>
              <a:buChar char="•"/>
            </a:pPr>
            <a:r>
              <a:rPr lang="en-US" sz="1100" dirty="0">
                <a:latin typeface="+mn-lt"/>
              </a:rPr>
              <a:t>Additional security services and resources</a:t>
            </a:r>
            <a:endParaRPr lang="en-US" sz="1100" kern="1200" dirty="0">
              <a:solidFill>
                <a:schemeClr val="tx1"/>
              </a:solidFill>
              <a:effectLst/>
              <a:latin typeface="+mn-lt"/>
              <a:ea typeface="+mn-ea"/>
              <a:cs typeface="+mn-cs"/>
            </a:endParaRPr>
          </a:p>
          <a:p>
            <a:pPr marL="0" indent="0">
              <a:buFont typeface="Arial" panose="020B0604020202090204" pitchFamily="34" charset="0"/>
              <a:buNone/>
            </a:pPr>
            <a:endParaRPr lang="en-US" sz="1100" kern="1200" dirty="0">
              <a:solidFill>
                <a:schemeClr val="tx1"/>
              </a:solidFill>
              <a:effectLst/>
              <a:latin typeface="+mn-lt"/>
              <a:ea typeface="+mn-ea"/>
              <a:cs typeface="+mn-cs"/>
            </a:endParaRPr>
          </a:p>
          <a:p>
            <a:pPr marL="0" indent="0">
              <a:buFont typeface="Arial" panose="020B0604020202090204" pitchFamily="34" charset="0"/>
              <a:buNone/>
            </a:pPr>
            <a:r>
              <a:rPr lang="en-US" sz="1100" kern="1200" dirty="0">
                <a:solidFill>
                  <a:schemeClr val="tx1"/>
                </a:solidFill>
                <a:effectLst/>
                <a:latin typeface="+mn-lt"/>
                <a:ea typeface="+mn-ea"/>
                <a:cs typeface="+mn-cs"/>
              </a:rPr>
              <a:t>Section one includes an educator-led </a:t>
            </a:r>
            <a:r>
              <a:rPr lang="en-US" sz="1100" b="1" kern="1200" dirty="0">
                <a:solidFill>
                  <a:schemeClr val="tx1"/>
                </a:solidFill>
                <a:effectLst/>
                <a:latin typeface="+mn-lt"/>
                <a:ea typeface="+mn-ea"/>
                <a:cs typeface="+mn-cs"/>
              </a:rPr>
              <a:t>activity</a:t>
            </a:r>
            <a:r>
              <a:rPr lang="en-US" sz="1100" kern="1200" dirty="0">
                <a:solidFill>
                  <a:schemeClr val="tx1"/>
                </a:solidFill>
                <a:effectLst/>
                <a:latin typeface="+mn-lt"/>
                <a:ea typeface="+mn-ea"/>
                <a:cs typeface="+mn-cs"/>
              </a:rPr>
              <a:t> on the AWS shared responsibility model.</a:t>
            </a:r>
            <a:endParaRPr lang="en-US" sz="1100" kern="1200" dirty="0">
              <a:solidFill>
                <a:schemeClr val="tx1"/>
              </a:solidFill>
              <a:effectLst/>
              <a:latin typeface="+mn-lt"/>
              <a:ea typeface="+mn-ea"/>
              <a:cs typeface="+mn-cs"/>
            </a:endParaRPr>
          </a:p>
          <a:p>
            <a:pPr marL="0" indent="0">
              <a:buFont typeface="Arial" panose="020B0604020202090204" pitchFamily="34" charset="0"/>
              <a:buNone/>
            </a:pPr>
            <a:endParaRPr lang="en-US" sz="1100" kern="1200" dirty="0">
              <a:solidFill>
                <a:schemeClr val="tx1"/>
              </a:solidFill>
              <a:effectLst/>
              <a:latin typeface="+mn-lt"/>
              <a:ea typeface="+mn-ea"/>
              <a:cs typeface="+mn-cs"/>
            </a:endParaRPr>
          </a:p>
          <a:p>
            <a:pPr marL="0" indent="0">
              <a:buFont typeface="Arial" panose="020B0604020202090204" pitchFamily="34" charset="0"/>
              <a:buNone/>
            </a:pPr>
            <a:r>
              <a:rPr lang="en-US" sz="1100" kern="1200" dirty="0">
                <a:solidFill>
                  <a:schemeClr val="tx1"/>
                </a:solidFill>
                <a:effectLst/>
                <a:latin typeface="+mn-lt"/>
                <a:ea typeface="+mn-ea"/>
                <a:cs typeface="+mn-cs"/>
              </a:rPr>
              <a:t>Section two includes a recorded </a:t>
            </a:r>
            <a:r>
              <a:rPr lang="en-US" sz="1100" b="1" kern="1200" dirty="0">
                <a:solidFill>
                  <a:schemeClr val="tx1"/>
                </a:solidFill>
                <a:effectLst/>
                <a:latin typeface="+mn-lt"/>
                <a:ea typeface="+mn-ea"/>
                <a:cs typeface="+mn-cs"/>
              </a:rPr>
              <a:t>IAM</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demo</a:t>
            </a:r>
            <a:r>
              <a:rPr lang="en-US" sz="1100" b="0" kern="1200" dirty="0">
                <a:solidFill>
                  <a:schemeClr val="tx1"/>
                </a:solidFill>
                <a:effectLst/>
                <a:latin typeface="+mn-lt"/>
                <a:ea typeface="+mn-ea"/>
                <a:cs typeface="+mn-cs"/>
              </a:rPr>
              <a:t>,</a:t>
            </a:r>
            <a:r>
              <a:rPr lang="en-US" sz="1100" b="0" dirty="0"/>
              <a:t> </a:t>
            </a:r>
            <a:r>
              <a:rPr lang="en-US" sz="1100" dirty="0"/>
              <a:t>and the end of this same section</a:t>
            </a:r>
            <a:r>
              <a:rPr lang="en-US" sz="1100" kern="1200" dirty="0">
                <a:solidFill>
                  <a:schemeClr val="tx1"/>
                </a:solidFill>
                <a:effectLst/>
                <a:latin typeface="+mn-lt"/>
                <a:ea typeface="+mn-ea"/>
                <a:cs typeface="+mn-cs"/>
              </a:rPr>
              <a:t> there includes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a:t>
            </a:r>
            <a:r>
              <a:rPr lang="en-US" sz="1100" b="1" kern="1200" dirty="0">
                <a:solidFill>
                  <a:schemeClr val="tx1"/>
                </a:solidFill>
                <a:effectLst/>
                <a:latin typeface="+mn-lt"/>
                <a:ea typeface="+mn-ea"/>
                <a:cs typeface="+mn-cs"/>
              </a:rPr>
              <a:t> hands-on lab </a:t>
            </a:r>
            <a:r>
              <a:rPr lang="en-US" sz="1100" kern="1200" dirty="0">
                <a:solidFill>
                  <a:schemeClr val="tx1"/>
                </a:solidFill>
                <a:effectLst/>
                <a:latin typeface="+mn-lt"/>
                <a:ea typeface="+mn-ea"/>
                <a:cs typeface="+mn-cs"/>
              </a:rPr>
              <a:t>that provides you with practice configuring </a:t>
            </a:r>
            <a:r>
              <a:rPr lang="en-US" sz="1100" dirty="0">
                <a:latin typeface="+mn-lt"/>
              </a:rPr>
              <a:t>IAM</a:t>
            </a:r>
            <a:r>
              <a:rPr lang="en-US" sz="1100" baseline="0" dirty="0">
                <a:latin typeface="+mn-lt"/>
              </a:rPr>
              <a:t> by </a:t>
            </a:r>
            <a:r>
              <a:rPr lang="en-US" sz="1100" kern="1200" dirty="0">
                <a:solidFill>
                  <a:schemeClr val="tx1"/>
                </a:solidFill>
                <a:effectLst/>
                <a:latin typeface="+mn-lt"/>
                <a:ea typeface="+mn-ea"/>
                <a:cs typeface="+mn-cs"/>
              </a:rPr>
              <a:t>using the AWS Management Console.</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sz="1100" kern="1200" dirty="0">
                <a:solidFill>
                  <a:schemeClr val="tx1"/>
                </a:solidFill>
                <a:effectLst/>
                <a:latin typeface="+mn-lt"/>
                <a:ea typeface="+mn-ea"/>
                <a:cs typeface="+mn-cs"/>
              </a:rPr>
              <a:t>Finally, you will be asked to complete a </a:t>
            </a:r>
            <a:r>
              <a:rPr lang="en-US" sz="1100" b="1" kern="1200" dirty="0">
                <a:solidFill>
                  <a:schemeClr val="tx1"/>
                </a:solidFill>
                <a:effectLst/>
                <a:latin typeface="+mn-lt"/>
                <a:ea typeface="+mn-ea"/>
                <a:cs typeface="+mn-cs"/>
              </a:rPr>
              <a:t>knowledge check </a:t>
            </a:r>
            <a:r>
              <a:rPr lang="en-US" sz="1100" kern="1200" dirty="0">
                <a:solidFill>
                  <a:schemeClr val="tx1"/>
                </a:solidFill>
                <a:effectLst/>
                <a:latin typeface="+mn-lt"/>
                <a:ea typeface="+mn-ea"/>
                <a:cs typeface="+mn-cs"/>
              </a:rPr>
              <a:t>to test your understanding of the key concepts that are covered in this module.</a:t>
            </a:r>
            <a:endParaRPr lang="en-US" sz="1100" kern="1200" dirty="0">
              <a:solidFill>
                <a:schemeClr val="tx1"/>
              </a:solidFill>
              <a:effectLst/>
              <a:latin typeface="+mn-lt"/>
              <a:ea typeface="+mn-ea"/>
              <a:cs typeface="+mn-cs"/>
            </a:endParaRPr>
          </a:p>
          <a:p>
            <a:pPr marL="0" indent="0">
              <a:buFont typeface="Arial" panose="020B0604020202090204" pitchFamily="34" charset="0"/>
              <a:buNone/>
            </a:pPr>
            <a:endParaRPr lang="en-US" sz="1100" kern="1200" dirty="0">
              <a:solidFill>
                <a:schemeClr val="tx1"/>
              </a:solidFill>
              <a:effectLst/>
              <a:latin typeface="+mn-lt"/>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dirty="0"/>
              <a:t>After completing this module, you should be able to:</a:t>
            </a:r>
            <a:endParaRPr lang="en-US" sz="1100"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100" dirty="0"/>
          </a:p>
          <a:p>
            <a:pPr marL="171450" lvl="0" indent="-171450">
              <a:buFont typeface="Arial" panose="020B0604020202090204" pitchFamily="34" charset="0"/>
              <a:buChar char="•"/>
            </a:pPr>
            <a:r>
              <a:rPr lang="en-US" sz="1100" dirty="0"/>
              <a:t>Recognize the shared responsibility model</a:t>
            </a:r>
            <a:endParaRPr lang="en-US" sz="1100" dirty="0"/>
          </a:p>
          <a:p>
            <a:pPr marL="171450" lvl="0" indent="-171450">
              <a:buFont typeface="Arial" panose="020B0604020202090204" pitchFamily="34" charset="0"/>
              <a:buChar char="•"/>
            </a:pPr>
            <a:r>
              <a:rPr lang="en-US" sz="1100" dirty="0"/>
              <a:t>Identify the responsibility of the customer and AWS</a:t>
            </a:r>
            <a:endParaRPr lang="en-US" sz="1100" dirty="0"/>
          </a:p>
          <a:p>
            <a:pPr marL="171450" lvl="0" indent="-171450">
              <a:buFont typeface="Arial" panose="020B0604020202090204" pitchFamily="34" charset="0"/>
              <a:buChar char="•"/>
            </a:pPr>
            <a:r>
              <a:rPr lang="en-US" sz="1100" dirty="0"/>
              <a:t>Recognize IAM users, groups, and roles</a:t>
            </a:r>
            <a:endParaRPr lang="en-US" sz="1100" dirty="0"/>
          </a:p>
          <a:p>
            <a:pPr marL="171450" lvl="0" indent="-171450">
              <a:buFont typeface="Arial" panose="020B0604020202090204" pitchFamily="34" charset="0"/>
              <a:buChar char="•"/>
            </a:pPr>
            <a:r>
              <a:rPr lang="en-US" sz="1100" dirty="0"/>
              <a:t>Describe different types of security credentials in IAM</a:t>
            </a:r>
            <a:endParaRPr lang="en-US" sz="1100" dirty="0"/>
          </a:p>
          <a:p>
            <a:pPr marL="171450" lvl="0" indent="-171450">
              <a:buFont typeface="Arial" panose="020B0604020202090204" pitchFamily="34" charset="0"/>
              <a:buChar char="•"/>
            </a:pPr>
            <a:r>
              <a:rPr lang="en-US" sz="1100" dirty="0"/>
              <a:t>Identify the steps to securing a new AWS account</a:t>
            </a:r>
            <a:endParaRPr lang="en-US" sz="1100" dirty="0"/>
          </a:p>
          <a:p>
            <a:pPr marL="171450" lvl="0" indent="-171450">
              <a:buFont typeface="Arial" panose="020B0604020202090204" pitchFamily="34" charset="0"/>
              <a:buChar char="•"/>
            </a:pPr>
            <a:r>
              <a:rPr lang="en-US" sz="1100" dirty="0"/>
              <a:t>Explore IAM users and groups</a:t>
            </a:r>
            <a:endParaRPr lang="en-US" sz="1100" dirty="0"/>
          </a:p>
          <a:p>
            <a:pPr marL="171450" lvl="0" indent="-171450">
              <a:buFont typeface="Arial" panose="020B0604020202090204" pitchFamily="34" charset="0"/>
              <a:buChar char="•"/>
            </a:pPr>
            <a:r>
              <a:rPr lang="en-US" sz="1100" dirty="0"/>
              <a:t>Recognize how to secure AWS data</a:t>
            </a:r>
            <a:endParaRPr lang="en-US" sz="1100" dirty="0"/>
          </a:p>
          <a:p>
            <a:pPr marL="171450" lvl="0" indent="-171450">
              <a:buFont typeface="Arial" panose="020B0604020202090204" pitchFamily="34" charset="0"/>
              <a:buChar char="•"/>
            </a:pPr>
            <a:r>
              <a:rPr lang="en-US" sz="1100" dirty="0"/>
              <a:t>Recognize AWS compliance programs</a:t>
            </a:r>
            <a:endParaRPr lang="en-US" sz="11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1: AWS shared responsibility model.</a:t>
            </a:r>
            <a:endParaRPr lang="en-US" sz="1100" dirty="0"/>
          </a:p>
          <a:p>
            <a:r>
              <a:rPr lang="en-US" sz="11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endParaRPr lang="en-US" sz="11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Notes Placeholder 3"/>
          <p:cNvSpPr>
            <a:spLocks noGrp="1"/>
          </p:cNvSpPr>
          <p:nvPr>
            <p:ph type="body" sz="quarter" idx="10"/>
          </p:nvPr>
        </p:nvSpPr>
        <p:spPr/>
        <p:txBody>
          <a:bodyPr/>
          <a:lstStyle/>
          <a:p>
            <a:r>
              <a:rPr lang="en-US" sz="1100" dirty="0"/>
              <a:t>Security and compliance are a shared responsibility between AWS and the customer. This shared responsibility model is designed to help relieve the customer’s operational burden. At the same time, to provide the flexibility and customer control that enables the deployment of customer solutions on AWS, the customer remains responsible for some aspects of the overall security. The differentiation of who is responsible for what is commonly referred to as </a:t>
            </a:r>
            <a:r>
              <a:rPr lang="en-US" sz="1100" i="1" dirty="0"/>
              <a:t>security “of” the cloud</a:t>
            </a:r>
            <a:r>
              <a:rPr lang="en-US" sz="1100" dirty="0"/>
              <a:t> versus </a:t>
            </a:r>
            <a:r>
              <a:rPr lang="en-US" sz="1100" i="1" dirty="0"/>
              <a:t>security “in” the cloud</a:t>
            </a:r>
            <a:r>
              <a:rPr lang="en-US" sz="1100" dirty="0"/>
              <a:t>.</a:t>
            </a:r>
            <a:endParaRPr lang="en-US" sz="1100" dirty="0"/>
          </a:p>
          <a:p>
            <a:endParaRPr lang="en-US" sz="1100" b="1" dirty="0"/>
          </a:p>
          <a:p>
            <a:r>
              <a:rPr lang="en-US" sz="1100" b="1" dirty="0"/>
              <a:t>AWS </a:t>
            </a:r>
            <a:r>
              <a:rPr lang="en-US" sz="1100" b="0" dirty="0"/>
              <a:t>operates, manages, and controls the components from the software </a:t>
            </a:r>
            <a:r>
              <a:rPr lang="en-US" sz="1100" dirty="0"/>
              <a:t>virtualization layer down to the physical security of the facilities where AWS services operate.</a:t>
            </a:r>
            <a:r>
              <a:rPr lang="en-US" sz="1100" b="1" dirty="0"/>
              <a:t> AWS is responsible</a:t>
            </a:r>
            <a:r>
              <a:rPr lang="en-US" sz="1100" dirty="0"/>
              <a:t> for protecting the infrastructure that runs all the services that</a:t>
            </a:r>
            <a:r>
              <a:rPr lang="en-US" sz="1100" baseline="0" dirty="0"/>
              <a:t> are </a:t>
            </a:r>
            <a:r>
              <a:rPr lang="en-US" sz="1100" dirty="0"/>
              <a:t>offered in the AWS Cloud. This infrastructure is composed of the hardware, software, networking, and facilities that run the AWS Cloud services.</a:t>
            </a:r>
            <a:endParaRPr lang="en-US" sz="1100" dirty="0"/>
          </a:p>
          <a:p>
            <a:endParaRPr lang="en-US" sz="1100" dirty="0"/>
          </a:p>
          <a:p>
            <a:r>
              <a:rPr lang="en-US" sz="1100" b="1" dirty="0"/>
              <a:t>The customer is responsible</a:t>
            </a:r>
            <a:r>
              <a:rPr lang="en-US" sz="1100" dirty="0"/>
              <a:t> for the encryption of data at rest and data in transit. The customer should also ensure that the network is configured for security and that security credentials and logins are managed safely. Additionally, the customer is responsible for the configuration of security groups and the configuration of the operating system that run on compute instances that they launch (including updates and security patches). </a:t>
            </a:r>
            <a:endParaRPr lang="en-US" sz="1100" dirty="0"/>
          </a:p>
          <a:p>
            <a:endParaRPr lang="en-US" sz="105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63587"/>
          </a:xfrm>
        </p:spPr>
        <p:txBody>
          <a:bodyPr/>
          <a:lstStyle/>
          <a:p>
            <a:r>
              <a:rPr lang="en-US" sz="1100" dirty="0"/>
              <a:t>AWS is responsible for security </a:t>
            </a:r>
            <a:r>
              <a:rPr lang="en-US" sz="1100" b="1" i="1" dirty="0"/>
              <a:t>of</a:t>
            </a:r>
            <a:r>
              <a:rPr lang="en-US" sz="1100" i="1" dirty="0"/>
              <a:t> </a:t>
            </a:r>
            <a:r>
              <a:rPr lang="en-US" sz="1100" dirty="0"/>
              <a:t>the cloud. But what does that mean?</a:t>
            </a:r>
            <a:endParaRPr lang="en-US" sz="1100" dirty="0"/>
          </a:p>
          <a:p>
            <a:endParaRPr lang="en-US" sz="1100" dirty="0"/>
          </a:p>
          <a:p>
            <a:r>
              <a:rPr lang="en-US" sz="1100" dirty="0"/>
              <a:t>Under the AWS shared responsibility model, AWS operates, manages, and controls the components from the bare metal host operating system and hypervisor virtualization layer down to the physical security of the facilities where the services operate. It means that AWS is responsible for protecting the global infrastructure that runs all the services that are offered in the AWS Cloud. The global infrastructure includes AWS Regions, Availability Zones, and edge locations.</a:t>
            </a:r>
            <a:endParaRPr lang="en-US" sz="1100" dirty="0"/>
          </a:p>
          <a:p>
            <a:r>
              <a:rPr lang="en-US" sz="1100" dirty="0"/>
              <a:t> </a:t>
            </a:r>
            <a:endParaRPr lang="en-US" sz="1100" dirty="0"/>
          </a:p>
          <a:p>
            <a:r>
              <a:rPr lang="en-US" sz="1100" dirty="0"/>
              <a:t>AWS is responsible for the physical infrastructure that hosts your resources, including:</a:t>
            </a:r>
            <a:endParaRPr lang="en-US" sz="1100" dirty="0"/>
          </a:p>
          <a:p>
            <a:endParaRPr lang="en-US" sz="1100" dirty="0"/>
          </a:p>
          <a:p>
            <a:pPr marL="171450" lvl="0" indent="-171450">
              <a:buFont typeface="Arial" panose="020B0604020202090204" pitchFamily="34" charset="0"/>
              <a:buChar char="•"/>
            </a:pPr>
            <a:r>
              <a:rPr lang="en-US" sz="1100" b="1" dirty="0"/>
              <a:t>Physical security of data centers </a:t>
            </a:r>
            <a:r>
              <a:rPr lang="en-US" sz="1100" dirty="0"/>
              <a:t>with controlled, need-based access; located in nondescript facilities, with 24/7 security guards;</a:t>
            </a:r>
            <a:r>
              <a:rPr lang="en-US" sz="1100" baseline="0" dirty="0"/>
              <a:t> </a:t>
            </a:r>
            <a:r>
              <a:rPr lang="en-US" sz="1100" dirty="0"/>
              <a:t>two-factor authentication; access logging and review; video surveillance; and disk degaussing and destruction.</a:t>
            </a:r>
            <a:endParaRPr lang="en-US" sz="1100" dirty="0"/>
          </a:p>
          <a:p>
            <a:pPr marL="171450" lvl="0" indent="-171450">
              <a:buFont typeface="Arial" panose="020B0604020202090204" pitchFamily="34" charset="0"/>
              <a:buChar char="•"/>
            </a:pPr>
            <a:r>
              <a:rPr lang="en-US" sz="1100" b="1" dirty="0"/>
              <a:t>Hardware infrastructure</a:t>
            </a:r>
            <a:r>
              <a:rPr lang="en-US" sz="1100" b="0" dirty="0"/>
              <a:t>,</a:t>
            </a:r>
            <a:r>
              <a:rPr lang="en-US" sz="1100" b="1" dirty="0"/>
              <a:t> </a:t>
            </a:r>
            <a:r>
              <a:rPr lang="en-US" sz="1100" dirty="0"/>
              <a:t>such as servers, storage devices, and other appliances that AWS relies on.</a:t>
            </a:r>
            <a:endParaRPr lang="en-US" sz="1100" dirty="0"/>
          </a:p>
          <a:p>
            <a:pPr marL="171450" lvl="0" indent="-171450">
              <a:buFont typeface="Arial" panose="020B0604020202090204" pitchFamily="34" charset="0"/>
              <a:buChar char="•"/>
            </a:pPr>
            <a:r>
              <a:rPr lang="en-US" sz="1100" b="1" dirty="0"/>
              <a:t>Software infrastructure</a:t>
            </a:r>
            <a:r>
              <a:rPr lang="en-US" sz="1100" b="0" dirty="0"/>
              <a:t>,</a:t>
            </a:r>
            <a:r>
              <a:rPr lang="en-US" sz="1100" b="1" dirty="0"/>
              <a:t> </a:t>
            </a:r>
            <a:r>
              <a:rPr lang="en-US" sz="1100" dirty="0"/>
              <a:t>which hosts operating systems, service applications, and virtualization software.</a:t>
            </a:r>
            <a:endParaRPr lang="en-US" sz="1100" dirty="0"/>
          </a:p>
          <a:p>
            <a:pPr marL="171450" lvl="0" indent="-171450">
              <a:buFont typeface="Arial" panose="020B0604020202090204" pitchFamily="34" charset="0"/>
              <a:buChar char="•"/>
            </a:pPr>
            <a:r>
              <a:rPr lang="en-US" sz="1100" b="1" dirty="0"/>
              <a:t>Network infrastructure</a:t>
            </a:r>
            <a:r>
              <a:rPr lang="en-US" sz="1100" b="0" dirty="0"/>
              <a:t>, such as</a:t>
            </a:r>
            <a:r>
              <a:rPr lang="en-US" sz="1100" b="1" dirty="0"/>
              <a:t> </a:t>
            </a:r>
            <a:r>
              <a:rPr lang="en-US" sz="1100" dirty="0"/>
              <a:t>routers, switches, load balancers, firewalls, and cabling. AWS also continuously monitors the network at external boundaries, secures access points, and provides redundant infrastructure with intrusion detection.</a:t>
            </a:r>
            <a:br>
              <a:rPr lang="en-US" sz="1100" dirty="0"/>
            </a:br>
            <a:endParaRPr lang="en-US" sz="1100" dirty="0"/>
          </a:p>
          <a:p>
            <a:r>
              <a:rPr lang="en-US" sz="1100" dirty="0"/>
              <a:t>Protecting this infrastructure is the top priority for AWS. While you cannot visit AWS data centers or offices to see this protection firsthand, Amazon provides several reports from third-party auditors who have verified our compliance with a variety of computer security standards and regulations.</a:t>
            </a:r>
            <a:endParaRPr lang="en-US" sz="11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907427"/>
          </a:xfrm>
        </p:spPr>
        <p:txBody>
          <a:bodyPr/>
          <a:lstStyle/>
          <a:p>
            <a:pPr marL="0" marR="0" indent="0" algn="l" defTabSz="457200" rtl="0" eaLnBrk="1" fontAlgn="auto" latinLnBrk="0" hangingPunct="1">
              <a:lnSpc>
                <a:spcPct val="100000"/>
              </a:lnSpc>
              <a:spcBef>
                <a:spcPts val="0"/>
              </a:spcBef>
              <a:spcAft>
                <a:spcPts val="600"/>
              </a:spcAft>
              <a:buClrTx/>
              <a:buSzTx/>
              <a:buFontTx/>
              <a:buNone/>
              <a:defRPr/>
            </a:pPr>
            <a:r>
              <a:rPr lang="en-US" sz="1100" kern="1200" dirty="0">
                <a:solidFill>
                  <a:schemeClr val="tx1"/>
                </a:solidFill>
                <a:effectLst/>
                <a:latin typeface="+mn-lt"/>
                <a:ea typeface="+mn-ea"/>
                <a:cs typeface="+mn-cs"/>
              </a:rPr>
              <a:t>While the cloud infrastructure is secured and maintained by AWS, customers are responsible for security of everything they put </a:t>
            </a:r>
            <a:r>
              <a:rPr lang="en-US" sz="1100" b="1" i="1" kern="1200" dirty="0">
                <a:solidFill>
                  <a:schemeClr val="tx1"/>
                </a:solidFill>
                <a:effectLst/>
                <a:latin typeface="+mn-lt"/>
                <a:ea typeface="+mn-ea"/>
                <a:cs typeface="+mn-cs"/>
              </a:rPr>
              <a:t>in</a:t>
            </a:r>
            <a:r>
              <a:rPr lang="en-US" sz="1100" kern="1200" dirty="0">
                <a:solidFill>
                  <a:schemeClr val="tx1"/>
                </a:solidFill>
                <a:effectLst/>
                <a:latin typeface="+mn-lt"/>
                <a:ea typeface="+mn-ea"/>
                <a:cs typeface="+mn-cs"/>
              </a:rPr>
              <a:t> the cloud. </a:t>
            </a:r>
            <a:endParaRPr lang="en-US" sz="11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600"/>
              </a:spcAft>
              <a:buClrTx/>
              <a:buSzTx/>
              <a:buFontTx/>
              <a:buNone/>
              <a:defRPr/>
            </a:pPr>
            <a:r>
              <a:rPr lang="en-US" sz="1100" kern="1200" dirty="0">
                <a:solidFill>
                  <a:schemeClr val="tx1"/>
                </a:solidFill>
                <a:effectLst/>
                <a:ea typeface="+mn-ea"/>
                <a:cs typeface="+mn-cs"/>
              </a:rPr>
              <a:t>The </a:t>
            </a:r>
            <a:r>
              <a:rPr lang="en-US" sz="1100" b="1" kern="1200" dirty="0">
                <a:solidFill>
                  <a:schemeClr val="tx1"/>
                </a:solidFill>
                <a:effectLst/>
                <a:ea typeface="+mn-ea"/>
                <a:cs typeface="+mn-cs"/>
              </a:rPr>
              <a:t>customer is responsible</a:t>
            </a:r>
            <a:r>
              <a:rPr lang="en-US" sz="1100" kern="1200" dirty="0">
                <a:solidFill>
                  <a:schemeClr val="tx1"/>
                </a:solidFill>
                <a:effectLst/>
                <a:ea typeface="+mn-ea"/>
                <a:cs typeface="+mn-cs"/>
              </a:rPr>
              <a:t> for what is implemented by using AWS services and for the applications that are connected to AWS. The security steps</a:t>
            </a:r>
            <a:r>
              <a:rPr lang="en-US" sz="1100" kern="1200" baseline="0" dirty="0">
                <a:solidFill>
                  <a:schemeClr val="tx1"/>
                </a:solidFill>
                <a:effectLst/>
                <a:ea typeface="+mn-ea"/>
                <a:cs typeface="+mn-cs"/>
              </a:rPr>
              <a:t> that</a:t>
            </a:r>
            <a:r>
              <a:rPr lang="en-US" sz="1100" kern="1200" dirty="0">
                <a:solidFill>
                  <a:schemeClr val="tx1"/>
                </a:solidFill>
                <a:effectLst/>
                <a:ea typeface="+mn-ea"/>
                <a:cs typeface="+mn-cs"/>
              </a:rPr>
              <a:t> you must take depend on the services that you use and the complexity of your system.</a:t>
            </a:r>
            <a:endParaRPr lang="en-US" sz="1100" kern="1200" dirty="0">
              <a:solidFill>
                <a:schemeClr val="tx1"/>
              </a:solidFill>
              <a:effectLst/>
              <a:ea typeface="+mn-ea"/>
              <a:cs typeface="+mn-cs"/>
            </a:endParaRPr>
          </a:p>
          <a:p>
            <a:pPr defTabSz="457200">
              <a:spcAft>
                <a:spcPts val="600"/>
              </a:spcAft>
              <a:defRPr/>
            </a:pPr>
            <a:r>
              <a:rPr lang="en-US" sz="1100" dirty="0"/>
              <a:t>Customer responsibilities include selecting and securing any instance operating systems, securing the applications that are launched on AWS resources, security group configurations, firewall configurations, network configurations, and secure account management. </a:t>
            </a:r>
            <a:endParaRPr lang="en-US" sz="1100" dirty="0"/>
          </a:p>
          <a:p>
            <a:pPr defTabSz="457200">
              <a:spcAft>
                <a:spcPts val="600"/>
              </a:spcAft>
              <a:defRPr/>
            </a:pPr>
            <a:r>
              <a:rPr lang="en-US" sz="1100" kern="1200" dirty="0">
                <a:solidFill>
                  <a:schemeClr val="tx1"/>
                </a:solidFill>
                <a:effectLst/>
                <a:latin typeface="+mn-lt"/>
                <a:ea typeface="+mn-ea"/>
                <a:cs typeface="+mn-cs"/>
              </a:rPr>
              <a:t>When customers use AWS services, they maintain complete control over their content.</a:t>
            </a:r>
            <a:r>
              <a:rPr lang="en-US" sz="1100" kern="1200" baseline="0" dirty="0">
                <a:solidFill>
                  <a:schemeClr val="tx1"/>
                </a:solidFill>
                <a:effectLst/>
                <a:latin typeface="+mn-lt"/>
                <a:ea typeface="+mn-ea"/>
                <a:cs typeface="+mn-cs"/>
              </a:rPr>
              <a:t> Customers </a:t>
            </a:r>
            <a:r>
              <a:rPr lang="en-US" sz="1100" kern="1200" dirty="0">
                <a:solidFill>
                  <a:schemeClr val="tx1"/>
                </a:solidFill>
                <a:effectLst/>
                <a:latin typeface="+mn-lt"/>
                <a:ea typeface="+mn-ea"/>
                <a:cs typeface="+mn-cs"/>
              </a:rPr>
              <a:t>are responsible for managing critical content security requirements, including: </a:t>
            </a: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r>
              <a:rPr lang="en-US" sz="1100" kern="1200" dirty="0">
                <a:solidFill>
                  <a:schemeClr val="tx1"/>
                </a:solidFill>
                <a:effectLst/>
                <a:latin typeface="+mn-lt"/>
                <a:ea typeface="+mn-ea"/>
                <a:cs typeface="+mn-cs"/>
              </a:rPr>
              <a:t>What content they choose to store on AWS</a:t>
            </a: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r>
              <a:rPr lang="en-US" sz="1100" kern="1200" dirty="0">
                <a:solidFill>
                  <a:schemeClr val="tx1"/>
                </a:solidFill>
                <a:effectLst/>
                <a:latin typeface="+mn-lt"/>
                <a:ea typeface="+mn-ea"/>
                <a:cs typeface="+mn-cs"/>
              </a:rPr>
              <a:t>Which AWS services are used with the content</a:t>
            </a: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r>
              <a:rPr lang="en-US" sz="1100" kern="1200" dirty="0">
                <a:solidFill>
                  <a:schemeClr val="tx1"/>
                </a:solidFill>
                <a:effectLst/>
                <a:latin typeface="+mn-lt"/>
                <a:ea typeface="+mn-ea"/>
                <a:cs typeface="+mn-cs"/>
              </a:rPr>
              <a:t>In what country that content is stored</a:t>
            </a: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r>
              <a:rPr lang="en-US" sz="1100" kern="1200" dirty="0">
                <a:solidFill>
                  <a:schemeClr val="tx1"/>
                </a:solidFill>
                <a:effectLst/>
                <a:latin typeface="+mn-lt"/>
                <a:ea typeface="+mn-ea"/>
                <a:cs typeface="+mn-cs"/>
              </a:rPr>
              <a:t>The format and structure of that content and whether it is masked, anonymized, or encrypted</a:t>
            </a: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r>
              <a:rPr lang="en-US" sz="1100" kern="1200" dirty="0">
                <a:solidFill>
                  <a:schemeClr val="tx1"/>
                </a:solidFill>
                <a:effectLst/>
                <a:latin typeface="+mn-lt"/>
                <a:ea typeface="+mn-ea"/>
                <a:cs typeface="+mn-cs"/>
              </a:rPr>
              <a:t>Who has access to that content and how those access rights are granted, managed, and revoked</a:t>
            </a:r>
            <a:endParaRPr lang="en-US" sz="1100" kern="1200" dirty="0">
              <a:solidFill>
                <a:schemeClr val="tx1"/>
              </a:solidFill>
              <a:effectLst/>
              <a:latin typeface="+mn-lt"/>
              <a:ea typeface="+mn-ea"/>
              <a:cs typeface="+mn-cs"/>
            </a:endParaRPr>
          </a:p>
          <a:p>
            <a:pPr marL="171450" lvl="0" indent="-171450">
              <a:buFont typeface="Arial" panose="020B0604020202090204" pitchFamily="34" charset="0"/>
              <a:buChar cha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sz="1100" kern="1200" dirty="0">
                <a:solidFill>
                  <a:schemeClr val="tx1"/>
                </a:solidFill>
                <a:effectLst/>
                <a:latin typeface="+mn-lt"/>
                <a:ea typeface="+mn-ea"/>
                <a:cs typeface="+mn-cs"/>
              </a:rPr>
              <a:t>Customers retain control of what security they choose to implement to protect their own data, environment, applications, IAM configurations, and operating systems. </a:t>
            </a:r>
            <a:endParaRPr lang="en-US" sz="1100" kern="1200" dirty="0">
              <a:solidFill>
                <a:schemeClr val="tx1"/>
              </a:solidFill>
              <a:effectLst/>
              <a:latin typeface="+mn-lt"/>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149781"/>
          </a:xfrm>
        </p:spPr>
        <p:txBody>
          <a:bodyPr/>
          <a:lstStyle/>
          <a:p>
            <a:r>
              <a:rPr lang="en-US" sz="1100" b="1" dirty="0"/>
              <a:t>Infrastructure as a service (IaaS) </a:t>
            </a:r>
            <a:r>
              <a:rPr lang="en-US" sz="1100" dirty="0"/>
              <a:t>refers to services that provide basic building blocks for cloud </a:t>
            </a:r>
            <a:r>
              <a:rPr lang="en-US" sz="1100" b="0" dirty="0"/>
              <a:t>IT</a:t>
            </a:r>
            <a:r>
              <a:rPr lang="en-US" sz="1100" dirty="0"/>
              <a:t>, typically including access to configure networking, computers (virtual or on dedicated hardware), and data storage space. Cloud services that can be characterized as IaaS </a:t>
            </a:r>
            <a:r>
              <a:rPr lang="en-US" sz="1100" b="1" dirty="0"/>
              <a:t>provide the customer with the highest level of flexibility and management control</a:t>
            </a:r>
            <a:r>
              <a:rPr lang="en-US" sz="1100" dirty="0"/>
              <a:t> over IT resources.</a:t>
            </a:r>
            <a:r>
              <a:rPr lang="en-US" sz="1100" baseline="0" dirty="0"/>
              <a:t> IaaS services </a:t>
            </a:r>
            <a:r>
              <a:rPr lang="en-US" sz="1100" dirty="0"/>
              <a:t>are most similar to existing on-premises computing resources that many IT departments are familiar with today.</a:t>
            </a:r>
            <a:endParaRPr lang="en-US" sz="1100" dirty="0"/>
          </a:p>
          <a:p>
            <a:endParaRPr lang="en-US" sz="1100" dirty="0"/>
          </a:p>
          <a:p>
            <a:r>
              <a:rPr lang="en-US" sz="1100" dirty="0"/>
              <a:t>AWS services—such as </a:t>
            </a:r>
            <a:r>
              <a:rPr lang="en-US" sz="1100" b="1" dirty="0"/>
              <a:t>Amazon EC2</a:t>
            </a:r>
            <a:r>
              <a:rPr lang="en-US" sz="1100" b="0" dirty="0"/>
              <a:t>—</a:t>
            </a:r>
            <a:r>
              <a:rPr lang="en-US" sz="1100" dirty="0"/>
              <a:t>can be categorized as </a:t>
            </a:r>
            <a:r>
              <a:rPr lang="en-US" sz="1100" b="1" dirty="0"/>
              <a:t>IaaS </a:t>
            </a:r>
            <a:r>
              <a:rPr lang="en-US" sz="1100" dirty="0"/>
              <a:t>and thus </a:t>
            </a:r>
            <a:r>
              <a:rPr lang="en-US" sz="1100" b="1" dirty="0"/>
              <a:t>require the customer to perform all necessary security configuration and management tasks</a:t>
            </a:r>
            <a:r>
              <a:rPr lang="en-US" sz="1100" dirty="0"/>
              <a:t>. Customers who deploy EC2 instances are responsible for managing the guest operating system (including updates and security patches), any application software that is installed on the instances, and the configuration of the security groups that</a:t>
            </a:r>
            <a:r>
              <a:rPr lang="en-US" sz="1100" baseline="0" dirty="0"/>
              <a:t> were provided by </a:t>
            </a:r>
            <a:r>
              <a:rPr lang="en-US" sz="1100" dirty="0"/>
              <a:t>AWS.</a:t>
            </a:r>
            <a:endParaRPr lang="en-US" sz="1100" dirty="0"/>
          </a:p>
          <a:p>
            <a:endParaRPr lang="en-US" sz="1100" dirty="0"/>
          </a:p>
          <a:p>
            <a:r>
              <a:rPr lang="en-US" sz="1100" b="1" i="0" kern="1200" dirty="0">
                <a:solidFill>
                  <a:schemeClr val="tx1"/>
                </a:solidFill>
                <a:effectLst/>
                <a:ea typeface="+mn-ea"/>
                <a:cs typeface="+mn-cs"/>
              </a:rPr>
              <a:t>Platform as a service (PaaS) </a:t>
            </a:r>
            <a:r>
              <a:rPr lang="en-US" sz="1100" dirty="0"/>
              <a:t>refers to services that </a:t>
            </a:r>
            <a:r>
              <a:rPr lang="en-US" sz="1100" b="0" i="0" kern="1200" dirty="0">
                <a:solidFill>
                  <a:schemeClr val="tx1"/>
                </a:solidFill>
                <a:effectLst/>
                <a:ea typeface="+mn-ea"/>
                <a:cs typeface="+mn-cs"/>
              </a:rPr>
              <a:t>remove the need for the customer to manage the underlying infrastructure (hardware, operating systems, etc.). PaaS services enable the customer to focus entirely on deploying and managing applications. Customers don’t need to worry about resource procurement, capacity planning, software maintenance, or patching.</a:t>
            </a:r>
            <a:endParaRPr lang="en-US" sz="1100" dirty="0"/>
          </a:p>
          <a:p>
            <a:endParaRPr lang="en-US" sz="1100" dirty="0"/>
          </a:p>
          <a:p>
            <a:r>
              <a:rPr lang="en-US" sz="1100" dirty="0"/>
              <a:t>AWS services such as </a:t>
            </a:r>
            <a:r>
              <a:rPr lang="en-US" sz="1100" b="1" dirty="0"/>
              <a:t>AWS Lambda </a:t>
            </a:r>
            <a:r>
              <a:rPr lang="en-US" sz="1100" dirty="0"/>
              <a:t>and </a:t>
            </a:r>
            <a:r>
              <a:rPr lang="en-US" sz="1100" b="1" dirty="0"/>
              <a:t>Amazon RDS </a:t>
            </a:r>
            <a:r>
              <a:rPr lang="en-US" sz="1100" dirty="0"/>
              <a:t>can be categorized as </a:t>
            </a:r>
            <a:r>
              <a:rPr lang="en-US" sz="1100" b="1" dirty="0"/>
              <a:t>PaaS</a:t>
            </a:r>
            <a:r>
              <a:rPr lang="en-US" sz="1100" b="0" dirty="0"/>
              <a:t> because </a:t>
            </a:r>
            <a:r>
              <a:rPr lang="en-US" sz="1100" b="1" dirty="0"/>
              <a:t>AWS operates the infrastructure layer, the operating system, and platforms</a:t>
            </a:r>
            <a:r>
              <a:rPr lang="en-US" sz="1100" b="0" dirty="0"/>
              <a:t>.</a:t>
            </a:r>
            <a:r>
              <a:rPr lang="en-US" sz="1100" b="0" baseline="0" dirty="0"/>
              <a:t> C</a:t>
            </a:r>
            <a:r>
              <a:rPr lang="en-US" sz="1100" dirty="0"/>
              <a:t>ustomers only</a:t>
            </a:r>
            <a:r>
              <a:rPr lang="en-US" sz="1100" baseline="0" dirty="0"/>
              <a:t> need to</a:t>
            </a:r>
            <a:r>
              <a:rPr lang="en-US" sz="1100" dirty="0"/>
              <a:t> access the endpoints to store and retrieve data. With PaaS services, customers are responsible for managing their data, classifying their assets, and applying the appropriate permissions.</a:t>
            </a:r>
            <a:r>
              <a:rPr lang="en-US" sz="1100" baseline="0" dirty="0"/>
              <a:t> However, </a:t>
            </a:r>
            <a:r>
              <a:rPr lang="en-US" sz="1100" dirty="0"/>
              <a:t>these service act more like managed services, with AWS handling a larger portion of the security requirements. For these services, AWS handles basic security tasks—such as operating system and database patching, firewall configuration, and disaster recovery. </a:t>
            </a:r>
            <a:endParaRPr lang="en-US" sz="1100" dirty="0"/>
          </a:p>
          <a:p>
            <a:endParaRPr lang="en-US" sz="1100" dirty="0"/>
          </a:p>
          <a:p>
            <a:endParaRPr lang="en-US" sz="11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489416"/>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b="1" dirty="0"/>
              <a:t>Software as a service (SaaS) </a:t>
            </a:r>
            <a:r>
              <a:rPr lang="en-US" sz="1100" dirty="0"/>
              <a:t>refers to services that provide centrally hosted software that is typically accessible via a web browser, mobile app, or application</a:t>
            </a:r>
            <a:r>
              <a:rPr lang="en-US" sz="1100" baseline="0" dirty="0"/>
              <a:t> programming interface (</a:t>
            </a:r>
            <a:r>
              <a:rPr lang="en-US" sz="1100" dirty="0"/>
              <a:t>API). The licensing model for SaaS offerings is typically subscription or pay as you go. With SaaS offerings, customers do not need to manage the infrastructure that supports the service. Some AWS services—such as </a:t>
            </a:r>
            <a:r>
              <a:rPr lang="en-US" sz="1100" b="1" dirty="0"/>
              <a:t>AWS Trusted Advisor, AWS Shield, </a:t>
            </a:r>
            <a:r>
              <a:rPr lang="en-US" sz="1100" b="0" dirty="0"/>
              <a:t>and</a:t>
            </a:r>
            <a:r>
              <a:rPr lang="en-US" sz="1100" b="1" dirty="0"/>
              <a:t> Amazon Chime</a:t>
            </a:r>
            <a:r>
              <a:rPr lang="en-US" sz="1100" b="0" dirty="0"/>
              <a:t>—</a:t>
            </a:r>
            <a:r>
              <a:rPr lang="en-US" sz="1100" dirty="0"/>
              <a:t>could be categorized as </a:t>
            </a:r>
            <a:r>
              <a:rPr lang="en-US" sz="1100" b="0" dirty="0"/>
              <a:t>SaaS offerings, given their characteristics.</a:t>
            </a:r>
            <a:endParaRPr lang="en-US" sz="1100" b="0" dirty="0"/>
          </a:p>
          <a:p>
            <a:endParaRPr lang="en-US" sz="1100" dirty="0"/>
          </a:p>
          <a:p>
            <a:r>
              <a:rPr lang="en-US" sz="1100" b="1" i="0" kern="1200" dirty="0">
                <a:solidFill>
                  <a:schemeClr val="tx1"/>
                </a:solidFill>
                <a:effectLst/>
                <a:latin typeface="+mn-lt"/>
                <a:ea typeface="+mn-ea"/>
                <a:cs typeface="+mn-cs"/>
              </a:rPr>
              <a:t>AWS Trusted Advisor </a:t>
            </a:r>
            <a:r>
              <a:rPr lang="en-US" sz="1100" b="0" i="0" kern="1200" dirty="0">
                <a:solidFill>
                  <a:schemeClr val="tx1"/>
                </a:solidFill>
                <a:effectLst/>
                <a:latin typeface="+mn-lt"/>
                <a:ea typeface="+mn-ea"/>
                <a:cs typeface="+mn-cs"/>
              </a:rPr>
              <a:t>is an online tool that analyzes your AWS environment and provides </a:t>
            </a:r>
            <a:r>
              <a:rPr lang="en-US" sz="1100" dirty="0"/>
              <a:t>real-time guidance and recommendations to help you provision your resources by following AWS best practices. </a:t>
            </a:r>
            <a:r>
              <a:rPr lang="en-US" sz="1100" b="0" i="0" kern="1200" dirty="0">
                <a:solidFill>
                  <a:schemeClr val="tx1"/>
                </a:solidFill>
                <a:effectLst/>
                <a:latin typeface="+mn-lt"/>
                <a:ea typeface="+mn-ea"/>
                <a:cs typeface="+mn-cs"/>
              </a:rPr>
              <a:t>The Trusted Advisor service is offered as part of your AWS Support plan. Some of the Trusted Advisor features are free to all accounts, but Business Support and Enterprise Support customers have access to the full set of Trusted Advisor checks and recommendations.</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AWS Shield </a:t>
            </a:r>
            <a:r>
              <a:rPr lang="en-US" sz="1100" b="0" i="0" kern="1200" dirty="0">
                <a:solidFill>
                  <a:schemeClr val="tx1"/>
                </a:solidFill>
                <a:effectLst/>
                <a:latin typeface="+mn-lt"/>
                <a:ea typeface="+mn-ea"/>
                <a:cs typeface="+mn-cs"/>
              </a:rPr>
              <a:t>is a managed distributed denial of service (DDoS) protection service that safeguards applications running on AWS. It provides always-on detection and automatic inline mitigations that minimize application downtime and latency, so there is no need to engage AWS Support to benefit from DDoS protection. AWS Shield Advanced is available to all customers.</a:t>
            </a:r>
            <a:r>
              <a:rPr lang="en-US" sz="1100" b="0" i="0" kern="1200" baseline="0" dirty="0">
                <a:solidFill>
                  <a:schemeClr val="tx1"/>
                </a:solidFill>
                <a:effectLst/>
                <a:latin typeface="+mn-lt"/>
                <a:ea typeface="+mn-ea"/>
                <a:cs typeface="+mn-cs"/>
              </a:rPr>
              <a:t> H</a:t>
            </a:r>
            <a:r>
              <a:rPr lang="en-US" sz="1100" b="0" i="0" kern="1200" dirty="0">
                <a:solidFill>
                  <a:schemeClr val="tx1"/>
                </a:solidFill>
                <a:effectLst/>
                <a:latin typeface="+mn-lt"/>
                <a:ea typeface="+mn-ea"/>
                <a:cs typeface="+mn-cs"/>
              </a:rPr>
              <a:t>owever, to contact the DDoS Response Team, customers must have either Enterprise Support or Business Support from AWS Support.</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Amazon Chime </a:t>
            </a:r>
            <a:r>
              <a:rPr lang="en-US" sz="1100" b="0" i="0" kern="1200" dirty="0">
                <a:solidFill>
                  <a:schemeClr val="tx1"/>
                </a:solidFill>
                <a:effectLst/>
                <a:latin typeface="+mn-lt"/>
                <a:ea typeface="+mn-ea"/>
                <a:cs typeface="+mn-cs"/>
              </a:rPr>
              <a:t>is a communications service that enables you to meet, chat, and place business calls inside and outside your organization, all using a single application. It is a pay-as-you-go communications service with no upfront fees, commitments, or long-term contracts. </a:t>
            </a:r>
            <a:endParaRPr lang="en-US" sz="11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100" dirty="0"/>
              <a:t>In this educator-led activity,</a:t>
            </a:r>
            <a:r>
              <a:rPr lang="en-US" sz="1100" baseline="0" dirty="0"/>
              <a:t> </a:t>
            </a:r>
            <a:r>
              <a:rPr lang="en-US" sz="1100" dirty="0"/>
              <a:t>you will be presented with two scenarios. For each scenario, you will be asked several questions about whose responsibility it is (AWS or the customer) to ensure security of the item in question. The educator will lead the class in a discussion of each question and reveal the correct answers one at a time.</a:t>
            </a:r>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398265"/>
            <a:ext cx="5486400" cy="3430743"/>
          </a:xfrm>
        </p:spPr>
        <p:txBody>
          <a:bodyPr/>
          <a:lstStyle/>
          <a:p>
            <a:r>
              <a:rPr lang="en-US" sz="1100" kern="1200" dirty="0">
                <a:solidFill>
                  <a:schemeClr val="tx1"/>
                </a:solidFill>
                <a:effectLst/>
                <a:ea typeface="+mn-ea"/>
                <a:cs typeface="+mn-cs"/>
              </a:rPr>
              <a:t>Consider the case where a customer uses the AWS services and resources that</a:t>
            </a:r>
            <a:r>
              <a:rPr lang="en-US" sz="1100" kern="1200" baseline="0" dirty="0">
                <a:solidFill>
                  <a:schemeClr val="tx1"/>
                </a:solidFill>
                <a:effectLst/>
                <a:ea typeface="+mn-ea"/>
                <a:cs typeface="+mn-cs"/>
              </a:rPr>
              <a:t> are </a:t>
            </a:r>
            <a:r>
              <a:rPr lang="en-US" sz="1100" kern="1200" dirty="0">
                <a:solidFill>
                  <a:schemeClr val="tx1"/>
                </a:solidFill>
                <a:effectLst/>
                <a:ea typeface="+mn-ea"/>
                <a:cs typeface="+mn-cs"/>
              </a:rPr>
              <a:t>shown here. Who is responsible for maintaining security? AWS or the customer?</a:t>
            </a: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 </a:t>
            </a: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customer uses Amazon Simple Storage Service</a:t>
            </a:r>
            <a:r>
              <a:rPr lang="en-US" sz="1100" kern="1200" baseline="0" dirty="0">
                <a:solidFill>
                  <a:schemeClr val="tx1"/>
                </a:solidFill>
                <a:effectLst/>
                <a:ea typeface="+mn-ea"/>
                <a:cs typeface="+mn-cs"/>
              </a:rPr>
              <a:t> (Amazon</a:t>
            </a:r>
            <a:r>
              <a:rPr lang="en-US" sz="1100" kern="1200" dirty="0">
                <a:solidFill>
                  <a:schemeClr val="tx1"/>
                </a:solidFill>
                <a:effectLst/>
                <a:ea typeface="+mn-ea"/>
                <a:cs typeface="+mn-cs"/>
              </a:rPr>
              <a:t> S3) to store data. The customer configured a virtual private</a:t>
            </a:r>
            <a:r>
              <a:rPr lang="en-US" sz="1100" kern="1200" baseline="0" dirty="0">
                <a:solidFill>
                  <a:schemeClr val="tx1"/>
                </a:solidFill>
                <a:effectLst/>
                <a:ea typeface="+mn-ea"/>
                <a:cs typeface="+mn-cs"/>
              </a:rPr>
              <a:t> cloud (</a:t>
            </a:r>
            <a:r>
              <a:rPr lang="en-US" sz="1100" kern="1200" dirty="0">
                <a:solidFill>
                  <a:schemeClr val="tx1"/>
                </a:solidFill>
                <a:effectLst/>
                <a:ea typeface="+mn-ea"/>
                <a:cs typeface="+mn-cs"/>
              </a:rPr>
              <a:t>VPC) with Amazon Virtual Private Cloud (Amazon VPC). The EC2 instance and the Oracle database instance that they created both run in the VPC.</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In this example, the customer must manage the guest operating system (OS) that runs on the </a:t>
            </a:r>
            <a:r>
              <a:rPr lang="en-US" sz="1100" b="1" kern="1200" dirty="0">
                <a:solidFill>
                  <a:schemeClr val="tx1"/>
                </a:solidFill>
                <a:effectLst/>
                <a:ea typeface="+mn-ea"/>
                <a:cs typeface="+mn-cs"/>
              </a:rPr>
              <a:t>EC2 instance</a:t>
            </a:r>
            <a:r>
              <a:rPr lang="en-US" sz="1100" kern="1200" dirty="0">
                <a:solidFill>
                  <a:schemeClr val="tx1"/>
                </a:solidFill>
                <a:effectLst/>
                <a:ea typeface="+mn-ea"/>
                <a:cs typeface="+mn-cs"/>
              </a:rPr>
              <a:t>. Over time, the guest OS will need to be upgraded and have security patches applied. Additionally, any application software or utilities that the customer installed on the Amazon EC2 instance must also be maintained. The customer is responsible for configuring the AWS firewall (or security group) that is applied to the Amazon EC2 instance. The customer is also responsible for the </a:t>
            </a:r>
            <a:r>
              <a:rPr lang="en-US" sz="1100" b="1" kern="1200" dirty="0">
                <a:solidFill>
                  <a:schemeClr val="tx1"/>
                </a:solidFill>
                <a:effectLst/>
                <a:ea typeface="+mn-ea"/>
                <a:cs typeface="+mn-cs"/>
              </a:rPr>
              <a:t>VPC</a:t>
            </a:r>
            <a:r>
              <a:rPr lang="en-US" sz="1100" kern="1200" dirty="0">
                <a:solidFill>
                  <a:schemeClr val="tx1"/>
                </a:solidFill>
                <a:effectLst/>
                <a:ea typeface="+mn-ea"/>
                <a:cs typeface="+mn-cs"/>
              </a:rPr>
              <a:t> configurations that specify the network conditions in which the Amazon EC2 instance runs. These tasks are the same security tasks that IT staff</a:t>
            </a:r>
            <a:r>
              <a:rPr lang="en-US" sz="1100" kern="1200" baseline="0" dirty="0">
                <a:solidFill>
                  <a:schemeClr val="tx1"/>
                </a:solidFill>
                <a:effectLst/>
                <a:ea typeface="+mn-ea"/>
                <a:cs typeface="+mn-cs"/>
              </a:rPr>
              <a:t> would </a:t>
            </a:r>
            <a:r>
              <a:rPr lang="en-US" sz="1100" kern="1200" dirty="0">
                <a:solidFill>
                  <a:schemeClr val="tx1"/>
                </a:solidFill>
                <a:effectLst/>
                <a:ea typeface="+mn-ea"/>
                <a:cs typeface="+mn-cs"/>
              </a:rPr>
              <a:t>perform, no matter where their servers are located. </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b="0" i="0" kern="1200" dirty="0">
                <a:solidFill>
                  <a:schemeClr val="tx1"/>
                </a:solidFill>
                <a:effectLst/>
                <a:ea typeface="+mn-ea"/>
                <a:cs typeface="+mn-cs"/>
              </a:rPr>
              <a:t>The </a:t>
            </a:r>
            <a:r>
              <a:rPr lang="en-US" sz="1100" i="0" kern="1200" dirty="0">
                <a:solidFill>
                  <a:schemeClr val="tx1"/>
                </a:solidFill>
                <a:effectLst/>
                <a:ea typeface="+mn-ea"/>
                <a:cs typeface="+mn-cs"/>
              </a:rPr>
              <a:t>Oracle instance </a:t>
            </a:r>
            <a:r>
              <a:rPr lang="en-US" sz="1100" b="0" i="0" kern="1200" dirty="0">
                <a:solidFill>
                  <a:schemeClr val="tx1"/>
                </a:solidFill>
                <a:effectLst/>
                <a:ea typeface="+mn-ea"/>
                <a:cs typeface="+mn-cs"/>
              </a:rPr>
              <a:t>in this example provides an interesting case study in terms of AWS or customer responsibility. </a:t>
            </a:r>
            <a:r>
              <a:rPr lang="en-US" sz="1100" b="1" i="0" kern="1200" dirty="0">
                <a:solidFill>
                  <a:schemeClr val="tx1"/>
                </a:solidFill>
                <a:effectLst/>
                <a:ea typeface="+mn-ea"/>
                <a:cs typeface="+mn-cs"/>
              </a:rPr>
              <a:t>If the database runs on an EC2 instance</a:t>
            </a:r>
            <a:r>
              <a:rPr lang="en-US" sz="1100" b="0" i="0" kern="1200" dirty="0">
                <a:solidFill>
                  <a:schemeClr val="tx1"/>
                </a:solidFill>
                <a:effectLst/>
                <a:ea typeface="+mn-ea"/>
                <a:cs typeface="+mn-cs"/>
              </a:rPr>
              <a:t>, then it is the customer's responsibility to apply Oracle software upgrades and patches. However, </a:t>
            </a:r>
            <a:r>
              <a:rPr lang="en-US" sz="1100" b="1" i="0" kern="1200" dirty="0">
                <a:solidFill>
                  <a:schemeClr val="tx1"/>
                </a:solidFill>
                <a:effectLst/>
                <a:ea typeface="+mn-ea"/>
                <a:cs typeface="+mn-cs"/>
              </a:rPr>
              <a:t>if the database runs as an Amazon RDS instance</a:t>
            </a:r>
            <a:r>
              <a:rPr lang="en-US" sz="1100" b="0" i="0" kern="1200" dirty="0">
                <a:solidFill>
                  <a:schemeClr val="tx1"/>
                </a:solidFill>
                <a:effectLst/>
                <a:ea typeface="+mn-ea"/>
                <a:cs typeface="+mn-cs"/>
              </a:rPr>
              <a:t>, then it is the responsibility</a:t>
            </a:r>
            <a:r>
              <a:rPr lang="en-US" sz="1100" b="0" i="0" kern="1200" baseline="0" dirty="0">
                <a:solidFill>
                  <a:schemeClr val="tx1"/>
                </a:solidFill>
                <a:effectLst/>
                <a:ea typeface="+mn-ea"/>
                <a:cs typeface="+mn-cs"/>
              </a:rPr>
              <a:t> of </a:t>
            </a:r>
            <a:r>
              <a:rPr lang="en-US" sz="1100" b="0" i="0" kern="1200" dirty="0">
                <a:solidFill>
                  <a:schemeClr val="tx1"/>
                </a:solidFill>
                <a:effectLst/>
                <a:ea typeface="+mn-ea"/>
                <a:cs typeface="+mn-cs"/>
              </a:rPr>
              <a:t>AWS to apply Oracle software upgrades and patches. Because Amazon RDS is a managed database offering, time-consuming database administration tasks—which</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include provisioning, backups, software patching, monitoring, and hardware scaling—are handled by AWS. To learn more, see </a:t>
            </a:r>
            <a:r>
              <a:rPr lang="en-US" sz="1100" dirty="0">
                <a:ea typeface="Amazon Ember Light" panose="020B0403020204020204" pitchFamily="34" charset="0"/>
                <a:cs typeface="Amazon Ember Light" panose="020B0403020204020204" pitchFamily="34" charset="0"/>
                <a:hlinkClick r:id="rId3"/>
              </a:rPr>
              <a:t>Best Practices for Running Oracle Database on AWS</a:t>
            </a:r>
            <a:r>
              <a:rPr lang="en-US" sz="1100" dirty="0">
                <a:ea typeface="Amazon Ember Light" panose="020B0403020204020204" pitchFamily="34" charset="0"/>
                <a:cs typeface="Amazon Ember Light" panose="020B0403020204020204" pitchFamily="34" charset="0"/>
              </a:rPr>
              <a:t> for details.</a:t>
            </a:r>
            <a:endParaRPr lang="en-US" sz="1100" kern="1200" dirty="0">
              <a:solidFill>
                <a:schemeClr val="tx1"/>
              </a:solidFill>
              <a:effectLst/>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4813" cy="3086100"/>
          </a:xfrm>
        </p:spPr>
      </p:sp>
      <p:sp>
        <p:nvSpPr>
          <p:cNvPr id="3" name="Notes Placeholder 2"/>
          <p:cNvSpPr>
            <a:spLocks noGrp="1"/>
          </p:cNvSpPr>
          <p:nvPr>
            <p:ph type="body" idx="1"/>
          </p:nvPr>
        </p:nvSpPr>
        <p:spPr>
          <a:xfrm>
            <a:off x="685800" y="4400549"/>
            <a:ext cx="5486400" cy="3600451"/>
          </a:xfrm>
        </p:spPr>
        <p:txBody>
          <a:bodyPr/>
          <a:lstStyle/>
          <a:p>
            <a:r>
              <a:rPr lang="en-US" sz="1100" kern="1200" dirty="0">
                <a:solidFill>
                  <a:schemeClr val="tx1"/>
                </a:solidFill>
                <a:effectLst/>
                <a:ea typeface="+mn-ea"/>
                <a:cs typeface="+mn-cs"/>
              </a:rPr>
              <a:t>Now, consider this additional case where a customer uses the AWS services and resources that are shown here. Who is responsible for maintaining security? AWS or the customer?</a:t>
            </a: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 </a:t>
            </a: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A customer uses Amazon S3 to store data. The customer configured a virtual</a:t>
            </a:r>
            <a:r>
              <a:rPr lang="en-US" sz="1100" kern="1200" baseline="0" dirty="0">
                <a:solidFill>
                  <a:schemeClr val="tx1"/>
                </a:solidFill>
                <a:effectLst/>
                <a:ea typeface="+mn-ea"/>
                <a:cs typeface="+mn-cs"/>
              </a:rPr>
              <a:t> private cloud (</a:t>
            </a:r>
            <a:r>
              <a:rPr lang="en-US" sz="1100" kern="1200" dirty="0">
                <a:solidFill>
                  <a:schemeClr val="tx1"/>
                </a:solidFill>
                <a:effectLst/>
                <a:ea typeface="+mn-ea"/>
                <a:cs typeface="+mn-cs"/>
              </a:rPr>
              <a:t>VPC) with Amazon VPC, and is running a web server on an EC2 instance in the VPC. The customer configured an internet gateway as part of the VPC so that the web server can be reached by using the AWS Management Console or the AWS Command Line Interface (AWS CLI). When the customer uses the AWS CLI, the connection requires the use of Secure Shell (SSH) keys.</a:t>
            </a:r>
            <a:endParaRPr lang="en-US" sz="1100" kern="1200" dirty="0">
              <a:solidFill>
                <a:schemeClr val="tx1"/>
              </a:solidFill>
              <a:effectLst/>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dirty="0">
                <a:latin typeface="+mn-lt"/>
              </a:rPr>
              <a:t>Some key</a:t>
            </a:r>
            <a:r>
              <a:rPr lang="en-US" sz="1100" baseline="0" dirty="0">
                <a:latin typeface="+mn-lt"/>
              </a:rPr>
              <a:t> takeaways from this section of the module include:</a:t>
            </a:r>
            <a:endParaRPr lang="en-US" sz="110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100" baseline="0" dirty="0">
              <a:latin typeface="+mn-lt"/>
            </a:endParaRPr>
          </a:p>
          <a:p>
            <a:pPr marL="171450" indent="-171450">
              <a:buFont typeface="Arial" panose="020B0604020202090204" pitchFamily="34" charset="0"/>
              <a:buChar char="•"/>
            </a:pPr>
            <a:r>
              <a:rPr lang="en-US" sz="1100" dirty="0"/>
              <a:t>AWS and the customer share security responsibilities</a:t>
            </a:r>
            <a:r>
              <a:rPr lang="en-US" sz="1100" baseline="0" dirty="0"/>
              <a:t> – </a:t>
            </a:r>
            <a:endParaRPr lang="en-US" sz="1100" dirty="0"/>
          </a:p>
          <a:p>
            <a:pPr marL="628650" lvl="1" indent="-171450">
              <a:buFont typeface="Arial" panose="020B0604020202090204" pitchFamily="34" charset="0"/>
              <a:buChar char="•"/>
            </a:pPr>
            <a:r>
              <a:rPr lang="en-US" sz="1100" dirty="0"/>
              <a:t>AWS is responsible for security </a:t>
            </a:r>
            <a:r>
              <a:rPr lang="en-US" sz="1100" b="1" dirty="0"/>
              <a:t>of</a:t>
            </a:r>
            <a:r>
              <a:rPr lang="en-US" sz="1100" dirty="0"/>
              <a:t> the cloud</a:t>
            </a:r>
            <a:endParaRPr lang="en-US" sz="1100" dirty="0"/>
          </a:p>
          <a:p>
            <a:pPr marL="628650" lvl="1" indent="-171450">
              <a:buFont typeface="Arial" panose="020B0604020202090204" pitchFamily="34" charset="0"/>
              <a:buChar char="•"/>
            </a:pPr>
            <a:r>
              <a:rPr lang="en-US" sz="1100" dirty="0"/>
              <a:t>Customer is responsible for security </a:t>
            </a:r>
            <a:r>
              <a:rPr lang="en-US" sz="1100" b="1" dirty="0"/>
              <a:t>in</a:t>
            </a:r>
            <a:r>
              <a:rPr lang="en-US" sz="1100" dirty="0"/>
              <a:t> the cloud</a:t>
            </a:r>
            <a:endParaRPr lang="en-US" sz="1100" dirty="0"/>
          </a:p>
          <a:p>
            <a:pPr marL="628650" lvl="1" indent="-171450">
              <a:buFont typeface="Arial" panose="020B0604020202090204" pitchFamily="34" charset="0"/>
              <a:buChar char="•"/>
            </a:pPr>
            <a:endParaRPr lang="en-US" sz="1100" dirty="0"/>
          </a:p>
          <a:p>
            <a:pPr marL="171450" indent="-171450">
              <a:buFont typeface="Arial" panose="020B0604020202090204" pitchFamily="34" charset="0"/>
              <a:buChar char="•"/>
            </a:pPr>
            <a:r>
              <a:rPr lang="en-US" sz="1100" b="1" dirty="0"/>
              <a:t>AWS is responsible for protecting the infrastructure</a:t>
            </a:r>
            <a:r>
              <a:rPr lang="en-US" sz="1100" dirty="0"/>
              <a:t>—including hardware, software, networking, and facilities—that run AWS Cloud services</a:t>
            </a:r>
            <a:endParaRPr lang="en-US" sz="1100" dirty="0"/>
          </a:p>
          <a:p>
            <a:pPr marL="171450" indent="-171450">
              <a:buFont typeface="Arial" panose="020B0604020202090204" pitchFamily="34" charset="0"/>
              <a:buChar char="•"/>
            </a:pPr>
            <a:endParaRPr lang="en-US" sz="1100" dirty="0"/>
          </a:p>
          <a:p>
            <a:pPr marL="171450" indent="-171450">
              <a:buFont typeface="Arial" panose="020B0604020202090204" pitchFamily="34" charset="0"/>
              <a:buChar char="•"/>
            </a:pPr>
            <a:r>
              <a:rPr lang="en-US" sz="1100" dirty="0"/>
              <a:t>For services that are categorized as infrastructure as a service (IaaS),</a:t>
            </a:r>
            <a:r>
              <a:rPr lang="en-US" sz="1100" baseline="0" dirty="0"/>
              <a:t> </a:t>
            </a:r>
            <a:r>
              <a:rPr lang="en-US" sz="1100" dirty="0"/>
              <a:t>the </a:t>
            </a:r>
            <a:r>
              <a:rPr lang="en-US" sz="1100" b="1" dirty="0"/>
              <a:t>customer is responsible for performing necessary security configuration and management tasks</a:t>
            </a:r>
            <a:endParaRPr lang="en-US" sz="1100" b="1" dirty="0"/>
          </a:p>
          <a:p>
            <a:pPr marL="628650" lvl="1" indent="-171450">
              <a:buFont typeface="Arial" panose="020B0604020202090204" pitchFamily="34" charset="0"/>
              <a:buChar char="•"/>
            </a:pPr>
            <a:r>
              <a:rPr lang="en-US" sz="1100" dirty="0"/>
              <a:t>For example, guest OS updates and security patches, firewall, security group configurations</a:t>
            </a:r>
            <a:endParaRPr lang="en-US" sz="1100" baseline="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2: AWS Identity and Access Management (or IAM).</a:t>
            </a:r>
            <a:endParaRPr lang="en-US" sz="11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b="1" dirty="0"/>
              <a:t>AWS Identity and Access Management (IAM)</a:t>
            </a:r>
            <a:r>
              <a:rPr lang="en-US" sz="1100" dirty="0"/>
              <a:t> allows you to control access to compute, storage, database, and application services in the AWS Cloud.</a:t>
            </a:r>
            <a:r>
              <a:rPr lang="en-US" sz="1100" baseline="0" dirty="0"/>
              <a:t> IAM can be used to handle authentication, and to specify and enforce authorization policies so that </a:t>
            </a:r>
            <a:r>
              <a:rPr lang="en-US" sz="1100" dirty="0"/>
              <a:t>you can specify which users can access which services. </a:t>
            </a:r>
            <a:endParaRPr lang="en-US" sz="1100" dirty="0"/>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IAM is a tool that centrally manages access to launching, configuring, managing, and terminating resources in your AWS account. It provides granular control over access to resources, including the ability to specify exactly which </a:t>
            </a:r>
            <a:r>
              <a:rPr lang="en-US" sz="1100" b="1" kern="1200" dirty="0">
                <a:solidFill>
                  <a:schemeClr val="tx1"/>
                </a:solidFill>
                <a:effectLst/>
                <a:ea typeface="+mn-ea"/>
                <a:cs typeface="+mn-cs"/>
              </a:rPr>
              <a:t>API </a:t>
            </a:r>
            <a:r>
              <a:rPr lang="en-US" sz="1100" kern="1200" dirty="0">
                <a:solidFill>
                  <a:schemeClr val="tx1"/>
                </a:solidFill>
                <a:effectLst/>
                <a:ea typeface="+mn-ea"/>
                <a:cs typeface="+mn-cs"/>
              </a:rPr>
              <a:t>calls the user is authorized to make to each service. Whether you use the AWS Management Console, the AWS CLI, or the AWS software development kits (SDKs), every call to an AWS service is an API call.</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a:t>With IAM, you can manage </a:t>
            </a:r>
            <a:r>
              <a:rPr lang="en-US" sz="1100" i="1" dirty="0"/>
              <a:t>which</a:t>
            </a:r>
            <a:r>
              <a:rPr lang="en-US" sz="1100" dirty="0"/>
              <a:t> resources can be accessed by </a:t>
            </a:r>
            <a:r>
              <a:rPr lang="en-US" sz="1100" i="1" dirty="0"/>
              <a:t>who</a:t>
            </a:r>
            <a:r>
              <a:rPr lang="en-US" sz="1100" i="0" dirty="0"/>
              <a:t>,</a:t>
            </a:r>
            <a:r>
              <a:rPr lang="en-US" sz="1100" dirty="0"/>
              <a:t> and </a:t>
            </a:r>
            <a:r>
              <a:rPr lang="en-US" sz="1100" i="1" dirty="0"/>
              <a:t>how</a:t>
            </a:r>
            <a:r>
              <a:rPr lang="en-US" sz="1100" dirty="0"/>
              <a:t> these</a:t>
            </a:r>
            <a:r>
              <a:rPr lang="en-US" sz="1100" baseline="0" dirty="0"/>
              <a:t> resources</a:t>
            </a:r>
            <a:r>
              <a:rPr lang="en-US" sz="1100" dirty="0"/>
              <a:t> can be accessed. </a:t>
            </a:r>
            <a:r>
              <a:rPr lang="en-US" sz="1100" b="0" i="0" kern="1200" dirty="0">
                <a:solidFill>
                  <a:schemeClr val="tx1"/>
                </a:solidFill>
                <a:effectLst/>
                <a:ea typeface="+mn-ea"/>
                <a:cs typeface="+mn-cs"/>
              </a:rPr>
              <a:t>You can grant different permissions to different people for different resources. For example, you might allow some users full access to Amazon EC2, Amazon S3, Amazon DynamoDB, Amazon Redshift, and other AWS services. However, for other users, you might allow read-only access to only a few S3 buckets.</a:t>
            </a:r>
            <a:r>
              <a:rPr lang="en-US" sz="1100" b="0" i="0" kern="1200" baseline="0" dirty="0">
                <a:solidFill>
                  <a:schemeClr val="tx1"/>
                </a:solidFill>
                <a:effectLst/>
                <a:ea typeface="+mn-ea"/>
                <a:cs typeface="+mn-cs"/>
              </a:rPr>
              <a:t> Similarly, y</a:t>
            </a:r>
            <a:r>
              <a:rPr lang="en-US" sz="1100" b="0" i="0" kern="1200" dirty="0">
                <a:solidFill>
                  <a:schemeClr val="tx1"/>
                </a:solidFill>
                <a:effectLst/>
                <a:ea typeface="+mn-ea"/>
                <a:cs typeface="+mn-cs"/>
              </a:rPr>
              <a:t>ou might grant permission to other users to administer only specific EC2 instances.</a:t>
            </a:r>
            <a:r>
              <a:rPr lang="en-US" sz="1100" b="0" i="0" kern="1200" baseline="0" dirty="0">
                <a:solidFill>
                  <a:schemeClr val="tx1"/>
                </a:solidFill>
                <a:effectLst/>
                <a:ea typeface="+mn-ea"/>
                <a:cs typeface="+mn-cs"/>
              </a:rPr>
              <a:t> You could also allow a few users</a:t>
            </a:r>
            <a:r>
              <a:rPr lang="en-US" sz="1100" b="0" i="0" kern="1200" dirty="0">
                <a:solidFill>
                  <a:schemeClr val="tx1"/>
                </a:solidFill>
                <a:effectLst/>
                <a:ea typeface="+mn-ea"/>
                <a:cs typeface="+mn-cs"/>
              </a:rPr>
              <a:t> to access only the account billing information, but nothing else.</a:t>
            </a: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a:t>IAM is a feature of your AWS account, and it is offered at no additional charge.</a:t>
            </a:r>
            <a:endParaRPr lang="en-US" sz="11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understand how to use IAM to secure your AWS account, it is important to understand the role and function of each of the four IAM components.</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 </a:t>
            </a:r>
            <a:r>
              <a:rPr lang="en-US" sz="1100" b="1" kern="1200" dirty="0">
                <a:solidFill>
                  <a:schemeClr val="tx1"/>
                </a:solidFill>
                <a:effectLst/>
                <a:latin typeface="+mn-lt"/>
                <a:ea typeface="+mn-ea"/>
                <a:cs typeface="+mn-cs"/>
              </a:rPr>
              <a:t>IAM user </a:t>
            </a:r>
            <a:r>
              <a:rPr lang="en-US" sz="1100" kern="1200" dirty="0">
                <a:solidFill>
                  <a:schemeClr val="tx1"/>
                </a:solidFill>
                <a:effectLst/>
                <a:latin typeface="+mn-lt"/>
                <a:ea typeface="+mn-ea"/>
                <a:cs typeface="+mn-cs"/>
              </a:rPr>
              <a:t>is </a:t>
            </a:r>
            <a:r>
              <a:rPr lang="en-US" sz="1100" b="0" i="0" kern="1200" dirty="0">
                <a:solidFill>
                  <a:schemeClr val="tx1"/>
                </a:solidFill>
                <a:effectLst/>
                <a:latin typeface="+mn-lt"/>
                <a:ea typeface="+mn-ea"/>
                <a:cs typeface="+mn-cs"/>
              </a:rPr>
              <a:t>a person or application that is defined in an AWS account, and that must make API calls to AWS products. Each user must have a unique name (with no spaces in the name) within the AWS account, and a set of security credentials that is not shared with other users. These credentials are different from the AWS account root user security credentials. Each user is defined in one and only one AWS account.</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IAM group </a:t>
            </a:r>
            <a:r>
              <a:rPr lang="en-US" sz="1100" b="0" i="0" kern="1200" dirty="0">
                <a:solidFill>
                  <a:schemeClr val="tx1"/>
                </a:solidFill>
                <a:effectLst/>
                <a:latin typeface="+mn-lt"/>
                <a:ea typeface="+mn-ea"/>
                <a:cs typeface="+mn-cs"/>
              </a:rPr>
              <a:t>is a collection of IAM users. You can use IAM groups to simplify specifying and managing permissions for multiple users.</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An </a:t>
            </a:r>
            <a:r>
              <a:rPr lang="en-US" sz="1100" b="1" kern="1200" dirty="0">
                <a:solidFill>
                  <a:schemeClr val="tx1"/>
                </a:solidFill>
                <a:effectLst/>
                <a:latin typeface="+mn-lt"/>
                <a:ea typeface="+mn-ea"/>
                <a:cs typeface="+mn-cs"/>
              </a:rPr>
              <a:t>IAM policy </a:t>
            </a:r>
            <a:r>
              <a:rPr lang="en-US" sz="1100" kern="1200" dirty="0">
                <a:solidFill>
                  <a:schemeClr val="tx1"/>
                </a:solidFill>
                <a:effectLst/>
                <a:latin typeface="+mn-lt"/>
                <a:ea typeface="+mn-ea"/>
                <a:cs typeface="+mn-cs"/>
              </a:rPr>
              <a:t>is </a:t>
            </a:r>
            <a:r>
              <a:rPr lang="en-US" sz="1100" b="0" i="0" kern="1200" dirty="0">
                <a:solidFill>
                  <a:schemeClr val="tx1"/>
                </a:solidFill>
                <a:effectLst/>
                <a:latin typeface="+mn-lt"/>
                <a:ea typeface="+mn-ea"/>
                <a:cs typeface="+mn-cs"/>
              </a:rPr>
              <a:t>a document that defines permissions to determine what users can do in the AWS account. A policy typically grants access to specific resources and specifies what the user can do with those resources. Policies can also explicitly deny access.</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IAM role</a:t>
            </a:r>
            <a:r>
              <a:rPr lang="en-US" sz="1100" b="0" i="0" kern="1200" dirty="0">
                <a:solidFill>
                  <a:schemeClr val="tx1"/>
                </a:solidFill>
                <a:effectLst/>
                <a:latin typeface="+mn-lt"/>
                <a:ea typeface="+mn-ea"/>
                <a:cs typeface="+mn-cs"/>
              </a:rPr>
              <a:t> is a tool for granting temporary access to specific AWS resources in an AWS account. </a:t>
            </a:r>
            <a:endParaRPr lang="en-US" sz="1100" kern="1200" dirty="0">
              <a:solidFill>
                <a:schemeClr val="tx1"/>
              </a:solidFill>
              <a:effectLst/>
              <a:latin typeface="+mn-lt"/>
              <a:ea typeface="+mn-ea"/>
              <a:cs typeface="+mn-cs"/>
            </a:endParaRPr>
          </a:p>
          <a:p>
            <a:endParaRPr lang="en-US" sz="1100" dirty="0"/>
          </a:p>
          <a:p>
            <a:endParaRPr lang="en-US" sz="11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www.datacenterknowledge.com</a:t>
            </a:r>
            <a:r>
              <a:rPr lang="en-US" dirty="0"/>
              <a:t>/archives/2016/09/21/</a:t>
            </a:r>
            <a:r>
              <a:rPr lang="en-US" dirty="0" err="1"/>
              <a:t>heres</a:t>
            </a:r>
            <a:r>
              <a:rPr lang="en-US" dirty="0"/>
              <a:t>-a-map-of-all-azure-and-</a:t>
            </a:r>
            <a:r>
              <a:rPr lang="en-US" dirty="0" err="1"/>
              <a:t>aws</a:t>
            </a:r>
            <a:r>
              <a:rPr lang="en-US" dirty="0"/>
              <a:t>-data-centers</a:t>
            </a:r>
            <a:endParaRPr lang="en-US" dirty="0"/>
          </a:p>
        </p:txBody>
      </p:sp>
      <p:sp>
        <p:nvSpPr>
          <p:cNvPr id="4" name="Slide Number Placeholder 3"/>
          <p:cNvSpPr>
            <a:spLocks noGrp="1"/>
          </p:cNvSpPr>
          <p:nvPr>
            <p:ph type="sldNum" sz="quarter" idx="10"/>
          </p:nvPr>
        </p:nvSpPr>
        <p:spPr/>
        <p:txBody>
          <a:bodyPr/>
          <a:lstStyle/>
          <a:p>
            <a:fld id="{5A3989F6-57E1-424E-8E42-574677A0937A}" type="slidenum">
              <a:rPr lang="en-US" smtClean="0"/>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924844"/>
          </a:xfrm>
        </p:spPr>
        <p:txBody>
          <a:bodyPr/>
          <a:lstStyle/>
          <a:p>
            <a:r>
              <a:rPr lang="en-US" sz="1100" b="1" kern="1200" dirty="0">
                <a:solidFill>
                  <a:schemeClr val="tx1"/>
                </a:solidFill>
                <a:effectLst/>
                <a:latin typeface="+mn-lt"/>
                <a:ea typeface="+mn-ea"/>
                <a:cs typeface="+mn-cs"/>
              </a:rPr>
              <a:t>Authentication</a:t>
            </a:r>
            <a:r>
              <a:rPr lang="en-US" sz="1100" kern="1200" dirty="0">
                <a:solidFill>
                  <a:schemeClr val="tx1"/>
                </a:solidFill>
                <a:effectLst/>
                <a:latin typeface="+mn-lt"/>
                <a:ea typeface="+mn-ea"/>
                <a:cs typeface="+mn-cs"/>
              </a:rPr>
              <a:t> is a basic computer security concept: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 user or system must first prove their identity. Consider how you authenticate yourself when you go to the airport and you want to get through airport security so that you can catch your flight. In this situation, you must present some form of identification to the security official to prove who you are before you can enter a restricted area. A similar</a:t>
            </a:r>
            <a:r>
              <a:rPr lang="en-US" sz="1100" kern="1200" baseline="0" dirty="0">
                <a:solidFill>
                  <a:schemeClr val="tx1"/>
                </a:solidFill>
                <a:effectLst/>
                <a:latin typeface="+mn-lt"/>
                <a:ea typeface="+mn-ea"/>
                <a:cs typeface="+mn-cs"/>
              </a:rPr>
              <a:t> concept applies </a:t>
            </a:r>
            <a:r>
              <a:rPr lang="en-US" sz="1100" kern="1200" dirty="0">
                <a:solidFill>
                  <a:schemeClr val="tx1"/>
                </a:solidFill>
                <a:effectLst/>
                <a:latin typeface="+mn-lt"/>
                <a:ea typeface="+mn-ea"/>
                <a:cs typeface="+mn-cs"/>
              </a:rPr>
              <a:t>for gaining access to AWS resources in the cloud. </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When you define an IAM user, you select what type of access the user is permitted to use to access AWS resources. You can assign two different types of access to users: programmatic access and AWS Management Console access. You can assign programmatic access only, console access only, or you can assign both types of access.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you grant </a:t>
            </a:r>
            <a:r>
              <a:rPr lang="en-US" sz="1100" b="1" kern="1200" dirty="0">
                <a:solidFill>
                  <a:schemeClr val="tx1"/>
                </a:solidFill>
                <a:effectLst/>
                <a:latin typeface="+mn-lt"/>
                <a:ea typeface="+mn-ea"/>
                <a:cs typeface="+mn-cs"/>
              </a:rPr>
              <a:t>programmatic access</a:t>
            </a:r>
            <a:r>
              <a:rPr lang="en-US" sz="1100" kern="1200" dirty="0">
                <a:solidFill>
                  <a:schemeClr val="tx1"/>
                </a:solidFill>
                <a:effectLst/>
                <a:latin typeface="+mn-lt"/>
                <a:ea typeface="+mn-ea"/>
                <a:cs typeface="+mn-cs"/>
              </a:rPr>
              <a:t>, the IAM user will be required to present an </a:t>
            </a:r>
            <a:r>
              <a:rPr lang="en-US" sz="1100" b="1" kern="1200" dirty="0">
                <a:solidFill>
                  <a:schemeClr val="tx1"/>
                </a:solidFill>
                <a:effectLst/>
                <a:latin typeface="+mn-lt"/>
                <a:ea typeface="+mn-ea"/>
                <a:cs typeface="+mn-cs"/>
              </a:rPr>
              <a:t>access key ID</a:t>
            </a:r>
            <a:r>
              <a:rPr lang="en-US" sz="1100" kern="1200" dirty="0">
                <a:solidFill>
                  <a:schemeClr val="tx1"/>
                </a:solidFill>
                <a:effectLst/>
                <a:latin typeface="+mn-lt"/>
                <a:ea typeface="+mn-ea"/>
                <a:cs typeface="+mn-cs"/>
              </a:rPr>
              <a:t> and a </a:t>
            </a:r>
            <a:r>
              <a:rPr lang="en-US" sz="1100" b="1" kern="1200" dirty="0">
                <a:solidFill>
                  <a:schemeClr val="tx1"/>
                </a:solidFill>
                <a:effectLst/>
                <a:latin typeface="+mn-lt"/>
                <a:ea typeface="+mn-ea"/>
                <a:cs typeface="+mn-cs"/>
              </a:rPr>
              <a:t>secret access key</a:t>
            </a:r>
            <a:r>
              <a:rPr lang="en-US" sz="1100" kern="1200" dirty="0">
                <a:solidFill>
                  <a:schemeClr val="tx1"/>
                </a:solidFill>
                <a:effectLst/>
                <a:latin typeface="+mn-lt"/>
                <a:ea typeface="+mn-ea"/>
                <a:cs typeface="+mn-cs"/>
              </a:rPr>
              <a:t> when they make an AWS API call by using the AWS </a:t>
            </a:r>
            <a:r>
              <a:rPr lang="en-US" sz="1100" dirty="0"/>
              <a:t>CLI, the AWS </a:t>
            </a:r>
            <a:r>
              <a:rPr lang="en-US" sz="1100" kern="1200" dirty="0">
                <a:solidFill>
                  <a:schemeClr val="tx1"/>
                </a:solidFill>
                <a:effectLst/>
                <a:latin typeface="+mn-lt"/>
                <a:ea typeface="+mn-ea"/>
                <a:cs typeface="+mn-cs"/>
              </a:rPr>
              <a:t>SDK, or some other development tool.</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If you grant </a:t>
            </a:r>
            <a:r>
              <a:rPr lang="en-US" sz="1100" b="1" kern="1200" dirty="0">
                <a:solidFill>
                  <a:schemeClr val="tx1"/>
                </a:solidFill>
                <a:effectLst/>
                <a:latin typeface="+mn-lt"/>
                <a:ea typeface="+mn-ea"/>
                <a:cs typeface="+mn-cs"/>
              </a:rPr>
              <a:t>AWS Management Console access</a:t>
            </a:r>
            <a:r>
              <a:rPr lang="en-US" sz="1100" kern="1200" dirty="0">
                <a:solidFill>
                  <a:schemeClr val="tx1"/>
                </a:solidFill>
                <a:effectLst/>
                <a:latin typeface="+mn-lt"/>
                <a:ea typeface="+mn-ea"/>
                <a:cs typeface="+mn-cs"/>
              </a:rPr>
              <a:t>, the IAM user will be required to fill in the fields that appear in the browser login window. The user is prompted to provide either the 12-digit account ID or the corresponding account alias. The user must also enter their IAM user name and password. If </a:t>
            </a:r>
            <a:r>
              <a:rPr lang="en-US" sz="1100" b="1" kern="1200" dirty="0">
                <a:solidFill>
                  <a:schemeClr val="tx1"/>
                </a:solidFill>
                <a:effectLst/>
                <a:latin typeface="+mn-lt"/>
                <a:ea typeface="+mn-ea"/>
                <a:cs typeface="+mn-cs"/>
              </a:rPr>
              <a:t>multi-factor authentication (MFA) </a:t>
            </a:r>
            <a:r>
              <a:rPr lang="en-US" sz="1100" kern="1200" dirty="0">
                <a:solidFill>
                  <a:schemeClr val="tx1"/>
                </a:solidFill>
                <a:effectLst/>
                <a:latin typeface="+mn-lt"/>
                <a:ea typeface="+mn-ea"/>
                <a:cs typeface="+mn-cs"/>
              </a:rPr>
              <a:t>is enabled for the user, they will also be prompted for an authentication code.</a:t>
            </a:r>
            <a:endParaRPr lang="en-US" sz="1100" kern="1200" dirty="0">
              <a:solidFill>
                <a:schemeClr val="tx1"/>
              </a:solidFill>
              <a:effectLst/>
              <a:latin typeface="+mn-lt"/>
              <a:ea typeface="+mn-ea"/>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AWS services</a:t>
            </a:r>
            <a:r>
              <a:rPr lang="en-US" sz="1100" baseline="0" dirty="0"/>
              <a:t> and resources can be accessed by using the AWS Management Console, the AWS CLI, or through SDKs and APIs. For increased security, </a:t>
            </a:r>
            <a:r>
              <a:rPr lang="en-US" sz="1100" dirty="0"/>
              <a:t>we</a:t>
            </a:r>
            <a:r>
              <a:rPr lang="en-US" sz="1100" baseline="0" dirty="0"/>
              <a:t> recommend enabling MFA. </a:t>
            </a:r>
            <a:endParaRPr lang="en-US" sz="1100" baseline="0" dirty="0"/>
          </a:p>
          <a:p>
            <a:pPr>
              <a:spcAft>
                <a:spcPts val="600"/>
              </a:spcAft>
            </a:pPr>
            <a:r>
              <a:rPr lang="en-US" sz="1100" baseline="0" dirty="0"/>
              <a:t>With MFA, users and systems must provide an </a:t>
            </a:r>
            <a:r>
              <a:rPr lang="en-US" sz="1100" b="1" baseline="0" dirty="0"/>
              <a:t>MFA token</a:t>
            </a:r>
            <a:r>
              <a:rPr lang="en-US" sz="1100" baseline="0" dirty="0"/>
              <a:t>—in addition to the regular sign-in credentials—before they can access AWS services and resources. </a:t>
            </a:r>
            <a:endParaRPr lang="en-US" sz="1100" baseline="0" dirty="0"/>
          </a:p>
          <a:p>
            <a:pPr>
              <a:spcAft>
                <a:spcPts val="600"/>
              </a:spcAft>
            </a:pPr>
            <a:r>
              <a:rPr lang="en-US" sz="1100" baseline="0" dirty="0"/>
              <a:t>Options for generating the MFA authentication token include </a:t>
            </a:r>
            <a:r>
              <a:rPr lang="en-US" sz="1100" b="1" baseline="0" dirty="0"/>
              <a:t>virtual MFA-compliant applications</a:t>
            </a:r>
            <a:r>
              <a:rPr lang="en-US" sz="1100" baseline="0" dirty="0"/>
              <a:t> (such as Google Authenticator or Authy 2-Factor Authentication), </a:t>
            </a:r>
            <a:r>
              <a:rPr lang="en-US" sz="1100" b="1" baseline="0" dirty="0"/>
              <a:t>U2F security key devices</a:t>
            </a:r>
            <a:r>
              <a:rPr lang="en-US" sz="1100" b="0" baseline="0" dirty="0"/>
              <a:t>, </a:t>
            </a:r>
            <a:r>
              <a:rPr lang="en-US" sz="1100" baseline="0" dirty="0"/>
              <a:t>and </a:t>
            </a:r>
            <a:r>
              <a:rPr lang="en-US" sz="1100" b="1" baseline="0" dirty="0"/>
              <a:t>hardware MFA devices</a:t>
            </a:r>
            <a:r>
              <a:rPr lang="en-US" sz="1100" baseline="0" dirty="0"/>
              <a:t>. </a:t>
            </a:r>
            <a:endParaRPr lang="en-US" sz="1100" baseline="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600"/>
              </a:spcAft>
              <a:buClrTx/>
              <a:buSzTx/>
              <a:buFontTx/>
              <a:buNone/>
              <a:defRPr/>
            </a:pPr>
            <a:r>
              <a:rPr lang="en-US" sz="1100" b="1" dirty="0"/>
              <a:t>Authorization</a:t>
            </a:r>
            <a:r>
              <a:rPr lang="en-US" sz="1100" dirty="0"/>
              <a:t> is the process of determining what </a:t>
            </a:r>
            <a:r>
              <a:rPr lang="en-US" sz="1100" dirty="0">
                <a:solidFill>
                  <a:srgbClr val="000000"/>
                </a:solidFill>
              </a:rPr>
              <a:t>permissions</a:t>
            </a:r>
            <a:r>
              <a:rPr lang="en-US" sz="1100" dirty="0"/>
              <a:t> a </a:t>
            </a:r>
            <a:r>
              <a:rPr lang="en-US" sz="1100" dirty="0">
                <a:solidFill>
                  <a:srgbClr val="000000"/>
                </a:solidFill>
              </a:rPr>
              <a:t>user, service or application </a:t>
            </a:r>
            <a:r>
              <a:rPr lang="en-US" sz="1100" dirty="0"/>
              <a:t>should be granted. After a </a:t>
            </a:r>
            <a:r>
              <a:rPr lang="en-US" sz="1100" dirty="0">
                <a:solidFill>
                  <a:srgbClr val="000000"/>
                </a:solidFill>
              </a:rPr>
              <a:t>user</a:t>
            </a:r>
            <a:r>
              <a:rPr lang="en-US" sz="1100" dirty="0"/>
              <a:t> has been authenticated, they must be authorized</a:t>
            </a:r>
            <a:r>
              <a:rPr lang="en-US" sz="1100" baseline="0" dirty="0"/>
              <a:t> to access AWS services. </a:t>
            </a:r>
            <a:endParaRPr lang="en-US" sz="1100" baseline="0" dirty="0"/>
          </a:p>
          <a:p>
            <a:pPr marL="0" marR="0" indent="0" algn="l" defTabSz="457200" rtl="0" eaLnBrk="1" fontAlgn="auto" latinLnBrk="0" hangingPunct="1">
              <a:lnSpc>
                <a:spcPct val="100000"/>
              </a:lnSpc>
              <a:spcBef>
                <a:spcPts val="0"/>
              </a:spcBef>
              <a:spcAft>
                <a:spcPts val="600"/>
              </a:spcAft>
              <a:buClrTx/>
              <a:buSzTx/>
              <a:buFontTx/>
              <a:buNone/>
              <a:defRPr/>
            </a:pPr>
            <a:r>
              <a:rPr lang="en-US" sz="1100" b="0" i="0" kern="1200" dirty="0">
                <a:solidFill>
                  <a:schemeClr val="tx1"/>
                </a:solidFill>
                <a:effectLst/>
                <a:latin typeface="+mn-lt"/>
                <a:ea typeface="+mn-ea"/>
                <a:cs typeface="+mn-cs"/>
              </a:rPr>
              <a:t>By default, IAM users do not have permissions to access any resources or data in an AWS account. </a:t>
            </a:r>
            <a:r>
              <a:rPr lang="en-US" sz="1100" b="0" i="0" kern="1200" dirty="0">
                <a:solidFill>
                  <a:srgbClr val="000000"/>
                </a:solidFill>
                <a:effectLst/>
                <a:latin typeface="+mn-lt"/>
                <a:ea typeface="+mn-ea"/>
                <a:cs typeface="+mn-cs"/>
              </a:rPr>
              <a:t>Instead, you must explicitly </a:t>
            </a:r>
            <a:r>
              <a:rPr lang="en-US" sz="1100" b="0" i="0" kern="1200" dirty="0">
                <a:solidFill>
                  <a:schemeClr val="tx1"/>
                </a:solidFill>
                <a:effectLst/>
                <a:latin typeface="+mn-lt"/>
                <a:ea typeface="+mn-ea"/>
                <a:cs typeface="+mn-cs"/>
              </a:rPr>
              <a:t>grant permissions to a </a:t>
            </a:r>
            <a:r>
              <a:rPr lang="en-US" sz="1100" b="0" i="0" kern="1200" dirty="0">
                <a:solidFill>
                  <a:srgbClr val="000000"/>
                </a:solidFill>
                <a:effectLst/>
                <a:latin typeface="+mn-lt"/>
                <a:ea typeface="+mn-ea"/>
                <a:cs typeface="+mn-cs"/>
              </a:rPr>
              <a:t>user, group, or role</a:t>
            </a:r>
            <a:r>
              <a:rPr lang="en-US" sz="1100" b="0" i="0" kern="1200" baseline="0" dirty="0">
                <a:solidFill>
                  <a:srgbClr val="000000"/>
                </a:solidFill>
                <a:effectLst/>
                <a:latin typeface="+mn-lt"/>
                <a:ea typeface="+mn-ea"/>
                <a:cs typeface="+mn-cs"/>
              </a:rPr>
              <a:t> </a:t>
            </a:r>
            <a:r>
              <a:rPr lang="en-US" sz="1100" b="0" i="0" kern="1200" dirty="0">
                <a:solidFill>
                  <a:schemeClr val="tx1"/>
                </a:solidFill>
                <a:effectLst/>
                <a:latin typeface="+mn-lt"/>
                <a:ea typeface="+mn-ea"/>
                <a:cs typeface="+mn-cs"/>
              </a:rPr>
              <a:t>by creating a </a:t>
            </a:r>
            <a:r>
              <a:rPr lang="en-US" sz="1100" b="0" i="1" kern="1200" dirty="0">
                <a:solidFill>
                  <a:schemeClr val="tx1"/>
                </a:solidFill>
                <a:effectLst/>
                <a:latin typeface="+mn-lt"/>
                <a:ea typeface="+mn-ea"/>
                <a:cs typeface="+mn-cs"/>
              </a:rPr>
              <a:t>policy</a:t>
            </a:r>
            <a:r>
              <a:rPr lang="en-US" sz="1100" b="0" i="0" kern="1200" dirty="0">
                <a:solidFill>
                  <a:schemeClr val="tx1"/>
                </a:solidFill>
                <a:effectLst/>
                <a:latin typeface="+mn-lt"/>
                <a:ea typeface="+mn-ea"/>
                <a:cs typeface="+mn-cs"/>
              </a:rPr>
              <a:t>,</a:t>
            </a:r>
            <a:r>
              <a:rPr lang="en-US" sz="1100" dirty="0"/>
              <a:t> which is a document in </a:t>
            </a:r>
            <a:r>
              <a:rPr lang="en-US" sz="1050" kern="1200" dirty="0">
                <a:solidFill>
                  <a:schemeClr val="tx1"/>
                </a:solidFill>
                <a:effectLst/>
                <a:ea typeface="+mn-ea"/>
                <a:cs typeface="+mn-cs"/>
              </a:rPr>
              <a:t>J</a:t>
            </a:r>
            <a:r>
              <a:rPr lang="en-US" sz="1100" b="0" i="0" kern="1200" dirty="0">
                <a:solidFill>
                  <a:schemeClr val="tx1"/>
                </a:solidFill>
                <a:effectLst/>
                <a:latin typeface="+mn-lt"/>
                <a:ea typeface="+mn-ea"/>
                <a:cs typeface="+mn-cs"/>
              </a:rPr>
              <a:t>avaScript Object Notation (JSON) </a:t>
            </a:r>
            <a:r>
              <a:rPr lang="en-US" sz="1100" dirty="0"/>
              <a:t>format.</a:t>
            </a:r>
            <a:r>
              <a:rPr lang="en-US" sz="1100" baseline="0" dirty="0"/>
              <a:t> A policy </a:t>
            </a:r>
            <a:r>
              <a:rPr lang="en-US" sz="1100" dirty="0"/>
              <a:t>lists permissions</a:t>
            </a:r>
            <a:r>
              <a:rPr lang="en-US" sz="1100" baseline="0" dirty="0"/>
              <a:t> that </a:t>
            </a:r>
            <a:r>
              <a:rPr lang="en-US" sz="1100" dirty="0">
                <a:solidFill>
                  <a:srgbClr val="000000"/>
                </a:solidFill>
              </a:rPr>
              <a:t>allow</a:t>
            </a:r>
            <a:r>
              <a:rPr lang="en-US" sz="1100" dirty="0"/>
              <a:t> or deny access to resources in the AWS </a:t>
            </a:r>
            <a:r>
              <a:rPr lang="en-US" sz="1100" dirty="0">
                <a:solidFill>
                  <a:srgbClr val="000000"/>
                </a:solidFill>
              </a:rPr>
              <a:t>account</a:t>
            </a:r>
            <a:r>
              <a:rPr lang="en-US" sz="1100" dirty="0"/>
              <a:t>.</a:t>
            </a:r>
            <a:endParaRPr lang="en-US" sz="1100" dirty="0"/>
          </a:p>
          <a:p>
            <a:pPr marL="0" marR="0" indent="0" algn="l" defTabSz="457200" rtl="0" eaLnBrk="1" fontAlgn="auto" latinLnBrk="0" hangingPunct="1">
              <a:lnSpc>
                <a:spcPct val="100000"/>
              </a:lnSpc>
              <a:spcBef>
                <a:spcPts val="0"/>
              </a:spcBef>
              <a:spcAft>
                <a:spcPts val="600"/>
              </a:spcAft>
              <a:buClrTx/>
              <a:buSzTx/>
              <a:buFontTx/>
              <a:buNone/>
              <a:defRPr/>
            </a:pPr>
            <a:endParaRPr lang="en-US" sz="1100" b="0" i="0" kern="1200" baseline="0" dirty="0">
              <a:solidFill>
                <a:schemeClr val="tx1"/>
              </a:solidFill>
              <a:effectLst/>
              <a:latin typeface="Arial" panose="020B0604020202090204"/>
              <a:ea typeface="+mn-ea"/>
              <a:cs typeface="+mn-cs"/>
            </a:endParaRPr>
          </a:p>
          <a:p>
            <a:pPr marL="0" marR="0" indent="0" algn="l" defTabSz="457200" rtl="0" eaLnBrk="1" fontAlgn="auto" latinLnBrk="0" hangingPunct="1">
              <a:lnSpc>
                <a:spcPct val="100000"/>
              </a:lnSpc>
              <a:spcBef>
                <a:spcPts val="0"/>
              </a:spcBef>
              <a:spcAft>
                <a:spcPts val="600"/>
              </a:spcAft>
              <a:buClrTx/>
              <a:buSzTx/>
              <a:buFontTx/>
              <a:buNone/>
              <a:defRPr/>
            </a:pPr>
            <a:endParaRPr lang="en-US" sz="1100" b="0" i="0" kern="1200" baseline="0" dirty="0">
              <a:solidFill>
                <a:schemeClr val="tx1"/>
              </a:solidFill>
              <a:effectLst/>
              <a:latin typeface="Arial" panose="020B0604020202090204"/>
              <a:ea typeface="+mn-ea"/>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kern="1200" dirty="0">
                <a:solidFill>
                  <a:schemeClr val="tx1"/>
                </a:solidFill>
                <a:effectLst/>
                <a:latin typeface="+mn-lt"/>
                <a:ea typeface="+mn-ea"/>
                <a:cs typeface="+mn-cs"/>
              </a:rPr>
              <a:t>T</a:t>
            </a:r>
            <a:r>
              <a:rPr lang="en-US" sz="1100" kern="1200" dirty="0">
                <a:solidFill>
                  <a:schemeClr val="tx1"/>
                </a:solidFill>
                <a:effectLst/>
                <a:latin typeface="+mn-lt"/>
                <a:ea typeface="+mn-ea"/>
                <a:cs typeface="+mn-cs"/>
              </a:rPr>
              <a:t>o assign permission to a user, group or role, you must create an</a:t>
            </a:r>
            <a:r>
              <a:rPr lang="en-US" sz="1100" b="1" kern="1200" dirty="0">
                <a:solidFill>
                  <a:schemeClr val="tx1"/>
                </a:solidFill>
                <a:effectLst/>
                <a:latin typeface="+mn-lt"/>
                <a:ea typeface="+mn-ea"/>
                <a:cs typeface="+mn-cs"/>
              </a:rPr>
              <a:t> IAM policy</a:t>
            </a:r>
            <a:r>
              <a:rPr lang="en-US" sz="1100" kern="1200" dirty="0">
                <a:solidFill>
                  <a:schemeClr val="tx1"/>
                </a:solidFill>
                <a:effectLst/>
                <a:latin typeface="+mn-lt"/>
                <a:ea typeface="+mn-ea"/>
                <a:cs typeface="+mn-cs"/>
              </a:rPr>
              <a:t> (or find an existing policy in the account). </a:t>
            </a:r>
            <a:r>
              <a:rPr lang="en-US" sz="1100" kern="1200" dirty="0">
                <a:solidFill>
                  <a:schemeClr val="tx1"/>
                </a:solidFill>
                <a:effectLst/>
                <a:ea typeface="+mn-ea"/>
                <a:cs typeface="+mn-cs"/>
              </a:rPr>
              <a:t>There are no default permissions. All actions in the account are denied to the user by default (</a:t>
            </a:r>
            <a:r>
              <a:rPr lang="en-US" sz="1100" i="1" kern="1200" dirty="0">
                <a:solidFill>
                  <a:schemeClr val="tx1"/>
                </a:solidFill>
                <a:effectLst/>
                <a:ea typeface="+mn-ea"/>
                <a:cs typeface="+mn-cs"/>
              </a:rPr>
              <a:t>implicit deny</a:t>
            </a:r>
            <a:r>
              <a:rPr lang="en-US" sz="1100" kern="1200" dirty="0">
                <a:solidFill>
                  <a:schemeClr val="tx1"/>
                </a:solidFill>
                <a:effectLst/>
                <a:ea typeface="+mn-ea"/>
                <a:cs typeface="+mn-cs"/>
              </a:rPr>
              <a:t>) unless those actions are explicitly allowed. Any actions that you do not explicitly allow are denied. Any actions that you explicitly deny are always denied.</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b="0" i="0" kern="1200" dirty="0">
                <a:solidFill>
                  <a:schemeClr val="tx1"/>
                </a:solidFill>
                <a:effectLst/>
                <a:latin typeface="+mn-lt"/>
                <a:ea typeface="+mn-ea"/>
                <a:cs typeface="+mn-cs"/>
              </a:rPr>
              <a:t>The </a:t>
            </a:r>
            <a:r>
              <a:rPr lang="en-US" sz="1100" b="1" i="0" kern="1200" dirty="0">
                <a:solidFill>
                  <a:schemeClr val="tx1"/>
                </a:solidFill>
                <a:effectLst/>
                <a:latin typeface="+mn-lt"/>
                <a:ea typeface="+mn-ea"/>
                <a:cs typeface="+mn-cs"/>
              </a:rPr>
              <a:t>principle of least privilege</a:t>
            </a:r>
            <a:r>
              <a:rPr lang="en-US" sz="1100" b="0" i="0" kern="1200" dirty="0">
                <a:solidFill>
                  <a:schemeClr val="tx1"/>
                </a:solidFill>
                <a:effectLst/>
                <a:latin typeface="+mn-lt"/>
                <a:ea typeface="+mn-ea"/>
                <a:cs typeface="+mn-cs"/>
              </a:rPr>
              <a:t> is an important concept in computer security. It promotes that you grant only the minimal user privileges needed to the user, based on the needs of</a:t>
            </a:r>
            <a:r>
              <a:rPr lang="en-US" sz="1100" b="0" i="0" kern="1200" baseline="0" dirty="0">
                <a:solidFill>
                  <a:schemeClr val="tx1"/>
                </a:solidFill>
                <a:effectLst/>
                <a:latin typeface="+mn-lt"/>
                <a:ea typeface="+mn-ea"/>
                <a:cs typeface="+mn-cs"/>
              </a:rPr>
              <a:t> your</a:t>
            </a:r>
            <a:r>
              <a:rPr lang="en-US" sz="1100" b="0" i="0" kern="1200" dirty="0">
                <a:solidFill>
                  <a:schemeClr val="tx1"/>
                </a:solidFill>
                <a:effectLst/>
                <a:latin typeface="+mn-lt"/>
                <a:ea typeface="+mn-ea"/>
                <a:cs typeface="+mn-cs"/>
              </a:rPr>
              <a:t> users. When you create IAM policies, it is a best practice to follow this security advice of granting </a:t>
            </a:r>
            <a:r>
              <a:rPr lang="en-US" sz="1100" b="0" i="1" kern="1200" dirty="0">
                <a:solidFill>
                  <a:schemeClr val="tx1"/>
                </a:solidFill>
                <a:effectLst/>
                <a:latin typeface="+mn-lt"/>
                <a:ea typeface="+mn-ea"/>
                <a:cs typeface="+mn-cs"/>
              </a:rPr>
              <a:t>least privilege</a:t>
            </a:r>
            <a:r>
              <a:rPr lang="en-US" sz="1100" b="0" i="0" kern="1200" dirty="0">
                <a:solidFill>
                  <a:schemeClr val="tx1"/>
                </a:solidFill>
                <a:effectLst/>
                <a:latin typeface="+mn-lt"/>
                <a:ea typeface="+mn-ea"/>
                <a:cs typeface="+mn-cs"/>
              </a:rPr>
              <a:t>. Determine what users need to be able to do and then craft policies for them that let the users perform </a:t>
            </a:r>
            <a:r>
              <a:rPr lang="en-US" sz="1100" b="0" i="1" kern="1200" dirty="0">
                <a:solidFill>
                  <a:schemeClr val="tx1"/>
                </a:solidFill>
                <a:effectLst/>
                <a:latin typeface="+mn-lt"/>
                <a:ea typeface="+mn-ea"/>
                <a:cs typeface="+mn-cs"/>
              </a:rPr>
              <a:t>only</a:t>
            </a:r>
            <a:r>
              <a:rPr lang="en-US" sz="1100" b="0" i="0" kern="1200" dirty="0">
                <a:solidFill>
                  <a:schemeClr val="tx1"/>
                </a:solidFill>
                <a:effectLst/>
                <a:latin typeface="+mn-lt"/>
                <a:ea typeface="+mn-ea"/>
                <a:cs typeface="+mn-cs"/>
              </a:rPr>
              <a:t> those tasks. Start with a minimum set of permissions and grant additional permissions as necessary. Doing so is more secure than starting with permissions that are too broad and then later trying to lock down the permissions granted.</a:t>
            </a:r>
            <a:endParaRPr lang="en-US" sz="1100" b="0" i="0" kern="1200" dirty="0">
              <a:solidFill>
                <a:schemeClr val="tx1"/>
              </a:solidFill>
              <a:effectLst/>
              <a:latin typeface="+mn-lt"/>
              <a:ea typeface="+mn-ea"/>
              <a:cs typeface="+mn-cs"/>
            </a:endParaRPr>
          </a:p>
          <a:p>
            <a:endParaRPr lang="en-US" sz="1100" dirty="0"/>
          </a:p>
          <a:p>
            <a:r>
              <a:rPr lang="en-US" sz="1100" dirty="0"/>
              <a:t>Note that the scope of the IAM service configurations is </a:t>
            </a:r>
            <a:r>
              <a:rPr lang="en-US" sz="1100" b="1" dirty="0"/>
              <a:t>global</a:t>
            </a:r>
            <a:r>
              <a:rPr lang="en-US" sz="1100" dirty="0"/>
              <a:t>. The settings are not defined at an AWS Region level. IAM settings apply across all AWS Regions.</a:t>
            </a:r>
            <a:endParaRPr lang="en-US" sz="11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029347"/>
          </a:xfrm>
        </p:spPr>
        <p:txBody>
          <a:bodyPr/>
          <a:lstStyle/>
          <a:p>
            <a:r>
              <a:rPr lang="en-US" sz="1100" dirty="0"/>
              <a:t>An IAM policy is a formal statement of permissions that will be granted to an entity. Policies can be attached to any IAM entity. Entities include users, groups, roles, or resources. For example, you can attach a policy to AWS resources that will block all requests that do not come from an approved Internet Protocol (IP) address range. Policies specify what actions are allowed, which resources to allow the actions on, and what the effect will be when the user requests access to the resources.</a:t>
            </a:r>
            <a:endParaRPr lang="en-US" sz="1100" dirty="0"/>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order in which the policies are evaluated has no effect on the outcome of the evaluation. All policies are evaluated, and the result is always that the request is either allowed or denied. When there is a conflict, the most restrictive policy applies.</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There are two types of IAM policies. </a:t>
            </a:r>
            <a:r>
              <a:rPr lang="en-US" sz="1100" b="1" kern="1200" baseline="0" dirty="0">
                <a:effectLst/>
                <a:latin typeface="+mn-lt"/>
                <a:ea typeface="+mn-ea"/>
                <a:cs typeface="+mn-cs"/>
              </a:rPr>
              <a:t>Identity-based policies </a:t>
            </a:r>
            <a:r>
              <a:rPr lang="en-US" sz="1100" kern="1200" baseline="0" dirty="0">
                <a:effectLst/>
                <a:latin typeface="+mn-lt"/>
                <a:ea typeface="+mn-ea"/>
                <a:cs typeface="+mn-cs"/>
              </a:rPr>
              <a:t>are permissions policies that you can attach to a principal (or identity) such as an IAM user, role, or group. These policies control what actions that identity can perform, on which resources, and under what conditions. Identity-based policies can be further categorized as:</a:t>
            </a:r>
            <a:endParaRPr lang="en-US" sz="1100" kern="1200" baseline="0" dirty="0">
              <a:effectLst/>
              <a:latin typeface="+mn-lt"/>
              <a:ea typeface="+mn-ea"/>
              <a:cs typeface="+mn-cs"/>
            </a:endParaRPr>
          </a:p>
          <a:p>
            <a:pPr marL="171450" indent="-171450">
              <a:buFont typeface="Arial" panose="020B0604020202090204" pitchFamily="34" charset="0"/>
              <a:buChar char="•"/>
            </a:pPr>
            <a:r>
              <a:rPr lang="en-US" sz="1100" b="1" kern="1200" baseline="0" dirty="0">
                <a:effectLst/>
                <a:latin typeface="+mn-lt"/>
                <a:ea typeface="+mn-ea"/>
                <a:cs typeface="+mn-cs"/>
              </a:rPr>
              <a:t>Managed policies – </a:t>
            </a:r>
            <a:r>
              <a:rPr lang="en-US" sz="1100" kern="1200" baseline="0" dirty="0">
                <a:effectLst/>
                <a:latin typeface="+mn-lt"/>
                <a:ea typeface="+mn-ea"/>
                <a:cs typeface="+mn-cs"/>
              </a:rPr>
              <a:t>Standalone identity-based policies that you can attach to multiple users, groups, and roles in your AWS account</a:t>
            </a:r>
            <a:endParaRPr lang="en-US" sz="1100" kern="1200" baseline="0" dirty="0">
              <a:effectLst/>
              <a:latin typeface="+mn-lt"/>
              <a:ea typeface="+mn-ea"/>
              <a:cs typeface="+mn-cs"/>
            </a:endParaRPr>
          </a:p>
          <a:p>
            <a:pPr marL="171450" indent="-171450">
              <a:buFont typeface="Arial" panose="020B0604020202090204" pitchFamily="34" charset="0"/>
              <a:buChar char="•"/>
            </a:pPr>
            <a:r>
              <a:rPr lang="en-US" sz="1100" b="1" kern="1200" baseline="0" dirty="0">
                <a:effectLst/>
                <a:latin typeface="+mn-lt"/>
                <a:ea typeface="+mn-ea"/>
                <a:cs typeface="+mn-cs"/>
              </a:rPr>
              <a:t>Inline policies – </a:t>
            </a:r>
            <a:r>
              <a:rPr lang="en-US" sz="1100" kern="1200" baseline="0" dirty="0">
                <a:effectLst/>
                <a:latin typeface="+mn-lt"/>
                <a:ea typeface="+mn-ea"/>
                <a:cs typeface="+mn-cs"/>
              </a:rPr>
              <a:t>Policies that you create and manage, and that are embedded directly into a single user group or role.</a:t>
            </a:r>
            <a:endParaRPr lang="en-US" sz="1100" kern="1200" baseline="0" dirty="0">
              <a:effectLst/>
              <a:latin typeface="+mn-lt"/>
              <a:ea typeface="+mn-ea"/>
              <a:cs typeface="+mn-cs"/>
            </a:endParaRPr>
          </a:p>
          <a:p>
            <a:pPr marL="171450" indent="-171450">
              <a:buFont typeface="Arial" panose="020B0604020202090204" pitchFamily="34" charset="0"/>
              <a:buChar char="•"/>
            </a:pPr>
            <a:endParaRPr lang="en-US" sz="1100" kern="1200" baseline="0" dirty="0">
              <a:effectLst/>
              <a:latin typeface="+mn-lt"/>
              <a:ea typeface="+mn-ea"/>
              <a:cs typeface="+mn-cs"/>
            </a:endParaRPr>
          </a:p>
          <a:p>
            <a:r>
              <a:rPr lang="en-US" sz="1100" b="1" kern="1200" baseline="0" dirty="0">
                <a:effectLst/>
                <a:latin typeface="+mn-lt"/>
                <a:ea typeface="+mn-ea"/>
                <a:cs typeface="+mn-cs"/>
              </a:rPr>
              <a:t>Resource-based policies </a:t>
            </a:r>
            <a:r>
              <a:rPr lang="en-US" sz="1100" kern="1200" baseline="0" dirty="0">
                <a:effectLst/>
                <a:latin typeface="+mn-lt"/>
                <a:ea typeface="+mn-ea"/>
                <a:cs typeface="+mn-cs"/>
              </a:rPr>
              <a:t>are JSON policy documents that you attach to a resource, such as an S3 bucket. These policies control what actions a specified principal can perform on that resource, and under what conditions. </a:t>
            </a:r>
            <a:endParaRPr lang="en-US" sz="1100" kern="1200" baseline="0" dirty="0">
              <a:effectLst/>
              <a:latin typeface="+mn-lt"/>
              <a:ea typeface="+mn-ea"/>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As mentioned previously, IAM policy documents are written in JSON.</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example IAM policy grants users access only to the following resources:</a:t>
            </a:r>
            <a:endParaRPr lang="en-US" sz="1100" kern="1200" dirty="0">
              <a:solidFill>
                <a:schemeClr val="tx1"/>
              </a:solidFill>
              <a:effectLst/>
              <a:ea typeface="+mn-ea"/>
              <a:cs typeface="+mn-cs"/>
            </a:endParaRPr>
          </a:p>
          <a:p>
            <a:pPr marL="171450" lvl="0" indent="-171450">
              <a:buFont typeface="Arial" panose="020B0604020202090204" pitchFamily="34" charset="0"/>
              <a:buChar char="•"/>
            </a:pPr>
            <a:r>
              <a:rPr lang="en-US" sz="1100" kern="1200" dirty="0">
                <a:solidFill>
                  <a:schemeClr val="tx1"/>
                </a:solidFill>
                <a:effectLst/>
                <a:ea typeface="+mn-ea"/>
                <a:cs typeface="+mn-cs"/>
              </a:rPr>
              <a:t>The DynamoDB table whose name is represented by </a:t>
            </a:r>
            <a:r>
              <a:rPr lang="en-US" sz="1100" i="1" kern="1200" dirty="0">
                <a:solidFill>
                  <a:schemeClr val="tx1"/>
                </a:solidFill>
                <a:effectLst/>
                <a:ea typeface="+mn-ea"/>
                <a:cs typeface="+mn-cs"/>
              </a:rPr>
              <a:t>table-name</a:t>
            </a:r>
            <a:r>
              <a:rPr lang="en-US" sz="1100" kern="1200" dirty="0">
                <a:solidFill>
                  <a:schemeClr val="tx1"/>
                </a:solidFill>
                <a:effectLst/>
                <a:ea typeface="+mn-ea"/>
                <a:cs typeface="+mn-cs"/>
              </a:rPr>
              <a:t>.</a:t>
            </a:r>
            <a:endParaRPr lang="en-US" sz="1100" kern="1200" dirty="0">
              <a:solidFill>
                <a:schemeClr val="tx1"/>
              </a:solidFill>
              <a:effectLst/>
              <a:ea typeface="+mn-ea"/>
              <a:cs typeface="+mn-cs"/>
            </a:endParaRPr>
          </a:p>
          <a:p>
            <a:pPr marL="171450" lvl="0" indent="-171450">
              <a:buFont typeface="Arial" panose="020B0604020202090204" pitchFamily="34" charset="0"/>
              <a:buChar char="•"/>
            </a:pPr>
            <a:r>
              <a:rPr lang="en-US" sz="1100" kern="1200" dirty="0">
                <a:solidFill>
                  <a:schemeClr val="tx1"/>
                </a:solidFill>
                <a:effectLst/>
                <a:ea typeface="+mn-ea"/>
                <a:cs typeface="+mn-cs"/>
              </a:rPr>
              <a:t>The AWS account's S3 bucket, whose name is represented by </a:t>
            </a:r>
            <a:r>
              <a:rPr lang="en-US" sz="1100" i="1" kern="1200" dirty="0">
                <a:solidFill>
                  <a:schemeClr val="tx1"/>
                </a:solidFill>
                <a:effectLst/>
                <a:ea typeface="+mn-ea"/>
                <a:cs typeface="+mn-cs"/>
              </a:rPr>
              <a:t>bucket-name</a:t>
            </a:r>
            <a:r>
              <a:rPr lang="en-US" sz="1100" kern="1200" dirty="0">
                <a:solidFill>
                  <a:schemeClr val="tx1"/>
                </a:solidFill>
                <a:effectLst/>
                <a:ea typeface="+mn-ea"/>
                <a:cs typeface="+mn-cs"/>
              </a:rPr>
              <a:t> and all the objects that it contains.</a:t>
            </a:r>
            <a:endParaRPr lang="en-US" sz="1100" kern="1200" dirty="0">
              <a:solidFill>
                <a:schemeClr val="tx1"/>
              </a:solidFill>
              <a:effectLst/>
              <a:ea typeface="+mn-ea"/>
              <a:cs typeface="+mn-cs"/>
            </a:endParaRPr>
          </a:p>
          <a:p>
            <a:pPr marL="0" lvl="0" indent="0">
              <a:buFont typeface="Arial" panose="020B0604020202090204" pitchFamily="34" charset="0"/>
              <a:buNone/>
            </a:pPr>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The IAM policy also includes an explicit deny ("Effect":"Deny") element. The </a:t>
            </a:r>
            <a:r>
              <a:rPr lang="en-US" sz="1100" b="1" kern="1200" dirty="0">
                <a:solidFill>
                  <a:schemeClr val="tx1"/>
                </a:solidFill>
                <a:effectLst/>
                <a:ea typeface="+mn-ea"/>
                <a:cs typeface="+mn-cs"/>
              </a:rPr>
              <a:t>NotResource</a:t>
            </a:r>
            <a:r>
              <a:rPr lang="en-US" sz="1100" kern="1200" dirty="0">
                <a:solidFill>
                  <a:schemeClr val="tx1"/>
                </a:solidFill>
                <a:effectLst/>
                <a:ea typeface="+mn-ea"/>
                <a:cs typeface="+mn-cs"/>
              </a:rPr>
              <a:t> element helps to ensure that users cannot use any other DynamoDB or S3 actions or resources except the actions and resources that are specified in the policy—even if permissions have been granted in another policy. An explicit deny statement takes precedence over an allow statement.</a:t>
            </a:r>
            <a:endParaRPr lang="en-US" sz="1100" kern="1200" dirty="0">
              <a:solidFill>
                <a:schemeClr val="tx1"/>
              </a:solidFill>
              <a:effectLst/>
              <a:ea typeface="+mn-ea"/>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1633"/>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b="0" kern="1200" baseline="0" dirty="0">
                <a:effectLst/>
                <a:latin typeface="+mn-lt"/>
                <a:ea typeface="+mn-ea"/>
                <a:cs typeface="+mn-cs"/>
              </a:rPr>
              <a:t>While </a:t>
            </a:r>
            <a:r>
              <a:rPr lang="en-US" sz="1100" b="0" i="1" kern="1200" baseline="0" dirty="0">
                <a:effectLst/>
                <a:latin typeface="+mn-lt"/>
                <a:ea typeface="+mn-ea"/>
                <a:cs typeface="+mn-cs"/>
              </a:rPr>
              <a:t>i</a:t>
            </a:r>
            <a:r>
              <a:rPr lang="en-US" sz="1100" i="1" dirty="0"/>
              <a:t>dentity-based policies </a:t>
            </a:r>
            <a:r>
              <a:rPr lang="en-US" sz="1100" dirty="0"/>
              <a:t>are attached to a user, group, or role</a:t>
            </a:r>
            <a:r>
              <a:rPr lang="en-US" sz="1100" b="0" kern="1200" baseline="0" dirty="0">
                <a:effectLst/>
                <a:latin typeface="+mn-lt"/>
                <a:ea typeface="+mn-ea"/>
                <a:cs typeface="+mn-cs"/>
              </a:rPr>
              <a:t>, </a:t>
            </a:r>
            <a:r>
              <a:rPr lang="en-US" sz="1100" b="1" kern="1200" baseline="0" dirty="0">
                <a:effectLst/>
                <a:latin typeface="+mn-lt"/>
                <a:ea typeface="+mn-ea"/>
                <a:cs typeface="+mn-cs"/>
              </a:rPr>
              <a:t>resource-based policies </a:t>
            </a:r>
            <a:r>
              <a:rPr lang="en-US" sz="1100" kern="1200" baseline="0" dirty="0">
                <a:effectLst/>
                <a:latin typeface="+mn-lt"/>
                <a:ea typeface="+mn-ea"/>
                <a:cs typeface="+mn-cs"/>
              </a:rPr>
              <a:t>are attached to a resource, such as an S3 bucket. These policies specify who can access the resource and what actions they can perform on it. </a:t>
            </a:r>
            <a:endParaRPr lang="en-US" sz="110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10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kern="1200" baseline="0" dirty="0">
                <a:effectLst/>
                <a:latin typeface="+mn-lt"/>
                <a:ea typeface="+mn-ea"/>
                <a:cs typeface="+mn-cs"/>
              </a:rPr>
              <a:t>Resource-based policies are defined </a:t>
            </a:r>
            <a:r>
              <a:rPr lang="en-US" sz="1100" b="1" kern="1200" baseline="0" dirty="0">
                <a:effectLst/>
                <a:latin typeface="+mn-lt"/>
                <a:ea typeface="+mn-ea"/>
                <a:cs typeface="+mn-cs"/>
              </a:rPr>
              <a:t>inline</a:t>
            </a:r>
            <a:r>
              <a:rPr lang="en-US" sz="1100" kern="1200" baseline="0" dirty="0">
                <a:effectLst/>
                <a:latin typeface="+mn-lt"/>
                <a:ea typeface="+mn-ea"/>
                <a:cs typeface="+mn-cs"/>
              </a:rPr>
              <a:t> only, which means that you define the policy on the resource itself, instead of creating a separate IAM policy document that you attach. For example, to create an S3 bucket policy (a type of resource-based policy) on an S3 bucket, navigate to the bucket, click the </a:t>
            </a:r>
            <a:r>
              <a:rPr lang="en-US" sz="1100" b="1" kern="1200" baseline="0" dirty="0">
                <a:effectLst/>
                <a:latin typeface="+mn-lt"/>
                <a:ea typeface="+mn-ea"/>
                <a:cs typeface="+mn-cs"/>
              </a:rPr>
              <a:t>Permissions</a:t>
            </a:r>
            <a:r>
              <a:rPr lang="en-US" sz="1100" kern="1200" baseline="0" dirty="0">
                <a:effectLst/>
                <a:latin typeface="+mn-lt"/>
                <a:ea typeface="+mn-ea"/>
                <a:cs typeface="+mn-cs"/>
              </a:rPr>
              <a:t> tab, click the </a:t>
            </a:r>
            <a:r>
              <a:rPr lang="en-US" sz="1100" b="1" kern="1200" baseline="0" dirty="0">
                <a:effectLst/>
                <a:latin typeface="+mn-lt"/>
                <a:ea typeface="+mn-ea"/>
                <a:cs typeface="+mn-cs"/>
              </a:rPr>
              <a:t>Bucket Policy</a:t>
            </a:r>
            <a:r>
              <a:rPr lang="en-US" sz="1100" kern="1200" baseline="0" dirty="0">
                <a:effectLst/>
                <a:latin typeface="+mn-lt"/>
                <a:ea typeface="+mn-ea"/>
                <a:cs typeface="+mn-cs"/>
              </a:rPr>
              <a:t> button, and define the JSON-formatted policy document there.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An Amazon S3 access control list (ACL) is another example of a resource-based policy. </a:t>
            </a: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b="0" i="0" kern="1200" dirty="0">
                <a:solidFill>
                  <a:schemeClr val="tx1"/>
                </a:solidFill>
                <a:effectLst/>
                <a:latin typeface="+mn-lt"/>
                <a:ea typeface="+mn-ea"/>
                <a:cs typeface="+mn-cs"/>
              </a:rPr>
              <a:t>The diagram shows two different ways that the user </a:t>
            </a:r>
            <a:r>
              <a:rPr lang="en-US" sz="1100" b="0" i="1" kern="1200" dirty="0">
                <a:solidFill>
                  <a:schemeClr val="tx1"/>
                </a:solidFill>
                <a:effectLst/>
                <a:latin typeface="+mn-lt"/>
                <a:ea typeface="+mn-ea"/>
                <a:cs typeface="+mn-cs"/>
              </a:rPr>
              <a:t>MaryMajor</a:t>
            </a:r>
            <a:r>
              <a:rPr lang="en-US" sz="1100" b="0" i="0" kern="1200" dirty="0">
                <a:solidFill>
                  <a:schemeClr val="tx1"/>
                </a:solidFill>
                <a:effectLst/>
                <a:latin typeface="+mn-lt"/>
                <a:ea typeface="+mn-ea"/>
                <a:cs typeface="+mn-cs"/>
              </a:rPr>
              <a:t> could be granted access to objects in the S3 bucket that is named </a:t>
            </a:r>
            <a:r>
              <a:rPr lang="en-US" sz="1100" b="0" i="1" kern="1200" dirty="0">
                <a:solidFill>
                  <a:schemeClr val="tx1"/>
                </a:solidFill>
                <a:effectLst/>
                <a:latin typeface="+mn-lt"/>
                <a:ea typeface="+mn-ea"/>
                <a:cs typeface="+mn-cs"/>
              </a:rPr>
              <a:t>photos</a:t>
            </a:r>
            <a:r>
              <a:rPr lang="en-US" sz="1100" b="0" i="0" kern="1200" dirty="0">
                <a:solidFill>
                  <a:schemeClr val="tx1"/>
                </a:solidFill>
                <a:effectLst/>
                <a:latin typeface="+mn-lt"/>
                <a:ea typeface="+mn-ea"/>
                <a:cs typeface="+mn-cs"/>
              </a:rPr>
              <a:t>. On the left, you see an example of an identity-based policy. An IAM policy that grants access to the S3 bucket is attached to the MaryMajor user. On the right, you see an example of a resource-based policy. The S3 bucket policy for the </a:t>
            </a:r>
            <a:r>
              <a:rPr lang="en-US" sz="1100" b="0" i="1" kern="1200" dirty="0">
                <a:solidFill>
                  <a:schemeClr val="tx1"/>
                </a:solidFill>
                <a:effectLst/>
                <a:latin typeface="+mn-lt"/>
                <a:ea typeface="+mn-ea"/>
                <a:cs typeface="+mn-cs"/>
              </a:rPr>
              <a:t>photos</a:t>
            </a:r>
            <a:r>
              <a:rPr lang="en-US" sz="1100" b="0" i="0" kern="1200" dirty="0">
                <a:solidFill>
                  <a:schemeClr val="tx1"/>
                </a:solidFill>
                <a:effectLst/>
                <a:latin typeface="+mn-lt"/>
                <a:ea typeface="+mn-ea"/>
                <a:cs typeface="+mn-cs"/>
              </a:rPr>
              <a:t> bucket specifies that the user MaryMajor</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is allowed to list and read the objects in the bucket. </a:t>
            </a: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b="0" i="0" kern="1200" dirty="0">
                <a:solidFill>
                  <a:schemeClr val="tx1"/>
                </a:solidFill>
                <a:effectLst/>
                <a:latin typeface="+mn-lt"/>
                <a:ea typeface="+mn-ea"/>
                <a:cs typeface="+mn-cs"/>
              </a:rPr>
              <a:t>Note that y</a:t>
            </a:r>
            <a:r>
              <a:rPr lang="en-US" sz="1100" dirty="0"/>
              <a:t>ou could define a deny statement in a bucket policy to restrict access to specific IAM users, even if the users are granted access in a separate identity-based policy. </a:t>
            </a:r>
            <a:r>
              <a:rPr lang="en-US" sz="1100" kern="1200" dirty="0">
                <a:solidFill>
                  <a:schemeClr val="tx1"/>
                </a:solidFill>
                <a:effectLst/>
                <a:ea typeface="+mn-ea"/>
                <a:cs typeface="+mn-cs"/>
              </a:rPr>
              <a:t>An explicit deny statement will always take precedence over any allow statement.</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ea typeface="+mn-ea"/>
                <a:cs typeface="+mn-cs"/>
              </a:rPr>
              <a:t>IAM policies enable you to fine-tune privileges that are granted to IAM users, groups, and roles. </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When IAM</a:t>
            </a:r>
            <a:r>
              <a:rPr lang="en-US" sz="1100" kern="1200" baseline="0" dirty="0">
                <a:solidFill>
                  <a:schemeClr val="tx1"/>
                </a:solidFill>
                <a:effectLst/>
                <a:ea typeface="+mn-ea"/>
                <a:cs typeface="+mn-cs"/>
              </a:rPr>
              <a:t> deter</a:t>
            </a:r>
            <a:r>
              <a:rPr lang="en-US" sz="1100" kern="1200" dirty="0">
                <a:solidFill>
                  <a:schemeClr val="tx1"/>
                </a:solidFill>
                <a:effectLst/>
                <a:ea typeface="+mn-ea"/>
                <a:cs typeface="+mn-cs"/>
              </a:rPr>
              <a:t>mines whether a permission is allowed, IAM first checks for the existence of any applicable </a:t>
            </a:r>
            <a:r>
              <a:rPr lang="en-US" sz="1100" b="1" kern="1200" dirty="0">
                <a:solidFill>
                  <a:schemeClr val="tx1"/>
                </a:solidFill>
                <a:effectLst/>
                <a:ea typeface="+mn-ea"/>
                <a:cs typeface="+mn-cs"/>
              </a:rPr>
              <a:t>explicit denial policy</a:t>
            </a:r>
            <a:r>
              <a:rPr lang="en-US" sz="1100" kern="1200" dirty="0">
                <a:solidFill>
                  <a:schemeClr val="tx1"/>
                </a:solidFill>
                <a:effectLst/>
                <a:ea typeface="+mn-ea"/>
                <a:cs typeface="+mn-cs"/>
              </a:rPr>
              <a:t>. If no</a:t>
            </a:r>
            <a:r>
              <a:rPr lang="en-US" sz="1100" kern="1200" baseline="0" dirty="0">
                <a:solidFill>
                  <a:schemeClr val="tx1"/>
                </a:solidFill>
                <a:effectLst/>
                <a:ea typeface="+mn-ea"/>
                <a:cs typeface="+mn-cs"/>
              </a:rPr>
              <a:t> explicit denial </a:t>
            </a:r>
            <a:r>
              <a:rPr lang="en-US" sz="1100" kern="1200" dirty="0">
                <a:solidFill>
                  <a:schemeClr val="tx1"/>
                </a:solidFill>
                <a:effectLst/>
                <a:ea typeface="+mn-ea"/>
                <a:cs typeface="+mn-cs"/>
              </a:rPr>
              <a:t>exists, it then checks for any applicable </a:t>
            </a:r>
            <a:r>
              <a:rPr lang="en-US" sz="1100" b="1" kern="1200" dirty="0">
                <a:solidFill>
                  <a:schemeClr val="tx1"/>
                </a:solidFill>
                <a:effectLst/>
                <a:ea typeface="+mn-ea"/>
                <a:cs typeface="+mn-cs"/>
              </a:rPr>
              <a:t>explicit allow policy</a:t>
            </a:r>
            <a:r>
              <a:rPr lang="en-US" sz="1100" kern="1200" dirty="0">
                <a:solidFill>
                  <a:schemeClr val="tx1"/>
                </a:solidFill>
                <a:effectLst/>
                <a:ea typeface="+mn-ea"/>
                <a:cs typeface="+mn-cs"/>
              </a:rPr>
              <a:t>. If neither an explicit deny nor an explicit allow policy exists, IAM reverts to the default, which is to deny access. This process is referred to as an </a:t>
            </a:r>
            <a:r>
              <a:rPr lang="en-US" sz="1100" b="1" kern="1200" dirty="0">
                <a:solidFill>
                  <a:schemeClr val="tx1"/>
                </a:solidFill>
                <a:effectLst/>
                <a:ea typeface="+mn-ea"/>
                <a:cs typeface="+mn-cs"/>
              </a:rPr>
              <a:t>implicit deny</a:t>
            </a:r>
            <a:r>
              <a:rPr lang="en-US" sz="1100" kern="1200" dirty="0">
                <a:solidFill>
                  <a:schemeClr val="tx1"/>
                </a:solidFill>
                <a:effectLst/>
                <a:ea typeface="+mn-ea"/>
                <a:cs typeface="+mn-cs"/>
              </a:rPr>
              <a:t>. The user will be permitted to take the action only if the requested action is </a:t>
            </a:r>
            <a:r>
              <a:rPr lang="en-US" sz="1100" i="1" kern="1200" dirty="0">
                <a:solidFill>
                  <a:schemeClr val="tx1"/>
                </a:solidFill>
                <a:effectLst/>
                <a:ea typeface="+mn-ea"/>
                <a:cs typeface="+mn-cs"/>
              </a:rPr>
              <a:t>not </a:t>
            </a:r>
            <a:r>
              <a:rPr lang="en-US" sz="1100" kern="1200" dirty="0">
                <a:solidFill>
                  <a:schemeClr val="tx1"/>
                </a:solidFill>
                <a:effectLst/>
                <a:ea typeface="+mn-ea"/>
                <a:cs typeface="+mn-cs"/>
              </a:rPr>
              <a:t>explicitly denied and </a:t>
            </a:r>
            <a:r>
              <a:rPr lang="en-US" sz="1100" i="1" kern="1200" dirty="0">
                <a:solidFill>
                  <a:schemeClr val="tx1"/>
                </a:solidFill>
                <a:effectLst/>
                <a:ea typeface="+mn-ea"/>
                <a:cs typeface="+mn-cs"/>
              </a:rPr>
              <a:t>is</a:t>
            </a:r>
            <a:r>
              <a:rPr lang="en-US" sz="1100" kern="1200" dirty="0">
                <a:solidFill>
                  <a:schemeClr val="tx1"/>
                </a:solidFill>
                <a:effectLst/>
                <a:ea typeface="+mn-ea"/>
                <a:cs typeface="+mn-cs"/>
              </a:rPr>
              <a:t> explicitly allowed.</a:t>
            </a:r>
            <a:endParaRPr lang="en-US" sz="1100" kern="1200" dirty="0">
              <a:solidFill>
                <a:schemeClr val="tx1"/>
              </a:solidFill>
              <a:effectLst/>
              <a:ea typeface="+mn-ea"/>
              <a:cs typeface="+mn-cs"/>
            </a:endParaRPr>
          </a:p>
          <a:p>
            <a:endParaRPr lang="en-US" sz="110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100" dirty="0"/>
              <a:t>It can be difficult to figure out whether access to a resource will be granted to an IAM entity when you develop IAM policies. The </a:t>
            </a:r>
            <a:r>
              <a:rPr lang="en-US" sz="1100" dirty="0">
                <a:latin typeface="+mn-lt"/>
                <a:hlinkClick r:id="rId3"/>
              </a:rPr>
              <a:t>IAM Policy Simulator</a:t>
            </a:r>
            <a:r>
              <a:rPr lang="en-US" sz="1100" dirty="0"/>
              <a:t> is a useful tool for testing and troubleshooting IAM policies. </a:t>
            </a:r>
            <a:endParaRPr lang="en-US" sz="11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rPr>
              <a:t>An </a:t>
            </a:r>
            <a:r>
              <a:rPr lang="en-US" sz="1100" b="1" kern="1200" dirty="0">
                <a:solidFill>
                  <a:schemeClr val="tx1"/>
                </a:solidFill>
                <a:effectLst/>
              </a:rPr>
              <a:t>IAM</a:t>
            </a:r>
            <a:r>
              <a:rPr lang="en-US" sz="1100" kern="1200" dirty="0">
                <a:solidFill>
                  <a:schemeClr val="tx1"/>
                </a:solidFill>
                <a:effectLst/>
              </a:rPr>
              <a:t> </a:t>
            </a:r>
            <a:r>
              <a:rPr lang="en-US" sz="1100" b="1" i="0" kern="1200" dirty="0">
                <a:solidFill>
                  <a:schemeClr val="tx1"/>
                </a:solidFill>
                <a:effectLst/>
              </a:rPr>
              <a:t>group</a:t>
            </a:r>
            <a:r>
              <a:rPr lang="en-US" sz="1100" kern="1200" dirty="0">
                <a:solidFill>
                  <a:schemeClr val="tx1"/>
                </a:solidFill>
                <a:effectLst/>
              </a:rPr>
              <a:t> is a collection of IAM users. IAM groups offer a convenient way to specify permissions for a collection of users, which can make it easier to manage the permissions for those users. </a:t>
            </a:r>
            <a:endParaRPr lang="en-US" sz="1100" kern="1200" dirty="0">
              <a:solidFill>
                <a:schemeClr val="tx1"/>
              </a:solidFill>
              <a:effectLst/>
            </a:endParaRPr>
          </a:p>
          <a:p>
            <a:endParaRPr lang="en-US" sz="1100" kern="1200" dirty="0">
              <a:solidFill>
                <a:schemeClr val="tx1"/>
              </a:solidFill>
              <a:effectLst/>
            </a:endParaRPr>
          </a:p>
          <a:p>
            <a:r>
              <a:rPr lang="en-US" sz="1100" kern="1200" dirty="0">
                <a:solidFill>
                  <a:schemeClr val="tx1"/>
                </a:solidFill>
                <a:effectLst/>
              </a:rPr>
              <a:t>For example, you could create an IAM group that is called </a:t>
            </a:r>
            <a:r>
              <a:rPr lang="en-US" sz="1100" b="0" i="1" kern="1200" dirty="0">
                <a:solidFill>
                  <a:schemeClr val="tx1"/>
                </a:solidFill>
                <a:effectLst/>
              </a:rPr>
              <a:t>Developers</a:t>
            </a:r>
            <a:r>
              <a:rPr lang="en-US" sz="1100" i="1" kern="1200" dirty="0">
                <a:solidFill>
                  <a:schemeClr val="tx1"/>
                </a:solidFill>
                <a:effectLst/>
              </a:rPr>
              <a:t> </a:t>
            </a:r>
            <a:r>
              <a:rPr lang="en-US" sz="1100" kern="1200" dirty="0">
                <a:solidFill>
                  <a:schemeClr val="tx1"/>
                </a:solidFill>
                <a:effectLst/>
              </a:rPr>
              <a:t>and attach an IAM policy or multiple IAM policies to the Developers group that grant the AWS resource access permissions that developers typically need. Any user that you then add to the Developer group will automatically have the permissions that are assigned to the group. In such a case, you do not need to attach the IAM policy or IAM policies directly to the user. If a new user joins your organization and should be granted developer privileges, you can simply add that user to the Developers group. Similarly, if a person changes jobs in your organization, instead of editing that user's permissions, simply remove the user from the group.</a:t>
            </a:r>
            <a:endParaRPr lang="en-US" sz="1100" kern="1200" dirty="0">
              <a:solidFill>
                <a:schemeClr val="tx1"/>
              </a:solidFill>
              <a:effectLst/>
            </a:endParaRPr>
          </a:p>
          <a:p>
            <a:endParaRPr lang="en-US" sz="1100" kern="1200" dirty="0">
              <a:solidFill>
                <a:schemeClr val="tx1"/>
              </a:solidFill>
              <a:effectLst/>
            </a:endParaRPr>
          </a:p>
          <a:p>
            <a:r>
              <a:rPr lang="en-US" sz="1100" kern="1200" dirty="0">
                <a:solidFill>
                  <a:schemeClr val="tx1"/>
                </a:solidFill>
                <a:effectLst/>
              </a:rPr>
              <a:t>Important characteristics of IAM groups:</a:t>
            </a:r>
            <a:endParaRPr lang="en-US" sz="1100" kern="1200" dirty="0">
              <a:solidFill>
                <a:schemeClr val="tx1"/>
              </a:solidFill>
              <a:effectLst/>
            </a:endParaRPr>
          </a:p>
          <a:p>
            <a:pPr marL="171450" lvl="0" indent="-171450">
              <a:buFont typeface="Arial" panose="020B0604020202090204" pitchFamily="34" charset="0"/>
              <a:buChar char="•"/>
            </a:pPr>
            <a:r>
              <a:rPr lang="en-US" sz="1100" kern="1200" dirty="0">
                <a:solidFill>
                  <a:schemeClr val="tx1"/>
                </a:solidFill>
                <a:effectLst/>
              </a:rPr>
              <a:t>A group can contain many users, and a user can belong to multiple groups.</a:t>
            </a:r>
            <a:endParaRPr lang="en-US" sz="1100" kern="1200" dirty="0">
              <a:solidFill>
                <a:schemeClr val="tx1"/>
              </a:solidFill>
              <a:effectLst/>
            </a:endParaRPr>
          </a:p>
          <a:p>
            <a:pPr marL="171450" lvl="0" indent="-171450">
              <a:buFont typeface="Arial" panose="020B0604020202090204" pitchFamily="34" charset="0"/>
              <a:buChar char="•"/>
            </a:pPr>
            <a:r>
              <a:rPr lang="en-US" sz="1100" kern="1200" dirty="0">
                <a:solidFill>
                  <a:schemeClr val="tx1"/>
                </a:solidFill>
                <a:effectLst/>
              </a:rPr>
              <a:t>Groups cannot be nested.</a:t>
            </a:r>
            <a:r>
              <a:rPr lang="en-US" sz="1100" kern="1200" baseline="0" dirty="0">
                <a:solidFill>
                  <a:schemeClr val="tx1"/>
                </a:solidFill>
                <a:effectLst/>
              </a:rPr>
              <a:t> A</a:t>
            </a:r>
            <a:r>
              <a:rPr lang="en-US" sz="1100" kern="1200" dirty="0">
                <a:solidFill>
                  <a:schemeClr val="tx1"/>
                </a:solidFill>
                <a:effectLst/>
              </a:rPr>
              <a:t> group can contain only users, and a group cannot contain other groups.</a:t>
            </a:r>
            <a:endParaRPr lang="en-US" sz="1100" kern="1200" dirty="0">
              <a:solidFill>
                <a:schemeClr val="tx1"/>
              </a:solidFill>
              <a:effectLst/>
            </a:endParaRPr>
          </a:p>
          <a:p>
            <a:pPr marL="171450" lvl="0" indent="-171450">
              <a:buFont typeface="Arial" panose="020B0604020202090204" pitchFamily="34" charset="0"/>
              <a:buChar char="•"/>
            </a:pPr>
            <a:r>
              <a:rPr lang="en-US" sz="1100" kern="1200" dirty="0">
                <a:solidFill>
                  <a:schemeClr val="tx1"/>
                </a:solidFill>
                <a:effectLst/>
              </a:rPr>
              <a:t>There is no default group that automatically includes all users in the AWS account. If you want to have a group with all account users in it, you need to create the group and add each new user to it.</a:t>
            </a:r>
            <a:endParaRPr lang="en-US" sz="1100" kern="1200" dirty="0">
              <a:solidFill>
                <a:schemeClr val="tx1"/>
              </a:solidFill>
              <a:effectLst/>
            </a:endParaRPr>
          </a:p>
          <a:p>
            <a:endParaRPr lang="en-US" sz="1100" kern="1200" dirty="0">
              <a:solidFill>
                <a:schemeClr val="tx1"/>
              </a:solidFill>
              <a:effectLst/>
              <a:ea typeface="+mn-ea"/>
              <a:cs typeface="+mn-cs"/>
            </a:endParaRPr>
          </a:p>
          <a:p>
            <a:pPr marL="171450" lvl="0" indent="-171450">
              <a:buFont typeface="Arial" panose="020B0604020202090204" pitchFamily="34" charset="0"/>
              <a:buChar char="•"/>
            </a:pPr>
            <a:endParaRPr lang="en-US" sz="1100" kern="1200" dirty="0">
              <a:solidFill>
                <a:schemeClr val="tx1"/>
              </a:solidFill>
              <a:effectLst/>
            </a:endParaRPr>
          </a:p>
          <a:p>
            <a:pPr>
              <a:spcBef>
                <a:spcPts val="600"/>
              </a:spcBef>
            </a:pPr>
            <a:endParaRPr lang="en-US" sz="11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IAM role</a:t>
            </a:r>
            <a:r>
              <a:rPr lang="en-US" sz="1100" b="0" i="0" kern="1200" dirty="0">
                <a:solidFill>
                  <a:schemeClr val="tx1"/>
                </a:solidFill>
                <a:effectLst/>
                <a:latin typeface="+mn-lt"/>
                <a:ea typeface="+mn-ea"/>
                <a:cs typeface="+mn-cs"/>
              </a:rPr>
              <a:t> is an IAM identity you can create in your account that has specific permissions. An IAM role is </a:t>
            </a:r>
            <a:r>
              <a:rPr lang="en-US" sz="1100" b="1" i="0" kern="1200" dirty="0">
                <a:solidFill>
                  <a:schemeClr val="tx1"/>
                </a:solidFill>
                <a:effectLst/>
                <a:latin typeface="+mn-lt"/>
                <a:ea typeface="+mn-ea"/>
                <a:cs typeface="+mn-cs"/>
              </a:rPr>
              <a:t>similar to an IAM user</a:t>
            </a:r>
            <a:r>
              <a:rPr lang="en-US" sz="1100" b="0" i="0" kern="1200" dirty="0">
                <a:solidFill>
                  <a:schemeClr val="tx1"/>
                </a:solidFill>
                <a:effectLst/>
                <a:latin typeface="+mn-lt"/>
                <a:ea typeface="+mn-ea"/>
                <a:cs typeface="+mn-cs"/>
              </a:rPr>
              <a:t> because</a:t>
            </a:r>
            <a:r>
              <a:rPr lang="en-US" sz="1100" b="0" i="0" kern="1200" baseline="0" dirty="0">
                <a:solidFill>
                  <a:schemeClr val="tx1"/>
                </a:solidFill>
                <a:effectLst/>
                <a:latin typeface="+mn-lt"/>
                <a:ea typeface="+mn-ea"/>
                <a:cs typeface="+mn-cs"/>
              </a:rPr>
              <a:t> it </a:t>
            </a:r>
            <a:r>
              <a:rPr lang="en-US" sz="1100" b="0" i="0" kern="1200" dirty="0">
                <a:solidFill>
                  <a:schemeClr val="tx1"/>
                </a:solidFill>
                <a:effectLst/>
                <a:latin typeface="+mn-lt"/>
                <a:ea typeface="+mn-ea"/>
                <a:cs typeface="+mn-cs"/>
              </a:rPr>
              <a:t>is also an AWS identity that you can attach permissions policies to, and those permissions determine what the identity can and cannot do in AWS. However, instead of being uniquely associated with one person, a role is intended to be assumable by anyone who needs it. Also, a role does not have standard long-term credentials such as a password or access keys associated with it. Instead, when you assume a role, the role provides you with temporary security credentials for your role session.</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can</a:t>
            </a:r>
            <a:r>
              <a:rPr lang="en-US" sz="1100" b="1" i="0" kern="1200" dirty="0">
                <a:solidFill>
                  <a:schemeClr val="tx1"/>
                </a:solidFill>
                <a:effectLst/>
                <a:latin typeface="+mn-lt"/>
                <a:ea typeface="+mn-ea"/>
                <a:cs typeface="+mn-cs"/>
              </a:rPr>
              <a:t> use roles to delegate access to users, applications, or services</a:t>
            </a:r>
            <a:r>
              <a:rPr lang="en-US" sz="1100" b="0" i="0" kern="1200" dirty="0">
                <a:solidFill>
                  <a:schemeClr val="tx1"/>
                </a:solidFill>
                <a:effectLst/>
                <a:latin typeface="+mn-lt"/>
                <a:ea typeface="+mn-ea"/>
                <a:cs typeface="+mn-cs"/>
              </a:rPr>
              <a:t> that do not normally have access to your AWS resources. For example, you might want to grant users in your AWS account access to resources they don't usually have, or grant users in one AWS account access to resources in another account. Or you might want to allow a mobile app to use AWS resources, but you do not want to embed AWS keys within the app (where the keys can be difficult to rotate and where users can potentially extract them and misuse them). Also, sometimes you may want to grant AWS access to users who already have identities that are defined outside of AWS, such as in your corporate directory. Or, you might want to grant access to your account to third parties so that they can perform an audit on your resources. </a:t>
            </a:r>
            <a:endParaRPr lang="en-US" sz="1100" b="0" i="0" kern="1200" dirty="0">
              <a:solidFill>
                <a:schemeClr val="tx1"/>
              </a:solidFill>
              <a:effectLst/>
              <a:latin typeface="+mn-lt"/>
              <a:ea typeface="+mn-ea"/>
              <a:cs typeface="+mn-cs"/>
            </a:endParaRPr>
          </a:p>
          <a:p>
            <a:endParaRPr lang="en-US" sz="1100" dirty="0"/>
          </a:p>
          <a:p>
            <a:r>
              <a:rPr lang="en-US" sz="1100" b="0" i="0" kern="1200" dirty="0">
                <a:solidFill>
                  <a:schemeClr val="tx1"/>
                </a:solidFill>
                <a:effectLst/>
                <a:latin typeface="+mn-lt"/>
                <a:ea typeface="+mn-ea"/>
                <a:cs typeface="+mn-cs"/>
              </a:rPr>
              <a:t>For all of these example use cases, IAM roles are an essential component to implementing the cloud deployment.</a:t>
            </a:r>
            <a:endParaRPr lang="en-US" sz="11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In the diagram, a developer runs an application on an EC2 instance that requires access to the S3 bucket that is named </a:t>
            </a:r>
            <a:r>
              <a:rPr lang="en-US" sz="1100" i="1" dirty="0"/>
              <a:t>photos</a:t>
            </a:r>
            <a:r>
              <a:rPr lang="en-US" sz="1100" b="0" i="0" kern="1200" dirty="0">
                <a:solidFill>
                  <a:schemeClr val="tx1"/>
                </a:solidFill>
                <a:effectLst/>
                <a:latin typeface="+mn-lt"/>
                <a:ea typeface="+mn-ea"/>
                <a:cs typeface="+mn-cs"/>
              </a:rPr>
              <a:t>. An administrator creates the IAM role and attaches the role to the EC2 instance. The role includes a permissions policy that grants read-only access to the specified S3 bucket. It also includes a trust policy that allows the EC2 instance to assume the role and retrieve the temporary credentials. When the application runs on the instance, it can use the role's temporary credentials to access the </a:t>
            </a:r>
            <a:r>
              <a:rPr lang="en-US" sz="1100" b="1" i="0" kern="1200" dirty="0">
                <a:solidFill>
                  <a:schemeClr val="tx1"/>
                </a:solidFill>
                <a:effectLst/>
                <a:latin typeface="+mn-lt"/>
                <a:ea typeface="+mn-ea"/>
                <a:cs typeface="+mn-cs"/>
              </a:rPr>
              <a:t>photos</a:t>
            </a:r>
            <a:r>
              <a:rPr lang="en-US" sz="1100" b="0" i="0" kern="1200" dirty="0">
                <a:solidFill>
                  <a:schemeClr val="tx1"/>
                </a:solidFill>
                <a:effectLst/>
                <a:latin typeface="+mn-lt"/>
                <a:ea typeface="+mn-ea"/>
                <a:cs typeface="+mn-cs"/>
              </a:rPr>
              <a:t> bucket. The administrator does not need to grant the application developer permission to access the photos bucket, and the developer never needs to share or manage credentials. </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To learn more details about this example, see </a:t>
            </a:r>
            <a:r>
              <a:rPr lang="en-US" sz="1100" dirty="0">
                <a:hlinkClick r:id="rId3"/>
              </a:rPr>
              <a:t>Using an IAM Role to Grant Permissions to Applications Running on Amazon EC2 Instances</a:t>
            </a:r>
            <a:r>
              <a:rPr lang="en-US" sz="1100" dirty="0"/>
              <a:t>.</a:t>
            </a:r>
            <a:endParaRPr lang="en-US" sz="11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dirty="0">
                <a:latin typeface="+mn-lt"/>
              </a:rPr>
              <a:t>Some key</a:t>
            </a:r>
            <a:r>
              <a:rPr lang="en-US" sz="1100" baseline="0" dirty="0">
                <a:latin typeface="+mn-lt"/>
              </a:rPr>
              <a:t> takeaways from this section of the module include:</a:t>
            </a:r>
            <a:endParaRPr lang="en-US" sz="110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100" baseline="0" dirty="0">
              <a:latin typeface="+mn-lt"/>
            </a:endParaRPr>
          </a:p>
          <a:p>
            <a:pPr marL="171450" indent="-171450">
              <a:buFont typeface="Arial" panose="020B0604020202090204" pitchFamily="34" charset="0"/>
              <a:buChar char="•"/>
            </a:pPr>
            <a:r>
              <a:rPr lang="en-US" sz="1100" b="1" dirty="0"/>
              <a:t>IAM policies </a:t>
            </a:r>
            <a:r>
              <a:rPr lang="en-US" sz="1100" dirty="0"/>
              <a:t>are constructed with JavaScript Object Notation (JSON) and define permissions.</a:t>
            </a:r>
            <a:endParaRPr lang="en-US" sz="1100" dirty="0"/>
          </a:p>
          <a:p>
            <a:pPr marL="628650" lvl="1" indent="-171450">
              <a:buFont typeface="Arial" panose="020B0604020202090204" pitchFamily="34" charset="0"/>
              <a:buChar char="•"/>
            </a:pPr>
            <a:r>
              <a:rPr lang="en-US" sz="1100" dirty="0"/>
              <a:t>IAM policies can be attached to any </a:t>
            </a:r>
            <a:r>
              <a:rPr lang="en-US" sz="1100" b="1" dirty="0"/>
              <a:t>IAM entity</a:t>
            </a:r>
            <a:r>
              <a:rPr lang="en-US" sz="1100" dirty="0"/>
              <a:t>.</a:t>
            </a:r>
            <a:endParaRPr lang="en-US" sz="1100" dirty="0"/>
          </a:p>
          <a:p>
            <a:pPr marL="628650" lvl="1" indent="-171450">
              <a:buFont typeface="Arial" panose="020B0604020202090204" pitchFamily="34" charset="0"/>
              <a:buChar char="•"/>
            </a:pPr>
            <a:r>
              <a:rPr lang="en-US" sz="1100" dirty="0"/>
              <a:t>Entities are IAM users, IAM groups, and IAM roles.</a:t>
            </a:r>
            <a:endParaRPr lang="en-US" sz="1100" dirty="0"/>
          </a:p>
          <a:p>
            <a:pPr marL="171450" indent="-171450">
              <a:buFont typeface="Arial" panose="020B0604020202090204" pitchFamily="34" charset="0"/>
              <a:buChar char="•"/>
            </a:pPr>
            <a:r>
              <a:rPr lang="en-US" sz="1100" dirty="0"/>
              <a:t>An </a:t>
            </a:r>
            <a:r>
              <a:rPr lang="en-US" sz="1100" b="1" dirty="0"/>
              <a:t>IAM user </a:t>
            </a:r>
            <a:r>
              <a:rPr lang="en-US" sz="1100" dirty="0"/>
              <a:t>provides a way for a person, application, or service to authenticate to AWS.</a:t>
            </a:r>
            <a:endParaRPr lang="en-US" sz="1100" dirty="0"/>
          </a:p>
          <a:p>
            <a:pPr marL="171450" indent="-171450">
              <a:buFont typeface="Arial" panose="020B0604020202090204" pitchFamily="34" charset="0"/>
              <a:buChar char="•"/>
            </a:pPr>
            <a:r>
              <a:rPr lang="en-US" sz="1100" dirty="0"/>
              <a:t>An </a:t>
            </a:r>
            <a:r>
              <a:rPr lang="en-US" sz="1100" b="1" dirty="0"/>
              <a:t>IAM group </a:t>
            </a:r>
            <a:r>
              <a:rPr lang="en-US" sz="1100" dirty="0"/>
              <a:t>is a simple way to attach the same policies to multiple users.</a:t>
            </a:r>
            <a:endParaRPr lang="en-US" sz="1100" dirty="0"/>
          </a:p>
          <a:p>
            <a:pPr marL="171450" indent="-171450">
              <a:buFont typeface="Arial" panose="020B0604020202090204" pitchFamily="34" charset="0"/>
              <a:buChar char="•"/>
            </a:pPr>
            <a:r>
              <a:rPr lang="en-US" sz="1100" dirty="0"/>
              <a:t>An </a:t>
            </a:r>
            <a:r>
              <a:rPr lang="en-US" sz="1100" b="1" dirty="0"/>
              <a:t>IAM role </a:t>
            </a:r>
            <a:r>
              <a:rPr lang="en-US" sz="1100" dirty="0"/>
              <a:t>can have permissions policies attached to it,</a:t>
            </a:r>
            <a:r>
              <a:rPr lang="en-US" sz="1100" baseline="0" dirty="0"/>
              <a:t> </a:t>
            </a:r>
            <a:r>
              <a:rPr lang="en-US" sz="1100" dirty="0"/>
              <a:t>and can be used to delegate temporary access to users or applications.</a:t>
            </a:r>
            <a:endParaRPr lang="en-US" sz="1100" dirty="0">
              <a:ea typeface="Amazon Ember" panose="020B0603020204020204" pitchFamily="34" charset="0"/>
              <a:cs typeface="Amazon Ember Light" panose="020B0403020204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dirty="0"/>
              <a:t>Now, take a moment to watch the </a:t>
            </a:r>
            <a:r>
              <a:rPr lang="en-US" sz="1100" dirty="0">
                <a:ea typeface="Amazon Ember Light" panose="020B0403020204020204" pitchFamily="34" charset="0"/>
                <a:cs typeface="Amazon Ember Light" panose="020B0403020204020204" pitchFamily="34" charset="0"/>
                <a:hlinkClick r:id="rId3"/>
              </a:rPr>
              <a:t>IAM Demo</a:t>
            </a:r>
            <a:r>
              <a:rPr lang="en-US" sz="1100" dirty="0"/>
              <a:t>. The recording runs a little over 4 minutes, and it reinforces many of the concepts</a:t>
            </a:r>
            <a:r>
              <a:rPr lang="en-US" sz="1100" baseline="0" dirty="0"/>
              <a:t> that were discussed in </a:t>
            </a:r>
            <a:r>
              <a:rPr lang="en-US" sz="1100" dirty="0"/>
              <a:t>this section of the module.</a:t>
            </a:r>
            <a:endParaRPr lang="en-US" sz="1100" dirty="0"/>
          </a:p>
          <a:p>
            <a:endParaRPr lang="en-US" sz="1100" dirty="0"/>
          </a:p>
          <a:p>
            <a:r>
              <a:rPr lang="en-US" sz="1100" dirty="0"/>
              <a:t>The demonstration shows how to configure the following resources by</a:t>
            </a:r>
            <a:r>
              <a:rPr lang="en-US" sz="1100" baseline="0" dirty="0"/>
              <a:t> </a:t>
            </a:r>
            <a:r>
              <a:rPr lang="en-US" sz="1100" dirty="0"/>
              <a:t>using the AWS Management Console:</a:t>
            </a:r>
            <a:endParaRPr lang="en-US" sz="1100" dirty="0"/>
          </a:p>
          <a:p>
            <a:endParaRPr lang="en-US" sz="1100" dirty="0"/>
          </a:p>
          <a:p>
            <a:pPr marL="171450" indent="-171450">
              <a:buFont typeface="Arial" panose="020B0604020202090204" pitchFamily="34" charset="0"/>
              <a:buChar char="•"/>
            </a:pPr>
            <a:r>
              <a:rPr lang="en-US" sz="1100" dirty="0"/>
              <a:t>An IAM role that will be used by an EC2 instance</a:t>
            </a:r>
            <a:endParaRPr lang="en-US" sz="1100" dirty="0"/>
          </a:p>
          <a:p>
            <a:pPr marL="171450" indent="-171450">
              <a:buFont typeface="Arial" panose="020B0604020202090204" pitchFamily="34" charset="0"/>
              <a:buChar char="•"/>
            </a:pPr>
            <a:r>
              <a:rPr lang="en-US" sz="1100" dirty="0"/>
              <a:t>An IAM group </a:t>
            </a:r>
            <a:endParaRPr lang="en-US" sz="1100" dirty="0"/>
          </a:p>
          <a:p>
            <a:pPr marL="171450" indent="-171450">
              <a:buFont typeface="Arial" panose="020B0604020202090204" pitchFamily="34" charset="0"/>
              <a:buChar char="•"/>
            </a:pPr>
            <a:r>
              <a:rPr lang="en-US" sz="1100" dirty="0"/>
              <a:t>An IAM user</a:t>
            </a:r>
            <a:endParaRPr lang="en-US" sz="11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this hands-on lab, you will:</a:t>
            </a:r>
            <a:endParaRPr lang="en-US" sz="1100" dirty="0"/>
          </a:p>
          <a:p>
            <a:endParaRPr lang="en-US" sz="1100" dirty="0"/>
          </a:p>
          <a:p>
            <a:pPr marL="171450" indent="-171450">
              <a:buFont typeface="Arial" panose="020B0604020202090204" pitchFamily="34" charset="0"/>
              <a:buChar char="•"/>
            </a:pPr>
            <a:r>
              <a:rPr lang="en-US" sz="1100" dirty="0"/>
              <a:t>Explore pre-created IAM users and groups.</a:t>
            </a:r>
            <a:endParaRPr lang="en-US" sz="1100" dirty="0"/>
          </a:p>
          <a:p>
            <a:pPr marL="171450" indent="-171450">
              <a:buFont typeface="Arial" panose="020B0604020202090204" pitchFamily="34" charset="0"/>
              <a:buChar char="•"/>
            </a:pPr>
            <a:r>
              <a:rPr lang="en-US" sz="1100" dirty="0"/>
              <a:t>Inspect IAM policies as they are applied to the pre-created groups.</a:t>
            </a:r>
            <a:endParaRPr lang="en-US" sz="1100" dirty="0"/>
          </a:p>
          <a:p>
            <a:pPr marL="171450" indent="-171450">
              <a:buFont typeface="Arial" panose="020B0604020202090204" pitchFamily="34" charset="0"/>
              <a:buChar char="•"/>
            </a:pPr>
            <a:r>
              <a:rPr lang="en-US" sz="1100" dirty="0"/>
              <a:t>Follow a real-world scenario</a:t>
            </a:r>
            <a:r>
              <a:rPr lang="en-US" sz="1100" baseline="0" dirty="0"/>
              <a:t> and</a:t>
            </a:r>
            <a:r>
              <a:rPr lang="en-US" sz="1100" dirty="0"/>
              <a:t> add users to groups that have specific capabilities enabled.</a:t>
            </a:r>
            <a:endParaRPr lang="en-US" sz="1100" dirty="0"/>
          </a:p>
          <a:p>
            <a:pPr marL="171450" indent="-171450">
              <a:buFont typeface="Arial" panose="020B0604020202090204" pitchFamily="34" charset="0"/>
              <a:buChar char="•"/>
            </a:pPr>
            <a:r>
              <a:rPr lang="en-US" sz="1100" dirty="0"/>
              <a:t>Locate and use the IAM sign-in URL.</a:t>
            </a:r>
            <a:endParaRPr lang="en-US" sz="1100" dirty="0"/>
          </a:p>
          <a:p>
            <a:pPr marL="171450" indent="-171450">
              <a:buFont typeface="Arial" panose="020B0604020202090204" pitchFamily="34" charset="0"/>
              <a:buChar char="•"/>
            </a:pPr>
            <a:r>
              <a:rPr lang="en-US" sz="1100" dirty="0"/>
              <a:t>Experiment with the effects of IAM policies on access to AWS resources.</a:t>
            </a:r>
            <a:endParaRPr lang="en-US" sz="1100" dirty="0"/>
          </a:p>
          <a:p>
            <a:endParaRPr lang="en-US" sz="11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384635"/>
          </a:xfrm>
        </p:spPr>
        <p:txBody>
          <a:bodyPr/>
          <a:lstStyle/>
          <a:p>
            <a:r>
              <a:rPr lang="en-US" sz="1100" dirty="0"/>
              <a:t>The diagram shows the resources that your AWS account will have after</a:t>
            </a:r>
            <a:r>
              <a:rPr lang="en-US" sz="1100" baseline="0" dirty="0"/>
              <a:t> you complete</a:t>
            </a:r>
            <a:r>
              <a:rPr lang="en-US" sz="1100" dirty="0"/>
              <a:t> the lab steps. It also describes how the resources will be configured.</a:t>
            </a:r>
            <a:endParaRPr lang="en-US" sz="11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Securing data on AWS</a:t>
            </a:r>
            <a:endParaRPr lang="en-US" sz="11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3600451"/>
          </a:xfrm>
        </p:spPr>
        <p:txBody>
          <a:bodyPr/>
          <a:lstStyle/>
          <a:p>
            <a:r>
              <a:rPr lang="en-US" sz="1100" b="1" i="0" kern="1200" dirty="0">
                <a:solidFill>
                  <a:schemeClr val="tx1"/>
                </a:solidFill>
                <a:effectLst/>
                <a:ea typeface="+mn-ea"/>
                <a:cs typeface="+mn-cs"/>
              </a:rPr>
              <a:t>Data encryption </a:t>
            </a:r>
            <a:r>
              <a:rPr lang="en-US" sz="1100" b="0" i="0" kern="1200" dirty="0">
                <a:solidFill>
                  <a:schemeClr val="tx1"/>
                </a:solidFill>
                <a:effectLst/>
                <a:ea typeface="+mn-ea"/>
                <a:cs typeface="+mn-cs"/>
              </a:rPr>
              <a:t>is an essential tool to use</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when your objective is to protect digital data. Data encryption takes data that is legible and encodes it so that it is unreadable to anyone who does not have access to the secret key that can be used to decode it. Thus, even if an attacker gains access to your data, they cannot make sense of it.  </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a:p>
            <a:r>
              <a:rPr lang="en-US" sz="1100" b="1" i="0" kern="1200" dirty="0">
                <a:solidFill>
                  <a:schemeClr val="tx1"/>
                </a:solidFill>
                <a:effectLst/>
                <a:ea typeface="+mn-ea"/>
                <a:cs typeface="+mn-cs"/>
              </a:rPr>
              <a:t>Data at rest </a:t>
            </a:r>
            <a:r>
              <a:rPr lang="en-US" sz="1100" b="0" i="0" kern="1200" dirty="0">
                <a:solidFill>
                  <a:schemeClr val="tx1"/>
                </a:solidFill>
                <a:effectLst/>
                <a:ea typeface="+mn-ea"/>
                <a:cs typeface="+mn-cs"/>
              </a:rPr>
              <a:t>refers to data that is physically stored on disk or on tape. </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You can create encrypted file systems on AWS so that all your data and metadata is encrypted at rest by using the open standard Advanced</a:t>
            </a:r>
            <a:r>
              <a:rPr lang="en-US" sz="1100" b="0" i="0" kern="1200" baseline="0" dirty="0">
                <a:solidFill>
                  <a:schemeClr val="tx1"/>
                </a:solidFill>
                <a:effectLst/>
                <a:ea typeface="+mn-ea"/>
                <a:cs typeface="+mn-cs"/>
              </a:rPr>
              <a:t> Encryption Standard (</a:t>
            </a:r>
            <a:r>
              <a:rPr lang="en-US" sz="1100" b="0" i="0" kern="1200" dirty="0">
                <a:solidFill>
                  <a:schemeClr val="tx1"/>
                </a:solidFill>
                <a:effectLst/>
                <a:ea typeface="+mn-ea"/>
                <a:cs typeface="+mn-cs"/>
              </a:rPr>
              <a:t>AES)-256 encryption algorithm. When you use AWS KMS, encryption and decryption are</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handled automatically and transparently, so that</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you do not need to modify your applications. If your organization is subject to corporate or regulatory policies that require encryption of data and metadata at rest, AWS recommends  enabling encryption on all services that store your data. You can e</a:t>
            </a:r>
            <a:r>
              <a:rPr lang="en-US" sz="1100" dirty="0"/>
              <a:t>ncrypt data stored in any service that is supported by AWS KMS. See </a:t>
            </a:r>
            <a:r>
              <a:rPr lang="en-US" sz="1100" dirty="0">
                <a:hlinkClick r:id="rId3"/>
              </a:rPr>
              <a:t>How AWS Services use AWS KMS</a:t>
            </a:r>
            <a:r>
              <a:rPr lang="en-US" sz="1100" dirty="0"/>
              <a:t> for a list of supported services.</a:t>
            </a:r>
            <a:endParaRPr lang="en-US" sz="11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20341"/>
          </a:xfrm>
        </p:spPr>
        <p:txBody>
          <a:bodyPr/>
          <a:lstStyle/>
          <a:p>
            <a:r>
              <a:rPr lang="en-US" sz="1100" b="1" i="0" kern="1200" dirty="0">
                <a:solidFill>
                  <a:schemeClr val="tx1"/>
                </a:solidFill>
                <a:effectLst/>
                <a:ea typeface="+mn-ea"/>
                <a:cs typeface="+mn-cs"/>
              </a:rPr>
              <a:t>Data in transit </a:t>
            </a:r>
            <a:r>
              <a:rPr lang="en-US" sz="1100" b="0" i="0" kern="1200" dirty="0">
                <a:solidFill>
                  <a:schemeClr val="tx1"/>
                </a:solidFill>
                <a:effectLst/>
                <a:ea typeface="+mn-ea"/>
                <a:cs typeface="+mn-cs"/>
              </a:rPr>
              <a:t>refers to data that is moving across the network. Encryption of data in transit is accomplished by using Transport Layer Security (TLS) 1.2 with an open</a:t>
            </a:r>
            <a:r>
              <a:rPr lang="en-US" sz="1100" b="0" i="0" kern="1200" baseline="0" dirty="0">
                <a:solidFill>
                  <a:schemeClr val="tx1"/>
                </a:solidFill>
                <a:effectLst/>
                <a:ea typeface="+mn-ea"/>
                <a:cs typeface="+mn-cs"/>
              </a:rPr>
              <a:t> standard</a:t>
            </a:r>
            <a:r>
              <a:rPr lang="en-US" sz="1100" b="0" i="0" kern="1200" dirty="0">
                <a:solidFill>
                  <a:schemeClr val="tx1"/>
                </a:solidFill>
                <a:effectLst/>
                <a:ea typeface="+mn-ea"/>
                <a:cs typeface="+mn-cs"/>
              </a:rPr>
              <a:t> AES-256 cipher. TLS</a:t>
            </a:r>
            <a:r>
              <a:rPr lang="en-US" sz="1100" b="0" i="0" kern="1200" baseline="0" dirty="0">
                <a:solidFill>
                  <a:schemeClr val="tx1"/>
                </a:solidFill>
                <a:effectLst/>
                <a:ea typeface="+mn-ea"/>
                <a:cs typeface="+mn-cs"/>
              </a:rPr>
              <a:t> was </a:t>
            </a:r>
            <a:r>
              <a:rPr lang="en-US" sz="1100" b="0" i="0" kern="1200" dirty="0">
                <a:solidFill>
                  <a:schemeClr val="tx1"/>
                </a:solidFill>
                <a:effectLst/>
                <a:ea typeface="+mn-ea"/>
                <a:cs typeface="+mn-cs"/>
              </a:rPr>
              <a:t>formerly called Secure Sockets Layer</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SSL).</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a:p>
            <a:r>
              <a:rPr lang="en-US" sz="1100" b="1" i="0" kern="1200" dirty="0">
                <a:solidFill>
                  <a:schemeClr val="tx1"/>
                </a:solidFill>
                <a:effectLst/>
                <a:ea typeface="+mn-ea"/>
                <a:cs typeface="+mn-cs"/>
              </a:rPr>
              <a:t>AWS Certificate Manager</a:t>
            </a:r>
            <a:r>
              <a:rPr lang="en-US" sz="1100" b="0" i="0" kern="1200" dirty="0">
                <a:solidFill>
                  <a:schemeClr val="tx1"/>
                </a:solidFill>
                <a:effectLst/>
                <a:ea typeface="+mn-ea"/>
                <a:cs typeface="+mn-cs"/>
              </a:rPr>
              <a:t> is a service that enables you to provision, manage, and deploy SSL</a:t>
            </a:r>
            <a:r>
              <a:rPr lang="en-US" sz="1100" b="0" i="0" kern="1200" baseline="0" dirty="0">
                <a:solidFill>
                  <a:schemeClr val="tx1"/>
                </a:solidFill>
                <a:effectLst/>
                <a:ea typeface="+mn-ea"/>
                <a:cs typeface="+mn-cs"/>
              </a:rPr>
              <a:t> or </a:t>
            </a:r>
            <a:r>
              <a:rPr lang="en-US" sz="1100" b="0" i="0" kern="1200" dirty="0">
                <a:solidFill>
                  <a:schemeClr val="tx1"/>
                </a:solidFill>
                <a:effectLst/>
                <a:ea typeface="+mn-ea"/>
                <a:cs typeface="+mn-cs"/>
              </a:rPr>
              <a:t>TLS certificates for use with AWS services and your internal connected resources. SSL</a:t>
            </a:r>
            <a:r>
              <a:rPr lang="en-US" sz="1100" b="0" i="0" kern="1200" baseline="0" dirty="0">
                <a:solidFill>
                  <a:schemeClr val="tx1"/>
                </a:solidFill>
                <a:effectLst/>
                <a:ea typeface="+mn-ea"/>
                <a:cs typeface="+mn-cs"/>
              </a:rPr>
              <a:t> or </a:t>
            </a:r>
            <a:r>
              <a:rPr lang="en-US" sz="1100" b="0" i="0" kern="1200" dirty="0">
                <a:solidFill>
                  <a:schemeClr val="tx1"/>
                </a:solidFill>
                <a:effectLst/>
                <a:ea typeface="+mn-ea"/>
                <a:cs typeface="+mn-cs"/>
              </a:rPr>
              <a:t>TLS certificates are used to secure network communications and establish the identity of websites over the internet, and also</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resources on private networks. With AWS Certificate Manager, you can request a certificate</a:t>
            </a:r>
            <a:r>
              <a:rPr lang="en-US" sz="1100" b="0" i="0" kern="1200" baseline="0" dirty="0">
                <a:solidFill>
                  <a:schemeClr val="tx1"/>
                </a:solidFill>
                <a:effectLst/>
                <a:ea typeface="+mn-ea"/>
                <a:cs typeface="+mn-cs"/>
              </a:rPr>
              <a:t> and then </a:t>
            </a:r>
            <a:r>
              <a:rPr lang="en-US" sz="1100" b="0" i="0" kern="1200" dirty="0">
                <a:solidFill>
                  <a:schemeClr val="tx1"/>
                </a:solidFill>
                <a:effectLst/>
                <a:ea typeface="+mn-ea"/>
                <a:cs typeface="+mn-cs"/>
              </a:rPr>
              <a:t>deploy it on AWS resources</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such as load balancers or</a:t>
            </a:r>
            <a:r>
              <a:rPr lang="en-US" sz="1100" b="0" i="0" kern="1200" baseline="0" dirty="0">
                <a:solidFill>
                  <a:schemeClr val="tx1"/>
                </a:solidFill>
                <a:effectLst/>
                <a:ea typeface="+mn-ea"/>
                <a:cs typeface="+mn-cs"/>
              </a:rPr>
              <a:t> </a:t>
            </a:r>
            <a:r>
              <a:rPr lang="en-US" sz="1100" b="0" i="0" kern="1200" dirty="0">
                <a:solidFill>
                  <a:schemeClr val="tx1"/>
                </a:solidFill>
                <a:effectLst/>
                <a:ea typeface="+mn-ea"/>
                <a:cs typeface="+mn-cs"/>
              </a:rPr>
              <a:t>CloudFront distributions).  AWS Certificate Manager also handles certificate renewals.</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Web traffic that runs over HTTP is not secure.</a:t>
            </a:r>
            <a:r>
              <a:rPr lang="en-US" sz="1100" b="0" i="0" kern="1200" baseline="0" dirty="0">
                <a:solidFill>
                  <a:schemeClr val="tx1"/>
                </a:solidFill>
                <a:effectLst/>
                <a:ea typeface="+mn-ea"/>
                <a:cs typeface="+mn-cs"/>
              </a:rPr>
              <a:t> H</a:t>
            </a:r>
            <a:r>
              <a:rPr lang="en-US" sz="1100" b="0" i="0" kern="1200" dirty="0">
                <a:solidFill>
                  <a:schemeClr val="tx1"/>
                </a:solidFill>
                <a:effectLst/>
                <a:ea typeface="+mn-ea"/>
                <a:cs typeface="+mn-cs"/>
              </a:rPr>
              <a:t>owever, traffic that runs over </a:t>
            </a:r>
            <a:r>
              <a:rPr lang="en-US" sz="1100" b="1" i="0" kern="1200" dirty="0">
                <a:solidFill>
                  <a:schemeClr val="tx1"/>
                </a:solidFill>
                <a:effectLst/>
                <a:ea typeface="+mn-ea"/>
                <a:cs typeface="+mn-cs"/>
              </a:rPr>
              <a:t>Secure HTTP (HTTPS) </a:t>
            </a:r>
            <a:r>
              <a:rPr lang="en-US" sz="1100" b="0" i="0" kern="1200" dirty="0">
                <a:solidFill>
                  <a:schemeClr val="tx1"/>
                </a:solidFill>
                <a:effectLst/>
                <a:ea typeface="+mn-ea"/>
                <a:cs typeface="+mn-cs"/>
              </a:rPr>
              <a:t>is encrypted by using TLS</a:t>
            </a:r>
            <a:r>
              <a:rPr lang="en-US" sz="1100" b="0" i="0" kern="1200" baseline="0" dirty="0">
                <a:solidFill>
                  <a:schemeClr val="tx1"/>
                </a:solidFill>
                <a:effectLst/>
                <a:ea typeface="+mn-ea"/>
                <a:cs typeface="+mn-cs"/>
              </a:rPr>
              <a:t> or </a:t>
            </a:r>
            <a:r>
              <a:rPr lang="en-US" sz="1100" b="0" i="0" kern="1200" dirty="0">
                <a:solidFill>
                  <a:schemeClr val="tx1"/>
                </a:solidFill>
                <a:effectLst/>
                <a:ea typeface="+mn-ea"/>
                <a:cs typeface="+mn-cs"/>
              </a:rPr>
              <a:t>SSL.</a:t>
            </a:r>
            <a:r>
              <a:rPr lang="en-US" sz="1100" b="0" i="0" kern="1200" baseline="0" dirty="0">
                <a:solidFill>
                  <a:schemeClr val="tx1"/>
                </a:solidFill>
                <a:effectLst/>
                <a:ea typeface="+mn-ea"/>
                <a:cs typeface="+mn-cs"/>
              </a:rPr>
              <a:t> HTTPS traffic </a:t>
            </a:r>
            <a:r>
              <a:rPr lang="en-US" sz="1100" b="0" i="0" kern="1200" dirty="0">
                <a:solidFill>
                  <a:schemeClr val="tx1"/>
                </a:solidFill>
                <a:effectLst/>
                <a:ea typeface="+mn-ea"/>
                <a:cs typeface="+mn-cs"/>
              </a:rPr>
              <a:t>is protected against eavesdropping and man-in-the-middle attacks because of the bidirectional encryption of the communication.</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a:p>
            <a:r>
              <a:rPr lang="en-US" sz="1100" i="0" dirty="0"/>
              <a:t>AWS services support encryption</a:t>
            </a:r>
            <a:r>
              <a:rPr lang="en-US" sz="1100" i="0" baseline="0" dirty="0"/>
              <a:t> for </a:t>
            </a:r>
            <a:r>
              <a:rPr lang="en-US" sz="1100" i="0" dirty="0"/>
              <a:t>data in transit. Two examples of encryption for data in transit are shown. The first example shows </a:t>
            </a:r>
            <a:r>
              <a:rPr lang="en-US" sz="1100" dirty="0"/>
              <a:t>an EC2 instance that has mounted an Amazon EFS shared file system. All data traffic between the instance and Amazon EFS is encrypted by using TLS</a:t>
            </a:r>
            <a:r>
              <a:rPr lang="en-US" sz="1100" baseline="0" dirty="0"/>
              <a:t> or </a:t>
            </a:r>
            <a:r>
              <a:rPr lang="en-US" sz="1100" dirty="0"/>
              <a:t>SSL. For further details about</a:t>
            </a:r>
            <a:r>
              <a:rPr lang="en-US" sz="1100" baseline="0" dirty="0"/>
              <a:t> this configuration</a:t>
            </a:r>
            <a:r>
              <a:rPr lang="en-US" sz="1100" dirty="0"/>
              <a:t>, see </a:t>
            </a:r>
            <a:r>
              <a:rPr lang="en-US" sz="1100" dirty="0">
                <a:hlinkClick r:id="rId3"/>
              </a:rPr>
              <a:t>Encryption of EFS Data in Transit</a:t>
            </a:r>
            <a:r>
              <a:rPr lang="en-US" sz="1100" dirty="0"/>
              <a:t>.</a:t>
            </a:r>
            <a:endParaRPr lang="en-US" sz="1100" dirty="0"/>
          </a:p>
          <a:p>
            <a:endParaRPr lang="en-US" sz="1100" dirty="0"/>
          </a:p>
          <a:p>
            <a:r>
              <a:rPr lang="en-US" sz="1100" dirty="0"/>
              <a:t>The second example shows the use of </a:t>
            </a:r>
            <a:r>
              <a:rPr lang="en-US" sz="1100" b="1" dirty="0"/>
              <a:t>AWS </a:t>
            </a:r>
            <a:r>
              <a:rPr lang="en-US" sz="1100" b="1" i="0" kern="1200" dirty="0">
                <a:solidFill>
                  <a:schemeClr val="tx1"/>
                </a:solidFill>
                <a:effectLst/>
                <a:ea typeface="+mn-ea"/>
                <a:cs typeface="+mn-cs"/>
              </a:rPr>
              <a:t>Storage Gateway, </a:t>
            </a:r>
            <a:r>
              <a:rPr lang="en-US" sz="1100" b="0" i="0" kern="1200" dirty="0">
                <a:solidFill>
                  <a:schemeClr val="tx1"/>
                </a:solidFill>
                <a:effectLst/>
                <a:ea typeface="+mn-ea"/>
                <a:cs typeface="+mn-cs"/>
              </a:rPr>
              <a:t>a hybrid cloud storage service that provides on-premises access to AWS Cloud storage. In this example, the storage gateway is connected across the internet to Amazon S3, and the connection encrypts the data in transit. </a:t>
            </a:r>
            <a:endParaRPr lang="en-US" sz="11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1"/>
            <a:ext cx="5486400" cy="3489416"/>
          </a:xfrm>
        </p:spPr>
        <p:txBody>
          <a:bodyPr/>
          <a:lstStyle/>
          <a:p>
            <a:r>
              <a:rPr lang="en-US" sz="1100" dirty="0"/>
              <a:t>By default, all Amazon S3 buckets are private and can be accessed </a:t>
            </a:r>
            <a:r>
              <a:rPr lang="en-US" sz="1100" i="1" dirty="0"/>
              <a:t>only</a:t>
            </a:r>
            <a:r>
              <a:rPr lang="en-US" sz="1100" dirty="0"/>
              <a:t> by users who are explicitly granted access.  It is essential to manage and control access to Amazon S3 data. AWS provides many tools and options for controlling access to your S3 buckets or objects, including:</a:t>
            </a:r>
            <a:endParaRPr lang="en-US" sz="1100" dirty="0"/>
          </a:p>
          <a:p>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lang="en-US" sz="1100" dirty="0"/>
              <a:t>Using </a:t>
            </a:r>
            <a:r>
              <a:rPr lang="en-US" sz="1100" b="1" dirty="0"/>
              <a:t>Amazon S3 Block Public Access</a:t>
            </a:r>
            <a:r>
              <a:rPr lang="en-US" sz="1100" dirty="0"/>
              <a:t>. These settings override any other policies or object permissions. Enable </a:t>
            </a:r>
            <a:r>
              <a:rPr lang="en-US" sz="1100" b="1" dirty="0"/>
              <a:t>Block Public Access </a:t>
            </a:r>
            <a:r>
              <a:rPr lang="en-US" sz="1100" dirty="0"/>
              <a:t>for all buckets that you don't want to be publicly accessible. This feature provides a straightforward method for avoiding unintended exposure of Amazon S3 data.</a:t>
            </a:r>
            <a:endParaRPr lang="en-US" sz="1100" dirty="0"/>
          </a:p>
          <a:p>
            <a:pPr marL="171450" indent="-171450">
              <a:buFont typeface="Arial" panose="020B0604020202090204" pitchFamily="34" charset="0"/>
              <a:buChar char="•"/>
            </a:pP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90204" pitchFamily="34" charset="0"/>
              <a:buChar char="•"/>
              <a:defRPr/>
            </a:pPr>
            <a:r>
              <a:rPr lang="en-US" sz="1100" dirty="0"/>
              <a:t>Writing </a:t>
            </a:r>
            <a:r>
              <a:rPr lang="en-US" sz="1100" b="1" dirty="0"/>
              <a:t>IAM policies</a:t>
            </a:r>
            <a:r>
              <a:rPr lang="en-US" sz="1100" dirty="0"/>
              <a:t> that specify the users or roles that can access specific buckets and objects. This method was discussed in detail earlier in this module.</a:t>
            </a:r>
            <a:endParaRPr lang="en-US" sz="1100" dirty="0"/>
          </a:p>
          <a:p>
            <a:pPr marL="171450" indent="-171450">
              <a:buFont typeface="Arial" panose="020B0604020202090204" pitchFamily="34" charset="0"/>
              <a:buChar char="•"/>
            </a:pPr>
            <a:endParaRPr lang="en-US" sz="1100" dirty="0"/>
          </a:p>
          <a:p>
            <a:pPr marL="171450" indent="-171450">
              <a:buFont typeface="Arial" panose="020B0604020202090204" pitchFamily="34" charset="0"/>
              <a:buChar char="•"/>
            </a:pPr>
            <a:r>
              <a:rPr lang="en-US" sz="1100" dirty="0"/>
              <a:t>Writing </a:t>
            </a:r>
            <a:r>
              <a:rPr lang="en-US" sz="1100" b="1" dirty="0"/>
              <a:t>bucket policies</a:t>
            </a:r>
            <a:r>
              <a:rPr lang="en-US" sz="1100" dirty="0"/>
              <a:t> that define access to specific buckets or objects.  This option is typically used when the user or system cannot authenticate by using IAM. Bucket policies can be configured to grant access across AWS accounts or to grant public or anonymous access to Amazon S3 data. If bucket</a:t>
            </a:r>
            <a:r>
              <a:rPr lang="en-US" sz="1100" baseline="0" dirty="0"/>
              <a:t> policies are used, they </a:t>
            </a:r>
            <a:r>
              <a:rPr lang="en-US" sz="1100" dirty="0"/>
              <a:t>should be written carefully and tested fully. You can specify a deny statement in a bucket policy to restrict access.</a:t>
            </a:r>
            <a:r>
              <a:rPr lang="en-US" sz="1100" baseline="0" dirty="0"/>
              <a:t> Access will be restricted </a:t>
            </a:r>
            <a:r>
              <a:rPr lang="en-US" sz="1100" dirty="0"/>
              <a:t>even if the users have permissions that are granted in an identity-based policy that is attached to the users. </a:t>
            </a:r>
            <a:endParaRPr lang="en-US" sz="1100" dirty="0"/>
          </a:p>
          <a:p>
            <a:pPr marL="171450" indent="-171450">
              <a:buFont typeface="Arial" panose="020B0604020202090204" pitchFamily="34" charset="0"/>
              <a:buChar char="•"/>
            </a:pPr>
            <a:endParaRPr lang="en-US" sz="1100" dirty="0"/>
          </a:p>
          <a:p>
            <a:pPr marL="171450" indent="-171450">
              <a:buFont typeface="Arial" panose="020B0604020202090204" pitchFamily="34" charset="0"/>
              <a:buChar char="•"/>
            </a:pPr>
            <a:r>
              <a:rPr lang="en-US" sz="1100" dirty="0"/>
              <a:t>Setting </a:t>
            </a:r>
            <a:r>
              <a:rPr lang="en-US" sz="1100" b="1" dirty="0"/>
              <a:t>access control lists (ACLs) </a:t>
            </a:r>
            <a:r>
              <a:rPr lang="en-US" sz="1100" dirty="0"/>
              <a:t>on your buckets and objects. ACLs are less commonly used (ACLs predate IAM). If you do use ACLs, do not set access that is too open or permissive.</a:t>
            </a:r>
            <a:br>
              <a:rPr lang="en-US" sz="1100" dirty="0"/>
            </a:br>
            <a:endParaRPr lang="en-US" sz="1100" dirty="0"/>
          </a:p>
          <a:p>
            <a:pPr marL="171450" indent="-171450">
              <a:buFont typeface="Arial" panose="020B0604020202090204" pitchFamily="34" charset="0"/>
              <a:buChar char="•"/>
            </a:pPr>
            <a:r>
              <a:rPr lang="en-US" sz="1100" b="1" dirty="0"/>
              <a:t>AWS Trusted Advisor </a:t>
            </a:r>
            <a:r>
              <a:rPr lang="en-US" sz="1100" dirty="0"/>
              <a:t>provides a bucket permission check feature that is a useful tool for discovering if any of the buckets in your account have permissions that grant global access. </a:t>
            </a:r>
            <a:endParaRPr lang="en-US" sz="11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53956-8408-1C43-BF21-C1EEEFF0EBF3}"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100" kern="1200" dirty="0">
                <a:solidFill>
                  <a:schemeClr val="tx1"/>
                </a:solidFill>
                <a:effectLst/>
                <a:latin typeface="+mn-lt"/>
                <a:ea typeface="+mn-ea"/>
                <a:cs typeface="+mn-cs"/>
              </a:rPr>
              <a:t>Welcome to Module 3: AWS Global Infrastructure Overview. </a:t>
            </a:r>
            <a:endParaRPr lang="en-US" sz="1100" kern="1200" dirty="0">
              <a:solidFill>
                <a:schemeClr val="tx1"/>
              </a:solidFill>
              <a:effectLst/>
              <a:latin typeface="+mn-lt"/>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This module will address the following topics:</a:t>
            </a:r>
            <a:endParaRPr lang="en-US" sz="1100" kern="1200" dirty="0">
              <a:solidFill>
                <a:schemeClr val="tx1"/>
              </a:solidFill>
              <a:effectLst/>
              <a:latin typeface="+mn-lt"/>
              <a:ea typeface="+mn-ea"/>
              <a:cs typeface="+mn-cs"/>
            </a:endParaRPr>
          </a:p>
          <a:p>
            <a:pPr marL="171450" indent="-171450">
              <a:buFont typeface="Arial" panose="020B0604020202090204" pitchFamily="34" charset="0"/>
              <a:buChar char="•"/>
            </a:pPr>
            <a:r>
              <a:rPr lang="en-US" sz="1100" kern="1200" dirty="0">
                <a:solidFill>
                  <a:schemeClr val="tx1"/>
                </a:solidFill>
                <a:effectLst/>
                <a:latin typeface="+mn-lt"/>
                <a:ea typeface="+mn-ea"/>
                <a:cs typeface="+mn-cs"/>
              </a:rPr>
              <a:t>AWS Global Infrastructure</a:t>
            </a:r>
            <a:endParaRPr lang="en-US" sz="1100" kern="1200" dirty="0">
              <a:solidFill>
                <a:schemeClr val="tx1"/>
              </a:solidFill>
              <a:effectLst/>
              <a:latin typeface="+mn-lt"/>
              <a:ea typeface="+mn-ea"/>
              <a:cs typeface="+mn-cs"/>
            </a:endParaRPr>
          </a:p>
          <a:p>
            <a:pPr marL="171450" indent="-171450">
              <a:buFont typeface="Arial" panose="020B0604020202090204" pitchFamily="34" charset="0"/>
              <a:buChar char="•"/>
            </a:pPr>
            <a:r>
              <a:rPr lang="en-US" sz="1100" kern="1200" dirty="0">
                <a:solidFill>
                  <a:schemeClr val="tx1"/>
                </a:solidFill>
                <a:effectLst/>
                <a:latin typeface="+mn-lt"/>
                <a:ea typeface="+mn-ea"/>
                <a:cs typeface="+mn-cs"/>
              </a:rPr>
              <a:t>AWS service and service category overview</a:t>
            </a:r>
            <a:endParaRPr lang="en-US" sz="1100" kern="1200" dirty="0">
              <a:solidFill>
                <a:schemeClr val="tx1"/>
              </a:solidFill>
              <a:effectLst/>
              <a:latin typeface="+mn-lt"/>
              <a:ea typeface="+mn-ea"/>
              <a:cs typeface="+mn-cs"/>
            </a:endParaRPr>
          </a:p>
          <a:p>
            <a:pPr marL="171450" indent="-171450">
              <a:buFont typeface="Arial" panose="020B0604020202090204" pitchFamily="34" charset="0"/>
              <a:buChar char="•"/>
            </a:pPr>
            <a:endParaRPr lang="en-US" sz="1100" kern="1200" dirty="0">
              <a:solidFill>
                <a:schemeClr val="tx1"/>
              </a:solidFill>
              <a:effectLst/>
              <a:latin typeface="+mn-lt"/>
              <a:ea typeface="+mn-ea"/>
              <a:cs typeface="+mn-cs"/>
            </a:endParaRPr>
          </a:p>
          <a:p>
            <a:pPr marL="0" indent="0">
              <a:buFont typeface="Arial" panose="020B0604020202090204" pitchFamily="34" charset="0"/>
              <a:buNone/>
            </a:pPr>
            <a:r>
              <a:rPr lang="en-US" sz="1100" kern="1200" dirty="0">
                <a:solidFill>
                  <a:schemeClr val="tx1"/>
                </a:solidFill>
                <a:effectLst/>
                <a:latin typeface="+mn-lt"/>
                <a:ea typeface="+mn-ea"/>
                <a:cs typeface="+mn-cs"/>
              </a:rPr>
              <a:t>The module includes an educator-led demonstration that</a:t>
            </a:r>
            <a:r>
              <a:rPr lang="en-US" sz="1100" kern="1200" baseline="0" dirty="0">
                <a:solidFill>
                  <a:schemeClr val="tx1"/>
                </a:solidFill>
                <a:effectLst/>
                <a:latin typeface="+mn-lt"/>
                <a:ea typeface="+mn-ea"/>
                <a:cs typeface="+mn-cs"/>
              </a:rPr>
              <a:t> focuses on</a:t>
            </a:r>
            <a:r>
              <a:rPr lang="en-US" sz="1100" kern="1200" dirty="0">
                <a:solidFill>
                  <a:schemeClr val="tx1"/>
                </a:solidFill>
                <a:effectLst/>
                <a:latin typeface="+mn-lt"/>
                <a:ea typeface="+mn-ea"/>
                <a:cs typeface="+mn-cs"/>
              </a:rPr>
              <a:t> the details of</a:t>
            </a:r>
            <a:r>
              <a:rPr lang="en-US" sz="1100" kern="1200" baseline="0" dirty="0">
                <a:solidFill>
                  <a:schemeClr val="tx1"/>
                </a:solidFill>
                <a:effectLst/>
                <a:latin typeface="+mn-lt"/>
                <a:ea typeface="+mn-ea"/>
                <a:cs typeface="+mn-cs"/>
              </a:rPr>
              <a:t> the</a:t>
            </a:r>
            <a:r>
              <a:rPr lang="en-US" sz="1100" kern="1200" dirty="0">
                <a:solidFill>
                  <a:schemeClr val="tx1"/>
                </a:solidFill>
                <a:effectLst/>
                <a:latin typeface="+mn-lt"/>
                <a:ea typeface="+mn-ea"/>
                <a:cs typeface="+mn-cs"/>
              </a:rPr>
              <a:t> AWS Global Infrastructure. The module also includes a hands-on activity where you will explore the AWS Management Console.</a:t>
            </a: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defRPr/>
            </a:pPr>
            <a:r>
              <a:rPr lang="en-US" sz="1100" kern="1200" dirty="0">
                <a:solidFill>
                  <a:schemeClr val="tx1"/>
                </a:solidFill>
                <a:effectLst/>
                <a:latin typeface="+mn-lt"/>
                <a:ea typeface="+mn-ea"/>
                <a:cs typeface="+mn-cs"/>
              </a:rPr>
              <a:t>Finally, you will be asked to complete a knowledge check that will test your understanding of the key concepts that are covered in this module.</a:t>
            </a:r>
            <a:endParaRPr lang="en-US" sz="1100" kern="1200" dirty="0">
              <a:solidFill>
                <a:schemeClr val="tx1"/>
              </a:solidFill>
              <a:effectLst/>
              <a:latin typeface="+mn-lt"/>
              <a:ea typeface="+mn-ea"/>
              <a:cs typeface="+mn-cs"/>
            </a:endParaRPr>
          </a:p>
          <a:p>
            <a:pPr marL="0" indent="0">
              <a:buFont typeface="Arial" panose="020B0604020202090204" pitchFamily="34" charset="0"/>
              <a:buNone/>
            </a:pPr>
            <a:endParaRPr lang="en-US" sz="1100" kern="1200" dirty="0">
              <a:solidFill>
                <a:schemeClr val="tx1"/>
              </a:solidFill>
              <a:effectLst/>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b - Full - Title, Body">
  <p:cSld name="2b - Full - Title, Body">
    <p:spTree>
      <p:nvGrpSpPr>
        <p:cNvPr id="1" name="Shape 106"/>
        <p:cNvGrpSpPr/>
        <p:nvPr/>
      </p:nvGrpSpPr>
      <p:grpSpPr>
        <a:xfrm>
          <a:off x="0" y="0"/>
          <a:ext cx="0" cy="0"/>
          <a:chOff x="0" y="0"/>
          <a:chExt cx="0" cy="0"/>
        </a:xfrm>
      </p:grpSpPr>
      <p:cxnSp>
        <p:nvCxnSpPr>
          <p:cNvPr id="107" name="Google Shape;107;p20"/>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08" name="Google Shape;108;p20"/>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09" name="Google Shape;109;p20"/>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3c - Circle - Title, Subtitle, Body">
  <p:cSld name="3c - Circle - Title, Subtitle, Body">
    <p:spTree>
      <p:nvGrpSpPr>
        <p:cNvPr id="1" name="Shape 110"/>
        <p:cNvGrpSpPr/>
        <p:nvPr/>
      </p:nvGrpSpPr>
      <p:grpSpPr>
        <a:xfrm>
          <a:off x="0" y="0"/>
          <a:ext cx="0" cy="0"/>
          <a:chOff x="0" y="0"/>
          <a:chExt cx="0" cy="0"/>
        </a:xfrm>
      </p:grpSpPr>
      <p:pic>
        <p:nvPicPr>
          <p:cNvPr id="111" name="Google Shape;111;p21"/>
          <p:cNvPicPr preferRelativeResize="0"/>
          <p:nvPr/>
        </p:nvPicPr>
        <p:blipFill>
          <a:blip r:embed="rId2"/>
          <a:stretch>
            <a:fillRect/>
          </a:stretch>
        </p:blipFill>
        <p:spPr>
          <a:xfrm>
            <a:off x="-3" y="-1"/>
            <a:ext cx="12192000" cy="6857985"/>
          </a:xfrm>
          <a:prstGeom prst="rect">
            <a:avLst/>
          </a:prstGeom>
          <a:noFill/>
          <a:ln>
            <a:noFill/>
          </a:ln>
        </p:spPr>
      </p:pic>
      <p:cxnSp>
        <p:nvCxnSpPr>
          <p:cNvPr id="112" name="Google Shape;112;p21"/>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3" name="Google Shape;113;p21"/>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14" name="Google Shape;114;p21"/>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15" name="Google Shape;115;p21"/>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3a - Presenter - Title, Subtitle, Body">
  <p:cSld name="3a - Presenter - Title, Subtitle, Body">
    <p:spTree>
      <p:nvGrpSpPr>
        <p:cNvPr id="1" name="Shape 116"/>
        <p:cNvGrpSpPr/>
        <p:nvPr/>
      </p:nvGrpSpPr>
      <p:grpSpPr>
        <a:xfrm>
          <a:off x="0" y="0"/>
          <a:ext cx="0" cy="0"/>
          <a:chOff x="0" y="0"/>
          <a:chExt cx="0" cy="0"/>
        </a:xfrm>
      </p:grpSpPr>
      <p:pic>
        <p:nvPicPr>
          <p:cNvPr id="117" name="Google Shape;117;p22"/>
          <p:cNvPicPr preferRelativeResize="0"/>
          <p:nvPr/>
        </p:nvPicPr>
        <p:blipFill>
          <a:blip r:embed="rId2"/>
          <a:stretch>
            <a:fillRect/>
          </a:stretch>
        </p:blipFill>
        <p:spPr>
          <a:xfrm>
            <a:off x="0" y="0"/>
            <a:ext cx="12192000" cy="6858000"/>
          </a:xfrm>
          <a:prstGeom prst="rect">
            <a:avLst/>
          </a:prstGeom>
          <a:noFill/>
          <a:ln>
            <a:noFill/>
          </a:ln>
        </p:spPr>
      </p:pic>
      <p:cxnSp>
        <p:nvCxnSpPr>
          <p:cNvPr id="118" name="Google Shape;118;p2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19" name="Google Shape;119;p2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20" name="Google Shape;120;p22"/>
          <p:cNvSpPr txBox="1">
            <a:spLocks noGrp="1"/>
          </p:cNvSpPr>
          <p:nvPr>
            <p:ph type="subTitle" idx="1"/>
          </p:nvPr>
        </p:nvSpPr>
        <p:spPr>
          <a:xfrm>
            <a:off x="1153433" y="1351550"/>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21" name="Google Shape;121;p22"/>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b - Full - Title, Subtitle, Body">
  <p:cSld name="3b - Full - Title, Subtitle, Body">
    <p:spTree>
      <p:nvGrpSpPr>
        <p:cNvPr id="1" name="Shape 122"/>
        <p:cNvGrpSpPr/>
        <p:nvPr/>
      </p:nvGrpSpPr>
      <p:grpSpPr>
        <a:xfrm>
          <a:off x="0" y="0"/>
          <a:ext cx="0" cy="0"/>
          <a:chOff x="0" y="0"/>
          <a:chExt cx="0" cy="0"/>
        </a:xfrm>
      </p:grpSpPr>
      <p:cxnSp>
        <p:nvCxnSpPr>
          <p:cNvPr id="123" name="Google Shape;123;p2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124" name="Google Shape;124;p23"/>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25" name="Google Shape;125;p23"/>
          <p:cNvSpPr txBox="1">
            <a:spLocks noGrp="1"/>
          </p:cNvSpPr>
          <p:nvPr>
            <p:ph type="subTitle" idx="1"/>
          </p:nvPr>
        </p:nvSpPr>
        <p:spPr>
          <a:xfrm>
            <a:off x="1153433" y="1351550"/>
            <a:ext cx="97954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26" name="Google Shape;126;p23"/>
          <p:cNvSpPr txBox="1">
            <a:spLocks noGrp="1"/>
          </p:cNvSpPr>
          <p:nvPr>
            <p:ph type="body" idx="2"/>
          </p:nvPr>
        </p:nvSpPr>
        <p:spPr>
          <a:xfrm>
            <a:off x="1169683" y="2007400"/>
            <a:ext cx="4811400" cy="4126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b - Full - Presenter only">
  <p:cSld name="5b - Full - Presenter only">
    <p:spTree>
      <p:nvGrpSpPr>
        <p:cNvPr id="1" name="Shape 127"/>
        <p:cNvGrpSpPr/>
        <p:nvPr/>
      </p:nvGrpSpPr>
      <p:grpSpPr>
        <a:xfrm>
          <a:off x="0" y="0"/>
          <a:ext cx="0" cy="0"/>
          <a:chOff x="0" y="0"/>
          <a:chExt cx="0" cy="0"/>
        </a:xfrm>
      </p:grpSpPr>
      <p:pic>
        <p:nvPicPr>
          <p:cNvPr id="128" name="Google Shape;128;p24"/>
          <p:cNvPicPr preferRelativeResize="0"/>
          <p:nvPr/>
        </p:nvPicPr>
        <p:blipFill>
          <a:blip r:embed="rId2"/>
          <a:stretch>
            <a:fillRect/>
          </a:stretch>
        </p:blipFill>
        <p:spPr>
          <a:xfrm>
            <a:off x="0" y="0"/>
            <a:ext cx="12192000" cy="6857997"/>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a - Presenter - No text">
  <p:cSld name="4a - Presenter - No text">
    <p:spTree>
      <p:nvGrpSpPr>
        <p:cNvPr id="1" name="Shape 129"/>
        <p:cNvGrpSpPr/>
        <p:nvPr/>
      </p:nvGrpSpPr>
      <p:grpSpPr>
        <a:xfrm>
          <a:off x="0" y="0"/>
          <a:ext cx="0" cy="0"/>
          <a:chOff x="0" y="0"/>
          <a:chExt cx="0" cy="0"/>
        </a:xfrm>
      </p:grpSpPr>
      <p:pic>
        <p:nvPicPr>
          <p:cNvPr id="130" name="Google Shape;130;p25"/>
          <p:cNvPicPr preferRelativeResize="0"/>
          <p:nvPr/>
        </p:nvPicPr>
        <p:blipFill>
          <a:blip r:embed="rId2"/>
          <a:stretch>
            <a:fillRect/>
          </a:stretch>
        </p:blipFill>
        <p:spPr>
          <a:xfrm>
            <a:off x="0" y="0"/>
            <a:ext cx="12192000" cy="68580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b - Full - No text">
  <p:cSld name="4b - Full - No text">
    <p:spTree>
      <p:nvGrpSpPr>
        <p:cNvPr id="1" name="Shape 131"/>
        <p:cNvGrpSpPr/>
        <p:nvPr/>
      </p:nvGrpSpPr>
      <p:grpSpPr>
        <a:xfrm>
          <a:off x="0" y="0"/>
          <a:ext cx="0" cy="0"/>
          <a:chOff x="0" y="0"/>
          <a:chExt cx="0" cy="0"/>
        </a:xfrm>
      </p:grpSpPr>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c - Circle - No text">
  <p:cSld name="4c - Circle - No text">
    <p:spTree>
      <p:nvGrpSpPr>
        <p:cNvPr id="1" name="Shape 132"/>
        <p:cNvGrpSpPr/>
        <p:nvPr/>
      </p:nvGrpSpPr>
      <p:grpSpPr>
        <a:xfrm>
          <a:off x="0" y="0"/>
          <a:ext cx="0" cy="0"/>
          <a:chOff x="0" y="0"/>
          <a:chExt cx="0" cy="0"/>
        </a:xfrm>
      </p:grpSpPr>
      <p:pic>
        <p:nvPicPr>
          <p:cNvPr id="133" name="Google Shape;133;p27"/>
          <p:cNvPicPr preferRelativeResize="0"/>
          <p:nvPr/>
        </p:nvPicPr>
        <p:blipFill>
          <a:blip r:embed="rId2"/>
          <a:stretch>
            <a:fillRect/>
          </a:stretch>
        </p:blipFill>
        <p:spPr>
          <a:xfrm>
            <a:off x="-3" y="-1"/>
            <a:ext cx="12192000" cy="685798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5a - Screencast Placeholder">
  <p:cSld name="5a - Screencast Placeholder">
    <p:spTree>
      <p:nvGrpSpPr>
        <p:cNvPr id="1" name="Shape 134"/>
        <p:cNvGrpSpPr/>
        <p:nvPr/>
      </p:nvGrpSpPr>
      <p:grpSpPr>
        <a:xfrm>
          <a:off x="0" y="0"/>
          <a:ext cx="0" cy="0"/>
          <a:chOff x="0" y="0"/>
          <a:chExt cx="0" cy="0"/>
        </a:xfrm>
      </p:grpSpPr>
      <p:sp>
        <p:nvSpPr>
          <p:cNvPr id="135" name="Google Shape;135;p28"/>
          <p:cNvSpPr/>
          <p:nvPr/>
        </p:nvSpPr>
        <p:spPr>
          <a:xfrm>
            <a:off x="607083" y="352750"/>
            <a:ext cx="10967400" cy="5800400"/>
          </a:xfrm>
          <a:prstGeom prst="rect">
            <a:avLst/>
          </a:prstGeom>
          <a:solidFill>
            <a:srgbClr val="FBBC0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6" name="Google Shape;136;p28"/>
          <p:cNvSpPr txBox="1"/>
          <p:nvPr/>
        </p:nvSpPr>
        <p:spPr>
          <a:xfrm>
            <a:off x="1567300" y="3035300"/>
            <a:ext cx="9108400" cy="1062600"/>
          </a:xfrm>
          <a:prstGeom prst="rect">
            <a:avLst/>
          </a:prstGeom>
          <a:noFill/>
          <a:ln>
            <a:noFill/>
          </a:ln>
        </p:spPr>
        <p:txBody>
          <a:bodyPr spcFirstLastPara="1" wrap="square" lIns="60950" tIns="60950" rIns="60950" bIns="60950" anchor="t" anchorCtr="0">
            <a:noAutofit/>
          </a:bodyPr>
          <a:lstStyle/>
          <a:p>
            <a:pPr marL="0" lvl="0" indent="0" algn="ctr" rtl="0">
              <a:spcBef>
                <a:spcPts val="0"/>
              </a:spcBef>
              <a:spcAft>
                <a:spcPts val="0"/>
              </a:spcAft>
              <a:buNone/>
            </a:pPr>
            <a:r>
              <a:rPr lang="en-GB" sz="4800">
                <a:solidFill>
                  <a:schemeClr val="lt1"/>
                </a:solidFill>
                <a:latin typeface="Google Sans"/>
                <a:ea typeface="Google Sans"/>
                <a:cs typeface="Google Sans"/>
                <a:sym typeface="Google Sans"/>
              </a:rPr>
              <a:t>Screencast</a:t>
            </a:r>
            <a:endParaRPr sz="4800">
              <a:solidFill>
                <a:schemeClr val="lt1"/>
              </a:solidFill>
              <a:latin typeface="Google Sans"/>
              <a:ea typeface="Google Sans"/>
              <a:cs typeface="Google Sans"/>
              <a:sym typeface="Google Sans"/>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9a - Template - Video Info">
  <p:cSld name="9a - Template - Video Info">
    <p:bg>
      <p:bgPr>
        <a:noFill/>
        <a:effectLst/>
      </p:bgPr>
    </p:bg>
    <p:spTree>
      <p:nvGrpSpPr>
        <p:cNvPr id="1" name="Shape 137"/>
        <p:cNvGrpSpPr/>
        <p:nvPr/>
      </p:nvGrpSpPr>
      <p:grpSpPr>
        <a:xfrm>
          <a:off x="0" y="0"/>
          <a:ext cx="0" cy="0"/>
          <a:chOff x="0" y="0"/>
          <a:chExt cx="0" cy="0"/>
        </a:xfrm>
      </p:grpSpPr>
      <p:sp>
        <p:nvSpPr>
          <p:cNvPr id="138" name="Google Shape;138;p29"/>
          <p:cNvSpPr/>
          <p:nvPr/>
        </p:nvSpPr>
        <p:spPr>
          <a:xfrm>
            <a:off x="-12200" y="-63500"/>
            <a:ext cx="12267200" cy="6997600"/>
          </a:xfrm>
          <a:prstGeom prst="rect">
            <a:avLst/>
          </a:prstGeom>
          <a:solidFill>
            <a:srgbClr val="4285F4"/>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39" name="Google Shape;139;p29"/>
          <p:cNvSpPr txBox="1">
            <a:spLocks noGrp="1"/>
          </p:cNvSpPr>
          <p:nvPr>
            <p:ph type="title"/>
          </p:nvPr>
        </p:nvSpPr>
        <p:spPr>
          <a:xfrm>
            <a:off x="1002200" y="1847600"/>
            <a:ext cx="10238400" cy="3162800"/>
          </a:xfrm>
          <a:prstGeom prst="rect">
            <a:avLst/>
          </a:prstGeom>
          <a:noFill/>
          <a:ln>
            <a:noFill/>
          </a:ln>
        </p:spPr>
        <p:txBody>
          <a:bodyPr spcFirstLastPara="1" wrap="square" lIns="91450" tIns="91450" rIns="91450" bIns="91450" anchor="t" anchorCtr="0">
            <a:noAutofit/>
          </a:bodyPr>
          <a:lstStyle>
            <a:lvl1pPr lvl="0" rtl="0">
              <a:spcBef>
                <a:spcPts val="0"/>
              </a:spcBef>
              <a:spcAft>
                <a:spcPts val="0"/>
              </a:spcAft>
              <a:buNone/>
              <a:defRPr sz="3200">
                <a:solidFill>
                  <a:srgbClr val="FAFAFA"/>
                </a:solidFill>
                <a:latin typeface="Google Sans"/>
                <a:ea typeface="Google Sans"/>
                <a:cs typeface="Google Sans"/>
                <a:sym typeface="Google Sans"/>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9c - Template - Instructions Slide">
  <p:cSld name="9c - Template - Instructions Slide">
    <p:bg>
      <p:bgPr>
        <a:noFill/>
        <a:effectLst/>
      </p:bgPr>
    </p:bg>
    <p:spTree>
      <p:nvGrpSpPr>
        <p:cNvPr id="1" name="Shape 140"/>
        <p:cNvGrpSpPr/>
        <p:nvPr/>
      </p:nvGrpSpPr>
      <p:grpSpPr>
        <a:xfrm>
          <a:off x="0" y="0"/>
          <a:ext cx="0" cy="0"/>
          <a:chOff x="0" y="0"/>
          <a:chExt cx="0" cy="0"/>
        </a:xfrm>
      </p:grpSpPr>
      <p:sp>
        <p:nvSpPr>
          <p:cNvPr id="141" name="Google Shape;141;p30"/>
          <p:cNvSpPr/>
          <p:nvPr/>
        </p:nvSpPr>
        <p:spPr>
          <a:xfrm>
            <a:off x="-12200" y="-63500"/>
            <a:ext cx="12267200" cy="6997600"/>
          </a:xfrm>
          <a:prstGeom prst="rect">
            <a:avLst/>
          </a:prstGeom>
          <a:solidFill>
            <a:schemeClr val="accent1"/>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2" name="Google Shape;142;p30"/>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9b - Template - ILT Start/End">
  <p:cSld name="9b - Template - ILT Start/End">
    <p:bg>
      <p:bgPr>
        <a:noFill/>
        <a:effectLst/>
      </p:bgPr>
    </p:bg>
    <p:spTree>
      <p:nvGrpSpPr>
        <p:cNvPr id="1" name="Shape 143"/>
        <p:cNvGrpSpPr/>
        <p:nvPr/>
      </p:nvGrpSpPr>
      <p:grpSpPr>
        <a:xfrm>
          <a:off x="0" y="0"/>
          <a:ext cx="0" cy="0"/>
          <a:chOff x="0" y="0"/>
          <a:chExt cx="0" cy="0"/>
        </a:xfrm>
      </p:grpSpPr>
      <p:sp>
        <p:nvSpPr>
          <p:cNvPr id="144" name="Google Shape;144;p31"/>
          <p:cNvSpPr/>
          <p:nvPr/>
        </p:nvSpPr>
        <p:spPr>
          <a:xfrm>
            <a:off x="-12200" y="-63500"/>
            <a:ext cx="12267200" cy="69976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sp>
        <p:nvSpPr>
          <p:cNvPr id="145" name="Google Shape;145;p31"/>
          <p:cNvSpPr txBox="1">
            <a:spLocks noGrp="1"/>
          </p:cNvSpPr>
          <p:nvPr>
            <p:ph type="title"/>
          </p:nvPr>
        </p:nvSpPr>
        <p:spPr>
          <a:xfrm>
            <a:off x="1155700" y="3035300"/>
            <a:ext cx="9931600" cy="1574800"/>
          </a:xfrm>
          <a:prstGeom prst="rect">
            <a:avLst/>
          </a:prstGeom>
          <a:noFill/>
          <a:ln>
            <a:noFill/>
          </a:ln>
        </p:spPr>
        <p:txBody>
          <a:bodyPr spcFirstLastPara="1" wrap="square" lIns="91450" tIns="91450" rIns="91450" bIns="91450" anchor="t" anchorCtr="0">
            <a:noAutofit/>
          </a:bodyPr>
          <a:lstStyle>
            <a:lvl1pPr lvl="0" algn="ctr" rtl="0">
              <a:spcBef>
                <a:spcPts val="0"/>
              </a:spcBef>
              <a:spcAft>
                <a:spcPts val="0"/>
              </a:spcAft>
              <a:buNone/>
              <a:defRPr sz="4800">
                <a:solidFill>
                  <a:srgbClr val="FAFAFA"/>
                </a:solidFill>
                <a:latin typeface="Google Sans"/>
                <a:ea typeface="Google Sans"/>
                <a:cs typeface="Google Sans"/>
                <a:sym typeface="Google San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Safe and Google Cloud logo Saved Here - Copy to Master Slide when needed">
  <p:cSld name="Title Safe and Google Cloud logo Saved Here - Copy to Master Slide when needed">
    <p:spTree>
      <p:nvGrpSpPr>
        <p:cNvPr id="1" name="Shape 146"/>
        <p:cNvGrpSpPr/>
        <p:nvPr/>
      </p:nvGrpSpPr>
      <p:grpSpPr>
        <a:xfrm>
          <a:off x="0" y="0"/>
          <a:ext cx="0" cy="0"/>
          <a:chOff x="0" y="0"/>
          <a:chExt cx="0" cy="0"/>
        </a:xfrm>
      </p:grpSpPr>
      <p:pic>
        <p:nvPicPr>
          <p:cNvPr id="147" name="Google Shape;147;p32"/>
          <p:cNvPicPr preferRelativeResize="0"/>
          <p:nvPr/>
        </p:nvPicPr>
        <p:blipFill>
          <a:blip r:embed="rId2"/>
          <a:stretch>
            <a:fillRect/>
          </a:stretch>
        </p:blipFill>
        <p:spPr>
          <a:xfrm>
            <a:off x="0" y="17"/>
            <a:ext cx="12192000" cy="6857973"/>
          </a:xfrm>
          <a:prstGeom prst="rect">
            <a:avLst/>
          </a:prstGeom>
          <a:noFill/>
          <a:ln>
            <a:noFill/>
          </a:ln>
        </p:spPr>
      </p:pic>
      <p:pic>
        <p:nvPicPr>
          <p:cNvPr id="148" name="Google Shape;148;p32"/>
          <p:cNvPicPr preferRelativeResize="0"/>
          <p:nvPr/>
        </p:nvPicPr>
        <p:blipFill rotWithShape="1">
          <a:blip r:embed="rId3"/>
          <a:srcRect r="-21669"/>
          <a:stretch>
            <a:fillRect/>
          </a:stretch>
        </p:blipFill>
        <p:spPr>
          <a:xfrm>
            <a:off x="673733" y="6170700"/>
            <a:ext cx="2148768" cy="338017"/>
          </a:xfrm>
          <a:prstGeom prst="rect">
            <a:avLst/>
          </a:prstGeom>
          <a:noFill/>
          <a:ln>
            <a:noFill/>
          </a:ln>
        </p:spPr>
      </p:pic>
      <p:sp>
        <p:nvSpPr>
          <p:cNvPr id="149" name="Google Shape;149;p32"/>
          <p:cNvSpPr txBox="1"/>
          <p:nvPr/>
        </p:nvSpPr>
        <p:spPr>
          <a:xfrm>
            <a:off x="396200" y="5701900"/>
            <a:ext cx="817200" cy="300000"/>
          </a:xfrm>
          <a:prstGeom prst="rect">
            <a:avLst/>
          </a:prstGeom>
          <a:noFill/>
          <a:ln>
            <a:noFill/>
          </a:ln>
        </p:spPr>
        <p:txBody>
          <a:bodyPr spcFirstLastPara="1" wrap="square" lIns="60967" tIns="60967" rIns="60967" bIns="60967" anchor="t" anchorCtr="0">
            <a:noAutofit/>
          </a:bodyPr>
          <a:lstStyle/>
          <a:p>
            <a:pPr marL="0" lvl="0" indent="0" algn="r" rtl="0">
              <a:spcBef>
                <a:spcPts val="0"/>
              </a:spcBef>
              <a:spcAft>
                <a:spcPts val="0"/>
              </a:spcAft>
              <a:buNone/>
            </a:pPr>
            <a:r>
              <a:rPr lang="en-GB" sz="935">
                <a:solidFill>
                  <a:srgbClr val="EA4335"/>
                </a:solidFill>
                <a:latin typeface="Google Sans"/>
                <a:ea typeface="Google Sans"/>
                <a:cs typeface="Google Sans"/>
                <a:sym typeface="Google Sans"/>
              </a:rPr>
              <a:t>  Title Safe &gt;  </a:t>
            </a:r>
            <a:endParaRPr sz="935"/>
          </a:p>
        </p:txBody>
      </p:sp>
      <p:sp>
        <p:nvSpPr>
          <p:cNvPr id="150" name="Google Shape;150;p32"/>
          <p:cNvSpPr txBox="1"/>
          <p:nvPr/>
        </p:nvSpPr>
        <p:spPr>
          <a:xfrm>
            <a:off x="572133" y="5305300"/>
            <a:ext cx="912400" cy="300000"/>
          </a:xfrm>
          <a:prstGeom prst="rect">
            <a:avLst/>
          </a:prstGeom>
          <a:noFill/>
          <a:ln>
            <a:noFill/>
          </a:ln>
        </p:spPr>
        <p:txBody>
          <a:bodyPr spcFirstLastPara="1" wrap="square" lIns="60967" tIns="60967" rIns="60967" bIns="60967" anchor="t" anchorCtr="0">
            <a:noAutofit/>
          </a:bodyPr>
          <a:lstStyle/>
          <a:p>
            <a:pPr marL="0" lvl="0" indent="0" algn="l" rtl="0">
              <a:spcBef>
                <a:spcPts val="0"/>
              </a:spcBef>
              <a:spcAft>
                <a:spcPts val="0"/>
              </a:spcAft>
              <a:buNone/>
            </a:pPr>
            <a:r>
              <a:rPr lang="en-GB" sz="935">
                <a:solidFill>
                  <a:srgbClr val="EA4335"/>
                </a:solidFill>
                <a:latin typeface="Google Sans"/>
                <a:ea typeface="Google Sans"/>
                <a:cs typeface="Google Sans"/>
                <a:sym typeface="Google Sans"/>
              </a:rPr>
              <a:t> &lt; Action Safe </a:t>
            </a:r>
            <a:endParaRPr sz="935"/>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05_Content">
  <p:cSld name="05_Content">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1015933" y="1079433"/>
            <a:ext cx="6773600" cy="46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34"/>
          <p:cNvSpPr txBox="1">
            <a:spLocks noGrp="1"/>
          </p:cNvSpPr>
          <p:nvPr>
            <p:ph type="body" idx="1"/>
          </p:nvPr>
        </p:nvSpPr>
        <p:spPr>
          <a:xfrm>
            <a:off x="1016033" y="2018967"/>
            <a:ext cx="6773600" cy="3759600"/>
          </a:xfrm>
          <a:prstGeom prst="rect">
            <a:avLst/>
          </a:prstGeom>
          <a:noFill/>
          <a:ln>
            <a:noFill/>
          </a:ln>
        </p:spPr>
        <p:txBody>
          <a:bodyPr spcFirstLastPara="1" wrap="square" lIns="91425" tIns="91425" rIns="91425" bIns="91425" anchor="t" anchorCtr="0">
            <a:noAutofit/>
          </a:bodyPr>
          <a:lstStyle>
            <a:lvl1pPr marL="304800" lvl="0" indent="-211455" rtl="0">
              <a:spcBef>
                <a:spcPts val="0"/>
              </a:spcBef>
              <a:spcAft>
                <a:spcPts val="0"/>
              </a:spcAft>
              <a:buSzPts val="1400"/>
              <a:buChar char="●"/>
              <a:defRPr/>
            </a:lvl1pPr>
            <a:lvl2pPr marL="609600" lvl="1" indent="-211455" rtl="0">
              <a:spcBef>
                <a:spcPts val="0"/>
              </a:spcBef>
              <a:spcAft>
                <a:spcPts val="0"/>
              </a:spcAft>
              <a:buSzPts val="1400"/>
              <a:buChar char="○"/>
              <a:defRPr/>
            </a:lvl2pPr>
            <a:lvl3pPr marL="914400" lvl="2" indent="-211455" rtl="0">
              <a:spcBef>
                <a:spcPts val="0"/>
              </a:spcBef>
              <a:spcAft>
                <a:spcPts val="0"/>
              </a:spcAft>
              <a:buSzPts val="1400"/>
              <a:buChar char="■"/>
              <a:defRPr/>
            </a:lvl3pPr>
            <a:lvl4pPr marL="1219200" lvl="3" indent="-211455" rtl="0">
              <a:spcBef>
                <a:spcPts val="0"/>
              </a:spcBef>
              <a:spcAft>
                <a:spcPts val="0"/>
              </a:spcAft>
              <a:buSzPts val="1400"/>
              <a:buChar char="●"/>
              <a:defRPr/>
            </a:lvl4pPr>
            <a:lvl5pPr marL="1524000" lvl="4" indent="-211455" rtl="0">
              <a:spcBef>
                <a:spcPts val="0"/>
              </a:spcBef>
              <a:spcAft>
                <a:spcPts val="0"/>
              </a:spcAft>
              <a:buSzPts val="1400"/>
              <a:buChar char="○"/>
              <a:defRPr/>
            </a:lvl5pPr>
            <a:lvl6pPr marL="1828800" lvl="5" indent="-211455" rtl="0">
              <a:spcBef>
                <a:spcPts val="0"/>
              </a:spcBef>
              <a:spcAft>
                <a:spcPts val="0"/>
              </a:spcAft>
              <a:buSzPts val="1400"/>
              <a:buChar char="■"/>
              <a:defRPr/>
            </a:lvl6pPr>
            <a:lvl7pPr marL="2133600" lvl="6" indent="-211455" rtl="0">
              <a:spcBef>
                <a:spcPts val="0"/>
              </a:spcBef>
              <a:spcAft>
                <a:spcPts val="0"/>
              </a:spcAft>
              <a:buSzPts val="1400"/>
              <a:buChar char="●"/>
              <a:defRPr/>
            </a:lvl7pPr>
            <a:lvl8pPr marL="2438400" lvl="7" indent="-211455" rtl="0">
              <a:spcBef>
                <a:spcPts val="0"/>
              </a:spcBef>
              <a:spcAft>
                <a:spcPts val="0"/>
              </a:spcAft>
              <a:buSzPts val="1400"/>
              <a:buChar char="○"/>
              <a:defRPr/>
            </a:lvl8pPr>
            <a:lvl9pPr marL="2743200" lvl="8" indent="-211455" rtl="0">
              <a:spcBef>
                <a:spcPts val="0"/>
              </a:spcBef>
              <a:spcAft>
                <a:spcPts val="0"/>
              </a:spcAft>
              <a:buSzPts val="1400"/>
              <a:buChar char="■"/>
              <a:defRPr/>
            </a:lvl9pPr>
          </a:lstStyle>
          <a:p/>
        </p:txBody>
      </p:sp>
      <p:grpSp>
        <p:nvGrpSpPr>
          <p:cNvPr id="157" name="Google Shape;157;p34"/>
          <p:cNvGrpSpPr/>
          <p:nvPr/>
        </p:nvGrpSpPr>
        <p:grpSpPr>
          <a:xfrm>
            <a:off x="818827" y="6091501"/>
            <a:ext cx="386889" cy="311169"/>
            <a:chOff x="614120" y="4568626"/>
            <a:chExt cx="290167" cy="233377"/>
          </a:xfrm>
        </p:grpSpPr>
        <p:sp>
          <p:nvSpPr>
            <p:cNvPr id="158" name="Google Shape;158;p3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59" name="Google Shape;159;p3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0" name="Google Shape;160;p3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sp>
          <p:nvSpPr>
            <p:cNvPr id="161" name="Google Shape;161;p3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sz="1200"/>
            </a:p>
          </p:txBody>
        </p:sp>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Title Slide">
  <p:cSld name="Blank Title Slide">
    <p:spTree>
      <p:nvGrpSpPr>
        <p:cNvPr id="1" name="Shape 162"/>
        <p:cNvGrpSpPr/>
        <p:nvPr/>
      </p:nvGrpSpPr>
      <p:grpSpPr>
        <a:xfrm>
          <a:off x="0" y="0"/>
          <a:ext cx="0" cy="0"/>
          <a:chOff x="0" y="0"/>
          <a:chExt cx="0" cy="0"/>
        </a:xfrm>
      </p:grpSpPr>
      <p:sp>
        <p:nvSpPr>
          <p:cNvPr id="163" name="Google Shape;163;p35"/>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64" name="Google Shape;164;p35"/>
          <p:cNvPicPr preferRelativeResize="0"/>
          <p:nvPr/>
        </p:nvPicPr>
        <p:blipFill>
          <a:blip r:embed="rId2"/>
          <a:stretch>
            <a:fillRect/>
          </a:stretch>
        </p:blipFill>
        <p:spPr>
          <a:xfrm>
            <a:off x="660700" y="1219200"/>
            <a:ext cx="5787101" cy="1476917"/>
          </a:xfrm>
          <a:prstGeom prst="rect">
            <a:avLst/>
          </a:prstGeom>
          <a:noFill/>
          <a:ln>
            <a:noFill/>
          </a:ln>
        </p:spPr>
      </p:pic>
      <p:cxnSp>
        <p:nvCxnSpPr>
          <p:cNvPr id="165" name="Google Shape;165;p35"/>
          <p:cNvCxnSpPr/>
          <p:nvPr/>
        </p:nvCxnSpPr>
        <p:spPr>
          <a:xfrm>
            <a:off x="1267968" y="2438400"/>
            <a:ext cx="4770800" cy="0"/>
          </a:xfrm>
          <a:prstGeom prst="straightConnector1">
            <a:avLst/>
          </a:prstGeom>
          <a:noFill/>
          <a:ln w="28575" cap="flat" cmpd="sng">
            <a:solidFill>
              <a:srgbClr val="666666"/>
            </a:solidFill>
            <a:prstDash val="solid"/>
            <a:round/>
            <a:headEnd type="none" w="med" len="med"/>
            <a:tailEnd type="none" w="med" len="med"/>
          </a:ln>
        </p:spPr>
      </p:cxnSp>
      <p:sp>
        <p:nvSpPr>
          <p:cNvPr id="166" name="Google Shape;166;p35"/>
          <p:cNvSpPr txBox="1">
            <a:spLocks noGrp="1"/>
          </p:cNvSpPr>
          <p:nvPr>
            <p:ph type="subTitle" idx="1"/>
          </p:nvPr>
        </p:nvSpPr>
        <p:spPr>
          <a:xfrm>
            <a:off x="1267967" y="2490383"/>
            <a:ext cx="4770800" cy="8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35"/>
          <p:cNvSpPr/>
          <p:nvPr/>
        </p:nvSpPr>
        <p:spPr>
          <a:xfrm>
            <a:off x="591667" y="6176683"/>
            <a:ext cx="1945400" cy="358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lank Agenda Slide">
  <p:cSld name="Blank Agenda Slide">
    <p:spTree>
      <p:nvGrpSpPr>
        <p:cNvPr id="1" name="Shape 168"/>
        <p:cNvGrpSpPr/>
        <p:nvPr/>
      </p:nvGrpSpPr>
      <p:grpSpPr>
        <a:xfrm>
          <a:off x="0" y="0"/>
          <a:ext cx="0" cy="0"/>
          <a:chOff x="0" y="0"/>
          <a:chExt cx="0" cy="0"/>
        </a:xfrm>
      </p:grpSpPr>
      <p:sp>
        <p:nvSpPr>
          <p:cNvPr id="169" name="Google Shape;169;p36"/>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0" name="Google Shape;170;p36"/>
          <p:cNvPicPr preferRelativeResize="0"/>
          <p:nvPr/>
        </p:nvPicPr>
        <p:blipFill rotWithShape="1">
          <a:blip r:embed="rId2"/>
          <a:srcRect r="-21669"/>
          <a:stretch>
            <a:fillRect/>
          </a:stretch>
        </p:blipFill>
        <p:spPr>
          <a:xfrm>
            <a:off x="673733" y="6170700"/>
            <a:ext cx="2148768" cy="338017"/>
          </a:xfrm>
          <a:prstGeom prst="rect">
            <a:avLst/>
          </a:prstGeom>
          <a:noFill/>
          <a:ln>
            <a:noFill/>
          </a:ln>
        </p:spPr>
      </p:pic>
      <p:sp>
        <p:nvSpPr>
          <p:cNvPr id="171" name="Google Shape;171;p36"/>
          <p:cNvSpPr txBox="1">
            <a:spLocks noGrp="1"/>
          </p:cNvSpPr>
          <p:nvPr>
            <p:ph type="title"/>
          </p:nvPr>
        </p:nvSpPr>
        <p:spPr>
          <a:xfrm>
            <a:off x="1219200" y="609600"/>
            <a:ext cx="97598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4665">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 name="Google Shape;172;p36"/>
          <p:cNvCxnSpPr/>
          <p:nvPr/>
        </p:nvCxnSpPr>
        <p:spPr>
          <a:xfrm>
            <a:off x="1219200" y="1478373"/>
            <a:ext cx="4727600" cy="0"/>
          </a:xfrm>
          <a:prstGeom prst="straightConnector1">
            <a:avLst/>
          </a:prstGeom>
          <a:noFill/>
          <a:ln w="28575" cap="flat" cmpd="sng">
            <a:solidFill>
              <a:srgbClr val="3C4043"/>
            </a:solidFill>
            <a:prstDash val="solid"/>
            <a:round/>
            <a:headEnd type="none" w="med" len="med"/>
            <a:tailEnd type="none" w="med" len="med"/>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lank White Background">
  <p:cSld name="Blank White Background">
    <p:spTree>
      <p:nvGrpSpPr>
        <p:cNvPr id="1" name="Shape 173"/>
        <p:cNvGrpSpPr/>
        <p:nvPr/>
      </p:nvGrpSpPr>
      <p:grpSpPr>
        <a:xfrm>
          <a:off x="0" y="0"/>
          <a:ext cx="0" cy="0"/>
          <a:chOff x="0" y="0"/>
          <a:chExt cx="0" cy="0"/>
        </a:xfrm>
      </p:grpSpPr>
      <p:sp>
        <p:nvSpPr>
          <p:cNvPr id="174" name="Google Shape;174;p37"/>
          <p:cNvSpPr/>
          <p:nvPr/>
        </p:nvSpPr>
        <p:spPr>
          <a:xfrm>
            <a:off x="-12200" y="0"/>
            <a:ext cx="12267200" cy="6997600"/>
          </a:xfrm>
          <a:prstGeom prst="rect">
            <a:avLst/>
          </a:prstGeom>
          <a:solidFill>
            <a:srgbClr val="FFFFFF"/>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175" name="Google Shape;175;p37"/>
          <p:cNvPicPr preferRelativeResize="0"/>
          <p:nvPr/>
        </p:nvPicPr>
        <p:blipFill rotWithShape="1">
          <a:blip r:embed="rId2"/>
          <a:srcRect r="-21669"/>
          <a:stretch>
            <a:fillRect/>
          </a:stretch>
        </p:blipFill>
        <p:spPr>
          <a:xfrm>
            <a:off x="673733" y="6170700"/>
            <a:ext cx="2148768" cy="338017"/>
          </a:xfrm>
          <a:prstGeom prst="rect">
            <a:avLst/>
          </a:prstGeom>
          <a:noFill/>
          <a:ln>
            <a:noFill/>
          </a:ln>
        </p:spPr>
      </p:pic>
      <p:sp>
        <p:nvSpPr>
          <p:cNvPr id="176" name="Google Shape;176;p37"/>
          <p:cNvSpPr txBox="1">
            <a:spLocks noGrp="1"/>
          </p:cNvSpPr>
          <p:nvPr>
            <p:ph type="title"/>
          </p:nvPr>
        </p:nvSpPr>
        <p:spPr>
          <a:xfrm>
            <a:off x="1219200" y="609600"/>
            <a:ext cx="9753600" cy="717200"/>
          </a:xfrm>
          <a:prstGeom prst="rect">
            <a:avLst/>
          </a:prstGeom>
          <a:noFill/>
          <a:ln>
            <a:noFill/>
          </a:ln>
        </p:spPr>
        <p:txBody>
          <a:bodyPr spcFirstLastPara="1" wrap="square" lIns="0" tIns="0" rIns="91425" bIns="91425" anchor="t" anchorCtr="0">
            <a:noAutofit/>
          </a:bodyPr>
          <a:lstStyle>
            <a:lvl1pPr lvl="0" rtl="0">
              <a:spcBef>
                <a:spcPts val="0"/>
              </a:spcBef>
              <a:spcAft>
                <a:spcPts val="0"/>
              </a:spcAft>
              <a:buNone/>
              <a:defRPr sz="32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8a - Agenda/Learn how to... - Presenter">
  <p:cSld name="8a - Agenda/Learn how to... - Presenter">
    <p:spTree>
      <p:nvGrpSpPr>
        <p:cNvPr id="1" name="Shape 70"/>
        <p:cNvGrpSpPr/>
        <p:nvPr/>
      </p:nvGrpSpPr>
      <p:grpSpPr>
        <a:xfrm>
          <a:off x="0" y="0"/>
          <a:ext cx="0" cy="0"/>
          <a:chOff x="0" y="0"/>
          <a:chExt cx="0" cy="0"/>
        </a:xfrm>
      </p:grpSpPr>
      <p:pic>
        <p:nvPicPr>
          <p:cNvPr id="71" name="Google Shape;71;p12"/>
          <p:cNvPicPr preferRelativeResize="0"/>
          <p:nvPr/>
        </p:nvPicPr>
        <p:blipFill>
          <a:blip r:embed="rId2"/>
          <a:stretch>
            <a:fillRect/>
          </a:stretch>
        </p:blipFill>
        <p:spPr>
          <a:xfrm>
            <a:off x="0" y="0"/>
            <a:ext cx="12192000" cy="6858000"/>
          </a:xfrm>
          <a:prstGeom prst="rect">
            <a:avLst/>
          </a:prstGeom>
          <a:noFill/>
          <a:ln>
            <a:noFill/>
          </a:ln>
        </p:spPr>
      </p:pic>
      <p:cxnSp>
        <p:nvCxnSpPr>
          <p:cNvPr id="72" name="Google Shape;72;p12"/>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3" name="Google Shape;73;p12"/>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74" name="Google Shape;74;p12"/>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00" lvl="0" indent="-304800"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00" lvl="1"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00" lvl="2"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00" lvl="3"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00" lvl="4"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00" lvl="5"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600" lvl="6"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400" lvl="7"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200" lvl="8" indent="-304800" rtl="0">
              <a:lnSpc>
                <a:spcPct val="100000"/>
              </a:lnSpc>
              <a:spcBef>
                <a:spcPts val="1935"/>
              </a:spcBef>
              <a:spcAft>
                <a:spcPts val="1935"/>
              </a:spcAft>
              <a:buClr>
                <a:schemeClr val="lt1"/>
              </a:buClr>
              <a:buSzPts val="3600"/>
              <a:buFont typeface="Roboto"/>
              <a:buChar char="■"/>
              <a:defRPr sz="2400">
                <a:solidFill>
                  <a:schemeClr val="lt1"/>
                </a:solidFill>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81023" y="-47919"/>
            <a:ext cx="12361762" cy="6958182"/>
          </a:xfrm>
          <a:prstGeom prst="rect">
            <a:avLst/>
          </a:prstGeom>
        </p:spPr>
      </p:pic>
      <p:sp>
        <p:nvSpPr>
          <p:cNvPr id="2"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endParaRPr lang="en-US" dirty="0"/>
          </a:p>
        </p:txBody>
      </p:sp>
      <p:sp>
        <p:nvSpPr>
          <p:cNvPr id="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4"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endParaRPr lang="en-US" dirty="0"/>
          </a:p>
        </p:txBody>
      </p:sp>
      <p:sp>
        <p:nvSpPr>
          <p:cNvPr id="1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sp>
        <p:nvSpPr>
          <p:cNvPr id="6"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p:cNvPicPr>
            <a:picLocks noChangeAspect="1"/>
          </p:cNvPicPr>
          <p:nvPr userDrawn="1"/>
        </p:nvPicPr>
        <p:blipFill rotWithShape="1">
          <a:blip r:embed="rId2"/>
          <a:srcRect l="39690" t="3208" r="5228" b="21597"/>
          <a:stretch>
            <a:fillRect/>
          </a:stretch>
        </p:blipFill>
        <p:spPr>
          <a:xfrm>
            <a:off x="588712" y="3159360"/>
            <a:ext cx="4537048" cy="3716132"/>
          </a:xfrm>
          <a:prstGeom prst="rect">
            <a:avLst/>
          </a:prstGeom>
        </p:spPr>
      </p:pic>
      <p:sp>
        <p:nvSpPr>
          <p:cNvPr id="4" name="Footer Placeholder 3"/>
          <p:cNvSpPr>
            <a:spLocks noGrp="1"/>
          </p:cNvSpPr>
          <p:nvPr>
            <p:ph type="ftr" sz="quarter" idx="11"/>
          </p:nvPr>
        </p:nvSpPr>
        <p:spPr>
          <a:xfrm>
            <a:off x="7997728" y="6356350"/>
            <a:ext cx="3775172" cy="365125"/>
          </a:xfrm>
          <a:prstGeom prst="rect">
            <a:avLst/>
          </a:prstGeom>
        </p:spPr>
        <p:txBody>
          <a:bodyPr/>
          <a:lstStyle>
            <a:lvl1pPr algn="r">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endParaRPr lang="en-US" dirty="0"/>
          </a:p>
        </p:txBody>
      </p:sp>
      <p:sp>
        <p:nvSpPr>
          <p:cNvPr id="3" name="Slide Number Placeholder 2"/>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Content Placeholder 2"/>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itle 1"/>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p:cNvPicPr>
            <a:picLocks noChangeAspect="1"/>
          </p:cNvPicPr>
          <p:nvPr userDrawn="1"/>
        </p:nvPicPr>
        <p:blipFill rotWithShape="1">
          <a:blip r:embed="rId2"/>
          <a:srcRect l="75552" t="60520" r="3438" b="3809"/>
          <a:stretch>
            <a:fillRect/>
          </a:stretch>
        </p:blipFill>
        <p:spPr>
          <a:xfrm rot="10800000">
            <a:off x="-1" y="-2"/>
            <a:ext cx="2268187" cy="2166103"/>
          </a:xfrm>
          <a:prstGeom prst="rect">
            <a:avLst/>
          </a:prstGeom>
        </p:spPr>
      </p:pic>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3" name="Content Placeholder 2"/>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7" name="Picture 6"/>
          <p:cNvPicPr>
            <a:picLocks noChangeAspect="1"/>
          </p:cNvPicPr>
          <p:nvPr userDrawn="1"/>
        </p:nvPicPr>
        <p:blipFill>
          <a:blip r:embed="rId3"/>
          <a:stretch>
            <a:fillRect/>
          </a:stretch>
        </p:blipFill>
        <p:spPr>
          <a:xfrm>
            <a:off x="9909198" y="365125"/>
            <a:ext cx="1772656" cy="449073"/>
          </a:xfrm>
          <a:prstGeom prst="rect">
            <a:avLst/>
          </a:prstGeom>
        </p:spPr>
      </p:pic>
      <p:sp>
        <p:nvSpPr>
          <p:cNvPr id="8"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2"/>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p:nvPr>
        </p:nvSpPr>
        <p:spPr>
          <a:xfrm>
            <a:off x="419100" y="1528175"/>
            <a:ext cx="3593592" cy="4645152"/>
          </a:xfrm>
        </p:spPr>
        <p:txBody>
          <a:bodyPr>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Content Placeholder 2"/>
          <p:cNvSpPr>
            <a:spLocks noGrp="1"/>
          </p:cNvSpPr>
          <p:nvPr>
            <p:ph idx="13"/>
          </p:nvPr>
        </p:nvSpPr>
        <p:spPr>
          <a:xfrm>
            <a:off x="8173686" y="1528175"/>
            <a:ext cx="3593592" cy="4645152"/>
          </a:xfrm>
        </p:spPr>
        <p:txBody>
          <a:bodyPr>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2"/>
          <p:cNvSpPr>
            <a:spLocks noGrp="1"/>
          </p:cNvSpPr>
          <p:nvPr>
            <p:ph idx="14"/>
          </p:nvPr>
        </p:nvSpPr>
        <p:spPr>
          <a:xfrm>
            <a:off x="4314209" y="1528175"/>
            <a:ext cx="3593592" cy="4645152"/>
          </a:xfrm>
        </p:spPr>
        <p:txBody>
          <a:bodyPr>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2"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4" name="Picture 13"/>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Content Placeholder 2"/>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ext Placeholder 2"/>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4" name="Content Placeholder 2"/>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2"/>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Content Placeholder 2"/>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ext Placeholder 2"/>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5" name="Picture 14"/>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3" name="Content Placeholder 2"/>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a:p>
            <a:pPr lvl="0"/>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Content Placeholder 2"/>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4" name="Picture Placeholder 3"/>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2" name="Picture Placeholder 3"/>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4" name="Picture Placeholder 3"/>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6" name="Picture Placeholder 3"/>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 Placeholder 2"/>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4" name="Picture Placeholder 3"/>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19" name="Picture Placeholder 3"/>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7" name="Picture Placeholder 3"/>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5" name="Picture Placeholder 3"/>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7" name="Picture Placeholder 3"/>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9" name="Picture Placeholder 3"/>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3" name="Picture 22"/>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4" name="Picture Placeholder 3"/>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endParaRPr lang="en-US" dirty="0"/>
          </a:p>
        </p:txBody>
      </p:sp>
      <p:sp>
        <p:nvSpPr>
          <p:cNvPr id="21" name="Text Placeholder 2"/>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23" name="Text Placeholder 2"/>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25" name="Text Placeholder 2"/>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14" name="Picture Placeholder 3"/>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endParaRPr lang="en-US" dirty="0"/>
          </a:p>
        </p:txBody>
      </p:sp>
      <p:sp>
        <p:nvSpPr>
          <p:cNvPr id="15" name="Picture Placeholder 3"/>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endParaRPr lang="en-US" dirty="0"/>
          </a:p>
        </p:txBody>
      </p:sp>
      <p:sp>
        <p:nvSpPr>
          <p:cNvPr id="16" name="Picture Placeholder 3"/>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endParaRPr lang="en-US" dirty="0"/>
          </a:p>
        </p:txBody>
      </p:sp>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4" name="Picture 33"/>
          <p:cNvPicPr>
            <a:picLocks noChangeAspect="1"/>
          </p:cNvPicPr>
          <p:nvPr userDrawn="1"/>
        </p:nvPicPr>
        <p:blipFill>
          <a:blip r:embed="rId2"/>
          <a:stretch>
            <a:fillRect/>
          </a:stretch>
        </p:blipFill>
        <p:spPr>
          <a:xfrm>
            <a:off x="9909200" y="365126"/>
            <a:ext cx="1772652" cy="449072"/>
          </a:xfrm>
          <a:prstGeom prst="rect">
            <a:avLst/>
          </a:prstGeom>
        </p:spPr>
      </p:pic>
      <p:pic>
        <p:nvPicPr>
          <p:cNvPr id="13" name="Picture 12"/>
          <p:cNvPicPr>
            <a:picLocks noChangeAspect="1"/>
          </p:cNvPicPr>
          <p:nvPr userDrawn="1"/>
        </p:nvPicPr>
        <p:blipFill rotWithShape="1">
          <a:blip r:embed="rId3"/>
          <a:srcRect l="75552" t="60520" r="3438" b="3809"/>
          <a:stretch>
            <a:fillRect/>
          </a:stretch>
        </p:blipFill>
        <p:spPr>
          <a:xfrm rot="10800000">
            <a:off x="-1" y="-2"/>
            <a:ext cx="2268187" cy="2166103"/>
          </a:xfrm>
          <a:prstGeom prst="rect">
            <a:avLst/>
          </a:prstGeom>
        </p:spPr>
      </p:pic>
      <p:sp>
        <p:nvSpPr>
          <p:cNvPr id="17"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pic>
        <p:nvPicPr>
          <p:cNvPr id="7" name="Picture 6"/>
          <p:cNvPicPr>
            <a:picLocks noChangeAspect="1"/>
          </p:cNvPicPr>
          <p:nvPr userDrawn="1"/>
        </p:nvPicPr>
        <p:blipFill>
          <a:blip r:embed="rId3"/>
          <a:stretch>
            <a:fillRect/>
          </a:stretch>
        </p:blipFill>
        <p:spPr>
          <a:xfrm>
            <a:off x="9909198" y="365126"/>
            <a:ext cx="1772656" cy="449073"/>
          </a:xfrm>
          <a:prstGeom prst="rect">
            <a:avLst/>
          </a:prstGeom>
        </p:spPr>
      </p:pic>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12" name="Table 11"/>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gridCol w="8930447"/>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sp>
        <p:nvSpPr>
          <p:cNvPr id="11" name="Slide Number Placeholder 5"/>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graphicFrame>
        <p:nvGraphicFramePr>
          <p:cNvPr id="12" name="Table 11"/>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gridCol w="4467640"/>
                <a:gridCol w="4467640"/>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sp>
        <p:nvSpPr>
          <p:cNvPr id="11" name="Slide Number Placeholder 5"/>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gridCol w="2978464"/>
                <a:gridCol w="2978464"/>
                <a:gridCol w="2978464"/>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88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Slide Number Placeholder 5"/>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67ADA77-2B64-684D-B6A6-F544A4666E7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8"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p:cNvPicPr>
            <a:picLocks noChangeAspect="1"/>
          </p:cNvPicPr>
          <p:nvPr userDrawn="1"/>
        </p:nvPicPr>
        <p:blipFill>
          <a:blip r:embed="rId2"/>
          <a:stretch>
            <a:fillRect/>
          </a:stretch>
        </p:blipFill>
        <p:spPr>
          <a:xfrm>
            <a:off x="9909200" y="365125"/>
            <a:ext cx="1772652" cy="449072"/>
          </a:xfrm>
          <a:prstGeom prst="rect">
            <a:avLst/>
          </a:prstGeom>
        </p:spPr>
      </p:pic>
      <p:sp>
        <p:nvSpPr>
          <p:cNvPr id="9"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Slide Number Placeholder 5"/>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 name="Picture 5"/>
          <p:cNvPicPr>
            <a:picLocks noChangeAspect="1"/>
          </p:cNvPicPr>
          <p:nvPr userDrawn="1"/>
        </p:nvPicPr>
        <p:blipFill>
          <a:blip r:embed="rId2"/>
          <a:stretch>
            <a:fillRect/>
          </a:stretch>
        </p:blipFill>
        <p:spPr>
          <a:xfrm>
            <a:off x="9909200" y="365125"/>
            <a:ext cx="1772652" cy="449072"/>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endParaRPr lang="en-US" dirty="0"/>
          </a:p>
        </p:txBody>
      </p:sp>
      <p:sp>
        <p:nvSpPr>
          <p:cNvPr id="9" name="Slide Number Placeholder 5"/>
          <p:cNvSpPr>
            <a:spLocks noGrp="1"/>
          </p:cNvSpPr>
          <p:nvPr>
            <p:ph type="sldNum" sz="quarter" idx="12"/>
          </p:nvPr>
        </p:nvSpPr>
        <p:spPr>
          <a:xfrm>
            <a:off x="9029700" y="6356351"/>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Text Placeholder 3"/>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19" name="Text Placeholder 3"/>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20" name="Text Placeholder 3"/>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2" name="Text Placeholder 3"/>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23" name="Rectangle 22"/>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040" rtl="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040" rtl="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8" name="Text Placeholder 3"/>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31" name="Text Placeholder 3"/>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p:cNvPicPr>
            <a:picLocks noChangeAspect="1"/>
          </p:cNvPicPr>
          <p:nvPr userDrawn="1"/>
        </p:nvPicPr>
        <p:blipFill>
          <a:blip r:embed="rId2"/>
          <a:stretch>
            <a:fillRect/>
          </a:stretch>
        </p:blipFill>
        <p:spPr>
          <a:xfrm>
            <a:off x="9396238" y="6089840"/>
            <a:ext cx="1772656" cy="449073"/>
          </a:xfrm>
          <a:prstGeom prst="rect">
            <a:avLst/>
          </a:prstGeom>
        </p:spPr>
      </p:pic>
      <p:sp>
        <p:nvSpPr>
          <p:cNvPr id="18" name="Footer Placeholder 4"/>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88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88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5">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400" b="0" i="0" u="none" strike="noStrike" kern="1200" cap="none" spc="0" normalizeH="0" baseline="3000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4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5">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endParaRPr lang="en-US" dirty="0"/>
          </a:p>
        </p:txBody>
      </p:sp>
      <p:sp>
        <p:nvSpPr>
          <p:cNvPr id="8" name="Rectangle 7"/>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 Placeholder 3"/>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13" name="Picture 12"/>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81023" y="-47919"/>
            <a:ext cx="12361762" cy="6958182"/>
          </a:xfrm>
          <a:prstGeom prst="rect">
            <a:avLst/>
          </a:prstGeom>
        </p:spPr>
      </p:pic>
      <p:sp>
        <p:nvSpPr>
          <p:cNvPr id="5" name="TextBox 4"/>
          <p:cNvSpPr txBox="1"/>
          <p:nvPr userDrawn="1"/>
        </p:nvSpPr>
        <p:spPr>
          <a:xfrm>
            <a:off x="423968" y="6089839"/>
            <a:ext cx="8921913" cy="646331"/>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kumimoji="0" lang="en-US" sz="900" b="0" i="0" u="sng"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aws-course-feedback@amazon.com</a:t>
            </a: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For all other questions, contact us at: </a:t>
            </a:r>
            <a:r>
              <a:rPr kumimoji="0" lang="en-US" sz="900" b="0" i="0" u="sng"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https://aws.amazon.com/contact-us/aws-training/</a:t>
            </a: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All trademarks are the property of their owners.</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4" name="Title 1"/>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title style</a:t>
            </a:r>
            <a:endParaRPr lang="en-US" dirty="0"/>
          </a:p>
        </p:txBody>
      </p:sp>
      <p:sp>
        <p:nvSpPr>
          <p:cNvPr id="3" name="Content Placeholder 2"/>
          <p:cNvSpPr>
            <a:spLocks noGrp="1"/>
          </p:cNvSpPr>
          <p:nvPr>
            <p:ph idx="1"/>
          </p:nvPr>
        </p:nvSpPr>
        <p:spPr>
          <a:xfrm>
            <a:off x="238539" y="1440305"/>
            <a:ext cx="11352570" cy="4913308"/>
          </a:xfrm>
        </p:spPr>
        <p:txBody>
          <a:bodyPr/>
          <a:lstStyle>
            <a:lvl1pPr marL="457200" indent="-4572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974725" indent="-4572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428750" indent="-4572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buFontTx/>
              <a:buBlip>
                <a:blip r:embed="rId3"/>
              </a:buBlip>
              <a:defRPr b="0" i="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FC43BFD-8FF7-A343-A8A6-E2338FCE8046}" type="slidenum">
              <a:rPr kumimoji="0" lang="en-US" sz="900" b="0" i="0" u="none" strike="noStrike" kern="1200" cap="none" spc="0" normalizeH="0" baseline="0" noProof="0" smtClean="0">
                <a:ln>
                  <a:noFill/>
                </a:ln>
                <a:solidFill>
                  <a:srgbClr val="000000"/>
                </a:solidFill>
                <a:effectLst/>
                <a:uLnTx/>
                <a:uFillTx/>
                <a:latin typeface="Helvetica Neue LT Std 65 Medium" charset="0"/>
              </a:rPr>
            </a:fld>
            <a:endParaRPr kumimoji="0" lang="en-US" sz="900" b="0" i="0" u="none" strike="noStrike" kern="1200" cap="none" spc="0" normalizeH="0" baseline="0" noProof="0" dirty="0">
              <a:ln>
                <a:noFill/>
              </a:ln>
              <a:solidFill>
                <a:srgbClr val="000000"/>
              </a:solidFill>
              <a:effectLst/>
              <a:uLnTx/>
              <a:uFillTx/>
              <a:latin typeface="Helvetica Neue LT Std 65 Medium" charset="0"/>
            </a:endParaRPr>
          </a:p>
        </p:txBody>
      </p:sp>
      <p:sp>
        <p:nvSpPr>
          <p:cNvPr id="8" name="Rectangle 7"/>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0" name="TextBox 9"/>
          <p:cNvSpPr txBox="1"/>
          <p:nvPr userDrawn="1"/>
        </p:nvSpPr>
        <p:spPr>
          <a:xfrm>
            <a:off x="251791" y="6480313"/>
            <a:ext cx="41081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000000">
                    <a:lumMod val="85000"/>
                    <a:lumOff val="1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2018, Amazon Web Services, Inc. or its Affiliates. All rights reserved.</a:t>
            </a:r>
            <a:endParaRPr kumimoji="0" lang="en-US" sz="1000" b="0" i="0" u="none" strike="noStrike" kern="1200" cap="none" spc="0" normalizeH="0" baseline="0" noProof="0" dirty="0">
              <a:ln>
                <a:noFill/>
              </a:ln>
              <a:solidFill>
                <a:srgbClr val="000000">
                  <a:lumMod val="85000"/>
                  <a:lumOff val="1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81023" y="-47919"/>
            <a:ext cx="12361762" cy="6958182"/>
          </a:xfrm>
          <a:prstGeom prst="rect">
            <a:avLst/>
          </a:prstGeom>
        </p:spPr>
      </p:pic>
      <p:sp>
        <p:nvSpPr>
          <p:cNvPr id="2"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endParaRPr lang="en-US" dirty="0"/>
          </a:p>
        </p:txBody>
      </p:sp>
      <p:sp>
        <p:nvSpPr>
          <p:cNvPr id="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
        <p:nvSpPr>
          <p:cNvPr id="3" name="Footer Placeholder 2"/>
          <p:cNvSpPr>
            <a:spLocks noGrp="1"/>
          </p:cNvSpPr>
          <p:nvPr>
            <p:ph type="ftr" sz="quarter" idx="11"/>
          </p:nvPr>
        </p:nvSpPr>
        <p:spPr/>
        <p:txBody>
          <a:bodyPr/>
          <a:lstStyle>
            <a:lvl1pPr>
              <a:defRPr>
                <a:latin typeface="Amazon Ember" panose="020B0603020204020204" pitchFamily="34" charset="0"/>
                <a:ea typeface="Amazon Ember" panose="020B06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14"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dirty="0"/>
              <a:t>Click to edit Master title style</a:t>
            </a:r>
            <a:endParaRPr lang="en-US" dirty="0"/>
          </a:p>
        </p:txBody>
      </p:sp>
      <p:sp>
        <p:nvSpPr>
          <p:cNvPr id="1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sp>
        <p:nvSpPr>
          <p:cNvPr id="6"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endParaRPr lang="en-US" dirty="0">
              <a:solidFill>
                <a:srgbClr val="FFFFFF"/>
              </a:solidFill>
            </a:endParaRPr>
          </a:p>
        </p:txBody>
      </p:sp>
      <p:pic>
        <p:nvPicPr>
          <p:cNvPr id="8" name="Picture 7"/>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panose="020B0603020204020204" pitchFamily="34" charset="0"/>
              <a:ea typeface="+mn-ea"/>
              <a:cs typeface="+mn-cs"/>
            </a:endParaRPr>
          </a:p>
        </p:txBody>
      </p:sp>
      <p:pic>
        <p:nvPicPr>
          <p:cNvPr id="13" name="Picture 12" descr="A circuit board&#10;&#10;Description automatically generated"/>
          <p:cNvPicPr>
            <a:picLocks noChangeAspect="1"/>
          </p:cNvPicPr>
          <p:nvPr userDrawn="1"/>
        </p:nvPicPr>
        <p:blipFill rotWithShape="1">
          <a:blip r:embed="rId2"/>
          <a:srcRect l="39690" t="3208" r="5228" b="21597"/>
          <a:stretch>
            <a:fillRect/>
          </a:stretch>
        </p:blipFill>
        <p:spPr>
          <a:xfrm>
            <a:off x="588712" y="3159360"/>
            <a:ext cx="4537048" cy="3716132"/>
          </a:xfrm>
          <a:prstGeom prst="rect">
            <a:avLst/>
          </a:prstGeom>
        </p:spPr>
      </p:pic>
      <p:sp>
        <p:nvSpPr>
          <p:cNvPr id="4" name="Footer Placeholder 3"/>
          <p:cNvSpPr>
            <a:spLocks noGrp="1"/>
          </p:cNvSpPr>
          <p:nvPr>
            <p:ph type="ftr" sz="quarter" idx="11"/>
          </p:nvPr>
        </p:nvSpPr>
        <p:spPr>
          <a:xfrm>
            <a:off x="7997728" y="6356350"/>
            <a:ext cx="3775172" cy="365125"/>
          </a:xfrm>
          <a:prstGeom prst="rect">
            <a:avLst/>
          </a:prstGeom>
        </p:spPr>
        <p:txBody>
          <a:bodyPr/>
          <a:lstStyle>
            <a:lvl1pPr algn="r">
              <a:defRPr>
                <a:latin typeface="Amazon Ember" panose="020B0603020204020204" pitchFamily="34" charset="0"/>
                <a:ea typeface="Amazon Ember" panose="020B06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2" name="Title 1"/>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dirty="0"/>
              <a:t>Click to edit Master title style</a:t>
            </a:r>
            <a:endParaRPr lang="en-US" dirty="0"/>
          </a:p>
        </p:txBody>
      </p:sp>
      <p:sp>
        <p:nvSpPr>
          <p:cNvPr id="3" name="Slide Number Placeholder 2"/>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FFFFFF"/>
                </a:solidFill>
              </a:rPr>
            </a:fld>
            <a:endParaRPr lang="en-US" dirty="0">
              <a:solidFill>
                <a:srgbClr val="FFFFFF"/>
              </a:solidFill>
            </a:endParaRPr>
          </a:p>
        </p:txBody>
      </p:sp>
      <p:sp>
        <p:nvSpPr>
          <p:cNvPr id="22" name="Content Placeholder 2"/>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67ADA77-2B64-684D-B6A6-F544A4666E7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10" name="Title 1"/>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pic>
        <p:nvPicPr>
          <p:cNvPr id="7" name="Picture 6"/>
          <p:cNvPicPr>
            <a:picLocks noChangeAspect="1"/>
          </p:cNvPicPr>
          <p:nvPr userDrawn="1"/>
        </p:nvPicPr>
        <p:blipFill rotWithShape="1">
          <a:blip r:embed="rId2"/>
          <a:srcRect l="75552" t="60520" r="3438" b="3809"/>
          <a:stretch>
            <a:fillRect/>
          </a:stretch>
        </p:blipFill>
        <p:spPr>
          <a:xfrm rot="10800000">
            <a:off x="-1" y="-2"/>
            <a:ext cx="2268187" cy="2166103"/>
          </a:xfrm>
          <a:prstGeom prst="rect">
            <a:avLst/>
          </a:prstGeom>
        </p:spPr>
      </p:pic>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3" name="Content Placeholder 2"/>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pic>
        <p:nvPicPr>
          <p:cNvPr id="7" name="Picture 6"/>
          <p:cNvPicPr>
            <a:picLocks noChangeAspect="1"/>
          </p:cNvPicPr>
          <p:nvPr userDrawn="1"/>
        </p:nvPicPr>
        <p:blipFill>
          <a:blip r:embed="rId3"/>
          <a:stretch>
            <a:fillRect/>
          </a:stretch>
        </p:blipFill>
        <p:spPr>
          <a:xfrm>
            <a:off x="9909198" y="365125"/>
            <a:ext cx="1772656" cy="449073"/>
          </a:xfrm>
          <a:prstGeom prst="rect">
            <a:avLst/>
          </a:prstGeom>
        </p:spPr>
      </p:pic>
      <p:sp>
        <p:nvSpPr>
          <p:cNvPr id="8"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2" name="Content Placeholder 2"/>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p:nvPr>
        </p:nvSpPr>
        <p:spPr>
          <a:xfrm>
            <a:off x="419100"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5" name="Content Placeholder 2"/>
          <p:cNvSpPr>
            <a:spLocks noGrp="1"/>
          </p:cNvSpPr>
          <p:nvPr>
            <p:ph idx="13"/>
          </p:nvPr>
        </p:nvSpPr>
        <p:spPr>
          <a:xfrm>
            <a:off x="8173686"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Content Placeholder 2"/>
          <p:cNvSpPr>
            <a:spLocks noGrp="1"/>
          </p:cNvSpPr>
          <p:nvPr>
            <p:ph idx="14"/>
          </p:nvPr>
        </p:nvSpPr>
        <p:spPr>
          <a:xfrm>
            <a:off x="4314209" y="1528175"/>
            <a:ext cx="3593592" cy="4645152"/>
          </a:xfrm>
        </p:spPr>
        <p:txBody>
          <a:bodyPr>
            <a:noAutofit/>
          </a:bodyPr>
          <a:lstStyle>
            <a:lvl1pPr>
              <a:defRPr/>
            </a:lvl1pPr>
            <a:lvl2pPr>
              <a:defRPr/>
            </a:lvl2pPr>
            <a:lvl3pPr>
              <a:defRPr/>
            </a:lvl3pPr>
            <a:lvl4pPr>
              <a:defRPr/>
            </a:lvl4pPr>
            <a:lvl5pPr>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2"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4" name="Picture 13"/>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3" name="Content Placeholder 2"/>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ext Placeholder 2"/>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4" name="Content Placeholder 2"/>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5" name="Text Placeholder 2"/>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3" name="Content Placeholder 2"/>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3" name="Text Placeholder 2"/>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Edit Master text styles</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5" name="Picture 14"/>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3" name="Content Placeholder 2"/>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6" name="Slide Number Placeholder 5"/>
          <p:cNvSpPr>
            <a:spLocks noGrp="1"/>
          </p:cNvSpPr>
          <p:nvPr>
            <p:ph type="sldNum" sz="quarter" idx="12"/>
          </p:nvPr>
        </p:nvSpPr>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7"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8" name="Picture 7"/>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Content Placeholder 2"/>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a:p>
            <a:pPr lvl="0"/>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2" name="Content Placeholder 2"/>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3" name="Text Placeholder 2"/>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4" name="Picture Placeholder 3"/>
          <p:cNvSpPr>
            <a:spLocks noGrp="1"/>
          </p:cNvSpPr>
          <p:nvPr>
            <p:ph type="pic" sz="quarter" idx="18"/>
          </p:nvPr>
        </p:nvSpPr>
        <p:spPr>
          <a:xfrm>
            <a:off x="419100" y="1524000"/>
            <a:ext cx="2679192" cy="2103120"/>
          </a:xfrm>
        </p:spPr>
        <p:txBody>
          <a:bodyPr>
            <a:noAutofit/>
          </a:bodyPr>
          <a:lstStyle>
            <a:lvl1pPr marL="0" indent="0">
              <a:buNone/>
              <a:defRPr/>
            </a:lvl1pPr>
          </a:lstStyle>
          <a:p>
            <a:endParaRPr lang="en-US" dirty="0"/>
          </a:p>
        </p:txBody>
      </p:sp>
      <p:sp>
        <p:nvSpPr>
          <p:cNvPr id="21" name="Text Placeholder 2"/>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2" name="Picture Placeholder 3"/>
          <p:cNvSpPr>
            <a:spLocks noGrp="1"/>
          </p:cNvSpPr>
          <p:nvPr>
            <p:ph type="pic" sz="quarter" idx="20"/>
          </p:nvPr>
        </p:nvSpPr>
        <p:spPr>
          <a:xfrm>
            <a:off x="9093708" y="1524000"/>
            <a:ext cx="2679192" cy="2103120"/>
          </a:xfrm>
        </p:spPr>
        <p:txBody>
          <a:bodyPr>
            <a:noAutofit/>
          </a:bodyPr>
          <a:lstStyle>
            <a:lvl1pPr marL="0" indent="0">
              <a:buNone/>
              <a:defRPr/>
            </a:lvl1pPr>
          </a:lstStyle>
          <a:p>
            <a:endParaRPr lang="en-US" dirty="0"/>
          </a:p>
        </p:txBody>
      </p:sp>
      <p:sp>
        <p:nvSpPr>
          <p:cNvPr id="23" name="Text Placeholder 2"/>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4" name="Picture Placeholder 3"/>
          <p:cNvSpPr>
            <a:spLocks noGrp="1"/>
          </p:cNvSpPr>
          <p:nvPr>
            <p:ph type="pic" sz="quarter" idx="22"/>
          </p:nvPr>
        </p:nvSpPr>
        <p:spPr>
          <a:xfrm>
            <a:off x="6210469" y="1524000"/>
            <a:ext cx="2679192" cy="2103120"/>
          </a:xfrm>
        </p:spPr>
        <p:txBody>
          <a:bodyPr>
            <a:noAutofit/>
          </a:bodyPr>
          <a:lstStyle>
            <a:lvl1pPr marL="0" indent="0">
              <a:buNone/>
              <a:defRPr/>
            </a:lvl1pPr>
          </a:lstStyle>
          <a:p>
            <a:endParaRPr lang="en-US" dirty="0"/>
          </a:p>
        </p:txBody>
      </p:sp>
      <p:sp>
        <p:nvSpPr>
          <p:cNvPr id="25" name="Text Placeholder 2"/>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6" name="Picture Placeholder 3"/>
          <p:cNvSpPr>
            <a:spLocks noGrp="1"/>
          </p:cNvSpPr>
          <p:nvPr>
            <p:ph type="pic" sz="quarter" idx="24"/>
          </p:nvPr>
        </p:nvSpPr>
        <p:spPr>
          <a:xfrm>
            <a:off x="3322302" y="1524000"/>
            <a:ext cx="2679192" cy="2103120"/>
          </a:xfrm>
        </p:spPr>
        <p:txBody>
          <a:bodyPr>
            <a:noAutofit/>
          </a:bodyPr>
          <a:lstStyle>
            <a:lvl1pPr marL="0" indent="0">
              <a:buNone/>
              <a:defRPr/>
            </a:lvl1pPr>
          </a:lstStyle>
          <a:p>
            <a:endParaRPr lang="en-US" dirty="0"/>
          </a:p>
        </p:txBody>
      </p:sp>
      <p:sp>
        <p:nvSpPr>
          <p:cNvPr id="14"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3" name="Text Placeholder 2"/>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4" name="Picture Placeholder 3"/>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endParaRPr lang="en-US" dirty="0"/>
          </a:p>
        </p:txBody>
      </p:sp>
      <p:sp>
        <p:nvSpPr>
          <p:cNvPr id="18" name="Text Placeholder 2"/>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19" name="Picture Placeholder 3"/>
          <p:cNvSpPr>
            <a:spLocks noGrp="1"/>
          </p:cNvSpPr>
          <p:nvPr>
            <p:ph type="pic" sz="quarter" idx="20"/>
          </p:nvPr>
        </p:nvSpPr>
        <p:spPr>
          <a:xfrm>
            <a:off x="8161020" y="1524000"/>
            <a:ext cx="3611880" cy="1755648"/>
          </a:xfrm>
        </p:spPr>
        <p:txBody>
          <a:bodyPr>
            <a:noAutofit/>
          </a:bodyPr>
          <a:lstStyle>
            <a:lvl1pPr marL="0" indent="0">
              <a:buNone/>
              <a:defRPr/>
            </a:lvl1pPr>
          </a:lstStyle>
          <a:p>
            <a:endParaRPr lang="en-US" dirty="0"/>
          </a:p>
        </p:txBody>
      </p:sp>
      <p:sp>
        <p:nvSpPr>
          <p:cNvPr id="20" name="Text Placeholder 2"/>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27" name="Picture Placeholder 3"/>
          <p:cNvSpPr>
            <a:spLocks noGrp="1"/>
          </p:cNvSpPr>
          <p:nvPr>
            <p:ph type="pic" sz="quarter" idx="22"/>
          </p:nvPr>
        </p:nvSpPr>
        <p:spPr>
          <a:xfrm>
            <a:off x="4301536" y="1524000"/>
            <a:ext cx="3611880" cy="1755648"/>
          </a:xfrm>
        </p:spPr>
        <p:txBody>
          <a:bodyPr>
            <a:noAutofit/>
          </a:bodyPr>
          <a:lstStyle>
            <a:lvl1pPr marL="0" indent="0">
              <a:buNone/>
              <a:defRPr/>
            </a:lvl1pPr>
          </a:lstStyle>
          <a:p>
            <a:endParaRPr lang="en-US" dirty="0"/>
          </a:p>
        </p:txBody>
      </p:sp>
      <p:sp>
        <p:nvSpPr>
          <p:cNvPr id="34" name="Text Placeholder 2"/>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5" name="Picture Placeholder 3"/>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endParaRPr lang="en-US" dirty="0"/>
          </a:p>
        </p:txBody>
      </p:sp>
      <p:sp>
        <p:nvSpPr>
          <p:cNvPr id="36" name="Text Placeholder 2"/>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7" name="Picture Placeholder 3"/>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endParaRPr lang="en-US" dirty="0"/>
          </a:p>
        </p:txBody>
      </p:sp>
      <p:sp>
        <p:nvSpPr>
          <p:cNvPr id="38" name="Text Placeholder 2"/>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dirty="0"/>
              <a:t>Edit Master text styles</a:t>
            </a:r>
            <a:endParaRPr lang="en-US" dirty="0"/>
          </a:p>
        </p:txBody>
      </p:sp>
      <p:sp>
        <p:nvSpPr>
          <p:cNvPr id="39" name="Picture Placeholder 3"/>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endParaRPr lang="en-US" dirty="0"/>
          </a:p>
        </p:txBody>
      </p:sp>
      <p:sp>
        <p:nvSpPr>
          <p:cNvPr id="21"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23" name="Picture 22"/>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67ADA77-2B64-684D-B6A6-F544A4666E7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4" name="Picture Placeholder 3"/>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endParaRPr lang="en-US" dirty="0"/>
          </a:p>
        </p:txBody>
      </p:sp>
      <p:sp>
        <p:nvSpPr>
          <p:cNvPr id="21" name="Text Placeholder 2"/>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23" name="Text Placeholder 2"/>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25" name="Text Placeholder 2"/>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dirty="0"/>
              <a:t>Edit Master text styles</a:t>
            </a:r>
            <a:endParaRPr lang="en-US" dirty="0"/>
          </a:p>
        </p:txBody>
      </p:sp>
      <p:sp>
        <p:nvSpPr>
          <p:cNvPr id="14" name="Picture Placeholder 3"/>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endParaRPr lang="en-US" dirty="0"/>
          </a:p>
        </p:txBody>
      </p:sp>
      <p:sp>
        <p:nvSpPr>
          <p:cNvPr id="15" name="Picture Placeholder 3"/>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endParaRPr lang="en-US" dirty="0"/>
          </a:p>
        </p:txBody>
      </p:sp>
      <p:sp>
        <p:nvSpPr>
          <p:cNvPr id="16" name="Picture Placeholder 3"/>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endParaRPr lang="en-US" dirty="0"/>
          </a:p>
        </p:txBody>
      </p:sp>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34" name="Picture 33"/>
          <p:cNvPicPr>
            <a:picLocks noChangeAspect="1"/>
          </p:cNvPicPr>
          <p:nvPr userDrawn="1"/>
        </p:nvPicPr>
        <p:blipFill>
          <a:blip r:embed="rId2"/>
          <a:stretch>
            <a:fillRect/>
          </a:stretch>
        </p:blipFill>
        <p:spPr>
          <a:xfrm>
            <a:off x="9909200" y="365126"/>
            <a:ext cx="1772652" cy="449072"/>
          </a:xfrm>
          <a:prstGeom prst="rect">
            <a:avLst/>
          </a:prstGeom>
        </p:spPr>
      </p:pic>
      <p:pic>
        <p:nvPicPr>
          <p:cNvPr id="13" name="Picture 12"/>
          <p:cNvPicPr>
            <a:picLocks noChangeAspect="1"/>
          </p:cNvPicPr>
          <p:nvPr userDrawn="1"/>
        </p:nvPicPr>
        <p:blipFill rotWithShape="1">
          <a:blip r:embed="rId3"/>
          <a:srcRect l="75552" t="60520" r="3438" b="3809"/>
          <a:stretch>
            <a:fillRect/>
          </a:stretch>
        </p:blipFill>
        <p:spPr>
          <a:xfrm rot="10800000">
            <a:off x="-1" y="-2"/>
            <a:ext cx="2268187" cy="2166103"/>
          </a:xfrm>
          <a:prstGeom prst="rect">
            <a:avLst/>
          </a:prstGeom>
        </p:spPr>
      </p:pic>
      <p:sp>
        <p:nvSpPr>
          <p:cNvPr id="17"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pic>
        <p:nvPicPr>
          <p:cNvPr id="7" name="Picture 6"/>
          <p:cNvPicPr>
            <a:picLocks noChangeAspect="1"/>
          </p:cNvPicPr>
          <p:nvPr userDrawn="1"/>
        </p:nvPicPr>
        <p:blipFill>
          <a:blip r:embed="rId3"/>
          <a:stretch>
            <a:fillRect/>
          </a:stretch>
        </p:blipFill>
        <p:spPr>
          <a:xfrm>
            <a:off x="9909198" y="365126"/>
            <a:ext cx="1772656" cy="449073"/>
          </a:xfrm>
          <a:prstGeom prst="rect">
            <a:avLst/>
          </a:prstGeom>
        </p:spPr>
      </p:pic>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graphicFrame>
        <p:nvGraphicFramePr>
          <p:cNvPr id="12" name="Table 11"/>
          <p:cNvGraphicFramePr>
            <a:graphicFrameLocks noGrp="1"/>
          </p:cNvGraphicFramePr>
          <p:nvPr userDrawn="1"/>
        </p:nvGraphicFramePr>
        <p:xfrm>
          <a:off x="420045" y="1782218"/>
          <a:ext cx="11348967" cy="3934918"/>
        </p:xfrm>
        <a:graphic>
          <a:graphicData uri="http://schemas.openxmlformats.org/drawingml/2006/table">
            <a:tbl>
              <a:tblPr firstRow="1" bandRow="1"/>
              <a:tblGrid>
                <a:gridCol w="2418520"/>
                <a:gridCol w="8930447"/>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905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sp>
        <p:nvSpPr>
          <p:cNvPr id="11" name="Slide Number Placeholder 5"/>
          <p:cNvSpPr>
            <a:spLocks noGrp="1"/>
          </p:cNvSpPr>
          <p:nvPr>
            <p:ph type="sldNum" sz="quarter" idx="12"/>
          </p:nvPr>
        </p:nvSpPr>
        <p:spPr>
          <a:xfrm>
            <a:off x="9029700" y="6356351"/>
            <a:ext cx="2743200" cy="365125"/>
          </a:xfrm>
          <a:prstGeom prst="rect">
            <a:avLst/>
          </a:prstGeo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graphicFrame>
        <p:nvGraphicFramePr>
          <p:cNvPr id="12" name="Table 11"/>
          <p:cNvGraphicFramePr>
            <a:graphicFrameLocks noGrp="1"/>
          </p:cNvGraphicFramePr>
          <p:nvPr userDrawn="1"/>
        </p:nvGraphicFramePr>
        <p:xfrm>
          <a:off x="420045" y="1782218"/>
          <a:ext cx="11353800" cy="3934918"/>
        </p:xfrm>
        <a:graphic>
          <a:graphicData uri="http://schemas.openxmlformats.org/drawingml/2006/table">
            <a:tbl>
              <a:tblPr firstRow="1" bandRow="1"/>
              <a:tblGrid>
                <a:gridCol w="2418520"/>
                <a:gridCol w="4467640"/>
                <a:gridCol w="4467640"/>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sp>
        <p:nvSpPr>
          <p:cNvPr id="11" name="Slide Number Placeholder 5"/>
          <p:cNvSpPr>
            <a:spLocks noGrp="1"/>
          </p:cNvSpPr>
          <p:nvPr>
            <p:ph type="sldNum" sz="quarter" idx="12"/>
          </p:nvPr>
        </p:nvSpPr>
        <p:spPr>
          <a:xfrm>
            <a:off x="9029700" y="6356351"/>
            <a:ext cx="2743200" cy="365125"/>
          </a:xfrm>
          <a:prstGeom prst="rect">
            <a:avLst/>
          </a:prstGeo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graphicFrame>
        <p:nvGraphicFramePr>
          <p:cNvPr id="13" name="Table 12"/>
          <p:cNvGraphicFramePr>
            <a:graphicFrameLocks noGrp="1"/>
          </p:cNvGraphicFramePr>
          <p:nvPr userDrawn="1"/>
        </p:nvGraphicFramePr>
        <p:xfrm>
          <a:off x="419101" y="1782218"/>
          <a:ext cx="11354743" cy="3934918"/>
        </p:xfrm>
        <a:graphic>
          <a:graphicData uri="http://schemas.openxmlformats.org/drawingml/2006/table">
            <a:tbl>
              <a:tblPr firstRow="1" bandRow="1"/>
              <a:tblGrid>
                <a:gridCol w="2419351"/>
                <a:gridCol w="2978464"/>
                <a:gridCol w="2978464"/>
                <a:gridCol w="2978464"/>
              </a:tblGrid>
              <a:tr h="723802">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tx2"/>
                    </a:solidFill>
                  </a:tcPr>
                </a:tc>
                <a:tc>
                  <a:txBody>
                    <a:bodyPr/>
                    <a:lstStyle>
                      <a:lvl1pPr marL="0" algn="l" defTabSz="914400" rtl="0" eaLnBrk="1" latinLnBrk="0" hangingPunct="1">
                        <a:defRPr sz="1800" b="1" kern="1200">
                          <a:solidFill>
                            <a:schemeClr val="lt1"/>
                          </a:solidFill>
                          <a:latin typeface="Amazon Ember"/>
                        </a:defRPr>
                      </a:lvl1pPr>
                      <a:lvl2pPr marL="457200" algn="l" defTabSz="914400" rtl="0" eaLnBrk="1" latinLnBrk="0" hangingPunct="1">
                        <a:defRPr sz="1800" b="1" kern="1200">
                          <a:solidFill>
                            <a:schemeClr val="lt1"/>
                          </a:solidFill>
                          <a:latin typeface="Amazon Ember"/>
                        </a:defRPr>
                      </a:lvl2pPr>
                      <a:lvl3pPr marL="914400" algn="l" defTabSz="914400" rtl="0" eaLnBrk="1" latinLnBrk="0" hangingPunct="1">
                        <a:defRPr sz="1800" b="1" kern="1200">
                          <a:solidFill>
                            <a:schemeClr val="lt1"/>
                          </a:solidFill>
                          <a:latin typeface="Amazon Ember"/>
                        </a:defRPr>
                      </a:lvl3pPr>
                      <a:lvl4pPr marL="1371600" algn="l" defTabSz="914400" rtl="0" eaLnBrk="1" latinLnBrk="0" hangingPunct="1">
                        <a:defRPr sz="1800" b="1" kern="1200">
                          <a:solidFill>
                            <a:schemeClr val="lt1"/>
                          </a:solidFill>
                          <a:latin typeface="Amazon Ember"/>
                        </a:defRPr>
                      </a:lvl4pPr>
                      <a:lvl5pPr marL="1828800" algn="l" defTabSz="914400" rtl="0" eaLnBrk="1" latinLnBrk="0" hangingPunct="1">
                        <a:defRPr sz="1800" b="1" kern="1200">
                          <a:solidFill>
                            <a:schemeClr val="lt1"/>
                          </a:solidFill>
                          <a:latin typeface="Amazon Ember"/>
                        </a:defRPr>
                      </a:lvl5pPr>
                      <a:lvl6pPr marL="2286000" algn="l" defTabSz="914400" rtl="0" eaLnBrk="1" latinLnBrk="0" hangingPunct="1">
                        <a:defRPr sz="1800" b="1" kern="1200">
                          <a:solidFill>
                            <a:schemeClr val="lt1"/>
                          </a:solidFill>
                          <a:latin typeface="Amazon Ember"/>
                        </a:defRPr>
                      </a:lvl6pPr>
                      <a:lvl7pPr marL="2743200" algn="l" defTabSz="914400" rtl="0" eaLnBrk="1" latinLnBrk="0" hangingPunct="1">
                        <a:defRPr sz="1800" b="1" kern="1200">
                          <a:solidFill>
                            <a:schemeClr val="lt1"/>
                          </a:solidFill>
                          <a:latin typeface="Amazon Ember"/>
                        </a:defRPr>
                      </a:lvl7pPr>
                      <a:lvl8pPr marL="3200400" algn="l" defTabSz="914400" rtl="0" eaLnBrk="1" latinLnBrk="0" hangingPunct="1">
                        <a:defRPr sz="1800" b="1" kern="1200">
                          <a:solidFill>
                            <a:schemeClr val="lt1"/>
                          </a:solidFill>
                          <a:latin typeface="Amazon Ember"/>
                        </a:defRPr>
                      </a:lvl8pPr>
                      <a:lvl9pPr marL="3657600" algn="l" defTabSz="914400" rtl="0" eaLnBrk="1" latinLnBrk="0" hangingPunct="1">
                        <a:defRPr sz="1800" b="1" kern="1200">
                          <a:solidFill>
                            <a:schemeClr val="lt1"/>
                          </a:solidFill>
                          <a:latin typeface="Amazon Ember"/>
                        </a:defRPr>
                      </a:lvl9pPr>
                    </a:lstStyle>
                    <a:p>
                      <a:endParaRPr lang="en-US" sz="2800" b="0" i="0" kern="120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9050" cap="flat" cmpd="sng" algn="ctr">
                      <a:solidFill>
                        <a:srgbClr val="FFFFFF"/>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r>
              <a:tr h="1070372">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800" b="0" i="0" dirty="0">
                        <a:solidFill>
                          <a:schemeClr val="bg1"/>
                        </a:solidFill>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9050" cap="flat" cmpd="sng" algn="ctr">
                      <a:solidFill>
                        <a:srgbClr val="FFFFFF"/>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c>
                  <a:txBody>
                    <a:bodyPr/>
                    <a:lstStyle>
                      <a:lvl1pPr marL="0" algn="l" defTabSz="914400" rtl="0" eaLnBrk="1" latinLnBrk="0" hangingPunct="1">
                        <a:defRPr sz="1800" kern="1200">
                          <a:solidFill>
                            <a:schemeClr val="dk1"/>
                          </a:solidFill>
                          <a:latin typeface="Amazon Ember"/>
                        </a:defRPr>
                      </a:lvl1pPr>
                      <a:lvl2pPr marL="457200" algn="l" defTabSz="914400" rtl="0" eaLnBrk="1" latinLnBrk="0" hangingPunct="1">
                        <a:defRPr sz="1800" kern="1200">
                          <a:solidFill>
                            <a:schemeClr val="dk1"/>
                          </a:solidFill>
                          <a:latin typeface="Amazon Ember"/>
                        </a:defRPr>
                      </a:lvl2pPr>
                      <a:lvl3pPr marL="914400" algn="l" defTabSz="914400" rtl="0" eaLnBrk="1" latinLnBrk="0" hangingPunct="1">
                        <a:defRPr sz="1800" kern="1200">
                          <a:solidFill>
                            <a:schemeClr val="dk1"/>
                          </a:solidFill>
                          <a:latin typeface="Amazon Ember"/>
                        </a:defRPr>
                      </a:lvl3pPr>
                      <a:lvl4pPr marL="1371600" algn="l" defTabSz="914400" rtl="0" eaLnBrk="1" latinLnBrk="0" hangingPunct="1">
                        <a:defRPr sz="1800" kern="1200">
                          <a:solidFill>
                            <a:schemeClr val="dk1"/>
                          </a:solidFill>
                          <a:latin typeface="Amazon Ember"/>
                        </a:defRPr>
                      </a:lvl4pPr>
                      <a:lvl5pPr marL="1828800" algn="l" defTabSz="914400" rtl="0" eaLnBrk="1" latinLnBrk="0" hangingPunct="1">
                        <a:defRPr sz="1800" kern="1200">
                          <a:solidFill>
                            <a:schemeClr val="dk1"/>
                          </a:solidFill>
                          <a:latin typeface="Amazon Ember"/>
                        </a:defRPr>
                      </a:lvl5pPr>
                      <a:lvl6pPr marL="2286000" algn="l" defTabSz="914400" rtl="0" eaLnBrk="1" latinLnBrk="0" hangingPunct="1">
                        <a:defRPr sz="1800" kern="1200">
                          <a:solidFill>
                            <a:schemeClr val="dk1"/>
                          </a:solidFill>
                          <a:latin typeface="Amazon Ember"/>
                        </a:defRPr>
                      </a:lvl6pPr>
                      <a:lvl7pPr marL="2743200" algn="l" defTabSz="914400" rtl="0" eaLnBrk="1" latinLnBrk="0" hangingPunct="1">
                        <a:defRPr sz="1800" kern="1200">
                          <a:solidFill>
                            <a:schemeClr val="dk1"/>
                          </a:solidFill>
                          <a:latin typeface="Amazon Ember"/>
                        </a:defRPr>
                      </a:lvl7pPr>
                      <a:lvl8pPr marL="3200400" algn="l" defTabSz="914400" rtl="0" eaLnBrk="1" latinLnBrk="0" hangingPunct="1">
                        <a:defRPr sz="1800" kern="1200">
                          <a:solidFill>
                            <a:schemeClr val="dk1"/>
                          </a:solidFill>
                          <a:latin typeface="Amazon Ember"/>
                        </a:defRPr>
                      </a:lvl8pPr>
                      <a:lvl9pPr marL="3657600" algn="l" defTabSz="914400" rtl="0" eaLnBrk="1" latinLnBrk="0" hangingPunct="1">
                        <a:defRPr sz="1800" kern="1200">
                          <a:solidFill>
                            <a:schemeClr val="dk1"/>
                          </a:solidFill>
                          <a:latin typeface="Amazon Ember"/>
                        </a:defRPr>
                      </a:lvl9pPr>
                    </a:lstStyle>
                    <a:p>
                      <a:endParaRPr lang="en-US" sz="2400" b="0" i="0" dirty="0">
                        <a:latin typeface="Amazon Ember" panose="020B0603020204020204" pitchFamily="34" charset="0"/>
                        <a:ea typeface="Amazon Ember" panose="020B0603020204020204" pitchFamily="34" charset="0"/>
                        <a:cs typeface="Amazon Ember Light" panose="020B0403020204020204" pitchFamily="34" charset="0"/>
                      </a:endParaRPr>
                    </a:p>
                  </a:txBody>
                  <a:tcPr marL="18288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282828">
                        <a:lumMod val="10000"/>
                        <a:lumOff val="90000"/>
                      </a:srgbClr>
                    </a:solidFill>
                  </a:tcPr>
                </a:tc>
              </a:tr>
            </a:tbl>
          </a:graphicData>
        </a:graphic>
      </p:graphicFrame>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11" name="Slide Number Placeholder 5"/>
          <p:cNvSpPr>
            <a:spLocks noGrp="1"/>
          </p:cNvSpPr>
          <p:nvPr>
            <p:ph type="sldNum" sz="quarter" idx="12"/>
          </p:nvPr>
        </p:nvSpPr>
        <p:spPr>
          <a:xfrm>
            <a:off x="9029700" y="6356351"/>
            <a:ext cx="2743200" cy="365125"/>
          </a:xfrm>
          <a:prstGeom prst="rect">
            <a:avLst/>
          </a:prstGeo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dirty="0"/>
              <a:t>Click to edit Master title style</a:t>
            </a:r>
            <a:endParaRPr lang="en-US" dirty="0"/>
          </a:p>
        </p:txBody>
      </p:sp>
      <p:sp>
        <p:nvSpPr>
          <p:cNvPr id="8"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11" name="Picture 10"/>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dirty="0"/>
              <a:t>Click to edit Master title style</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pic>
        <p:nvPicPr>
          <p:cNvPr id="7" name="Picture 6"/>
          <p:cNvPicPr>
            <a:picLocks noChangeAspect="1"/>
          </p:cNvPicPr>
          <p:nvPr userDrawn="1"/>
        </p:nvPicPr>
        <p:blipFill>
          <a:blip r:embed="rId2"/>
          <a:stretch>
            <a:fillRect/>
          </a:stretch>
        </p:blipFill>
        <p:spPr>
          <a:xfrm>
            <a:off x="9909200" y="365125"/>
            <a:ext cx="1772652" cy="449072"/>
          </a:xfrm>
          <a:prstGeom prst="rect">
            <a:avLst/>
          </a:prstGeom>
        </p:spPr>
      </p:pic>
      <p:sp>
        <p:nvSpPr>
          <p:cNvPr id="9"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
        <p:nvSpPr>
          <p:cNvPr id="7" name="Slide Number Placeholder 5"/>
          <p:cNvSpPr>
            <a:spLocks noGrp="1"/>
          </p:cNvSpPr>
          <p:nvPr>
            <p:ph type="sldNum" sz="quarter" idx="12"/>
          </p:nvPr>
        </p:nvSpPr>
        <p:spPr>
          <a:xfrm>
            <a:off x="9029700" y="6356350"/>
            <a:ext cx="2743200" cy="365125"/>
          </a:xfr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pic>
        <p:nvPicPr>
          <p:cNvPr id="6" name="Picture 5"/>
          <p:cNvPicPr>
            <a:picLocks noChangeAspect="1"/>
          </p:cNvPicPr>
          <p:nvPr userDrawn="1"/>
        </p:nvPicPr>
        <p:blipFill>
          <a:blip r:embed="rId2"/>
          <a:stretch>
            <a:fillRect/>
          </a:stretch>
        </p:blipFill>
        <p:spPr>
          <a:xfrm>
            <a:off x="9909200" y="365125"/>
            <a:ext cx="1772652" cy="449072"/>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dirty="0"/>
              <a:t>Click to edit Master title style</a:t>
            </a:r>
            <a:endParaRPr lang="en-US" dirty="0"/>
          </a:p>
        </p:txBody>
      </p:sp>
      <p:sp>
        <p:nvSpPr>
          <p:cNvPr id="9" name="Slide Number Placeholder 5"/>
          <p:cNvSpPr>
            <a:spLocks noGrp="1"/>
          </p:cNvSpPr>
          <p:nvPr>
            <p:ph type="sldNum" sz="quarter" idx="12"/>
          </p:nvPr>
        </p:nvSpPr>
        <p:spPr>
          <a:xfrm>
            <a:off x="9029700" y="6356351"/>
            <a:ext cx="2743200" cy="365125"/>
          </a:xfrm>
          <a:prstGeom prst="rect">
            <a:avLst/>
          </a:prstGeom>
        </p:spPr>
        <p:txBody>
          <a:bodyPr/>
          <a:lstStyle>
            <a:lvl1pPr>
              <a:defRPr>
                <a:latin typeface="Amazon Ember" panose="020B0603020204020204" pitchFamily="34" charset="0"/>
                <a:ea typeface="Amazon Ember" panose="020B06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17" name="Text Placeholder 3"/>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19" name="Text Placeholder 3"/>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20" name="Text Placeholder 3"/>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2" name="Text Placeholder 3"/>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5"/>
            </a:lvl1pPr>
          </a:lstStyle>
          <a:p>
            <a:pPr lvl="0"/>
            <a:endParaRPr lang="en-US" dirty="0"/>
          </a:p>
        </p:txBody>
      </p:sp>
      <p:sp>
        <p:nvSpPr>
          <p:cNvPr id="23" name="Rectangle 22"/>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040" rtl="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25" name="Rectangle 24"/>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040" rtl="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26" name="Content Placeholder 25"/>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endParaRPr lang="en-US" dirty="0"/>
          </a:p>
        </p:txBody>
      </p:sp>
      <p:sp>
        <p:nvSpPr>
          <p:cNvPr id="27" name="Text Placeholder 3"/>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8" name="Text Placeholder 3"/>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31" name="Text Placeholder 3"/>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endParaRPr lang="en-US" dirty="0"/>
          </a:p>
        </p:txBody>
      </p:sp>
      <p:sp>
        <p:nvSpPr>
          <p:cNvPr id="32" name="Text Placeholder 3"/>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endParaRPr lang="en-US" dirty="0"/>
          </a:p>
        </p:txBody>
      </p:sp>
      <p:pic>
        <p:nvPicPr>
          <p:cNvPr id="16" name="Picture 15"/>
          <p:cNvPicPr>
            <a:picLocks noChangeAspect="1"/>
          </p:cNvPicPr>
          <p:nvPr userDrawn="1"/>
        </p:nvPicPr>
        <p:blipFill>
          <a:blip r:embed="rId2"/>
          <a:stretch>
            <a:fillRect/>
          </a:stretch>
        </p:blipFill>
        <p:spPr>
          <a:xfrm>
            <a:off x="9396238" y="6089840"/>
            <a:ext cx="1772656" cy="449073"/>
          </a:xfrm>
          <a:prstGeom prst="rect">
            <a:avLst/>
          </a:prstGeom>
        </p:spPr>
      </p:pic>
      <p:sp>
        <p:nvSpPr>
          <p:cNvPr id="18" name="Footer Placeholder 4"/>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0" b="0" i="0">
                <a:solidFill>
                  <a:schemeClr val="bg1"/>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endParaRPr lang="en-US" dirty="0">
              <a:solidFill>
                <a:srgbClr val="FFFFFF"/>
              </a:solidFill>
            </a:endParaRP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5">
                <a:solidFill>
                  <a:schemeClr val="bg1"/>
                </a:solidFill>
              </a:defRPr>
            </a:lvl1pPr>
          </a:lstStyle>
          <a:p>
            <a:pPr lvl="0"/>
            <a:endParaRPr lang="en-US" dirty="0"/>
          </a:p>
        </p:txBody>
      </p:sp>
      <p:sp>
        <p:nvSpPr>
          <p:cNvPr id="24" name="TextBox 23"/>
          <p:cNvSpPr txBox="1"/>
          <p:nvPr userDrawn="1"/>
        </p:nvSpPr>
        <p:spPr>
          <a:xfrm>
            <a:off x="290923" y="3889248"/>
            <a:ext cx="770467" cy="23084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400" b="0" i="0" u="none" strike="noStrike" kern="1200" cap="none" spc="0" normalizeH="0" baseline="3000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endParaRPr kumimoji="0" lang="en-US" sz="144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5">
                <a:solidFill>
                  <a:schemeClr val="bg1"/>
                </a:solidFill>
              </a:defRPr>
            </a:lvl1pPr>
          </a:lstStyle>
          <a:p>
            <a:pPr lvl="0"/>
            <a:endParaRPr lang="en-US" dirty="0"/>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endParaRPr 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dirty="0"/>
              <a:t>Click to edit Master title style</a:t>
            </a:r>
            <a:endParaRPr lang="en-US" dirty="0"/>
          </a:p>
        </p:txBody>
      </p:sp>
      <p:sp>
        <p:nvSpPr>
          <p:cNvPr id="8" name="Rectangle 7"/>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9"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FFFFFF"/>
                </a:solidFill>
              </a:rPr>
              <a:t>© 2019 Amazon Web Services, Inc. or its Affiliates. All rights reserved.</a:t>
            </a:r>
            <a:endParaRPr lang="en-US" dirty="0">
              <a:solidFill>
                <a:srgbClr val="FFFFFF"/>
              </a:solidFill>
            </a:endParaRPr>
          </a:p>
        </p:txBody>
      </p:sp>
      <p:sp>
        <p:nvSpPr>
          <p:cNvPr id="6" name="Text Placeholder 3"/>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13" name="Picture 12"/>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81023" y="-47919"/>
            <a:ext cx="12361762" cy="6958182"/>
          </a:xfrm>
          <a:prstGeom prst="rect">
            <a:avLst/>
          </a:prstGeom>
        </p:spPr>
      </p:pic>
      <p:sp>
        <p:nvSpPr>
          <p:cNvPr id="5" name="TextBox 4"/>
          <p:cNvSpPr txBox="1"/>
          <p:nvPr userDrawn="1"/>
        </p:nvSpPr>
        <p:spPr>
          <a:xfrm>
            <a:off x="423968" y="6089839"/>
            <a:ext cx="8921913" cy="646331"/>
          </a:xfrm>
          <a:prstGeom prst="rect">
            <a:avLst/>
          </a:prstGeom>
          <a:noFill/>
        </p:spPr>
        <p:txBody>
          <a:bodyPr wrap="square" rtlCol="0">
            <a:no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kumimoji="0" lang="en-US" sz="900" b="0" i="0" u="sng"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aws-course-feedback@amazon.com</a:t>
            </a: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 For all other questions, contact us at: </a:t>
            </a:r>
            <a:r>
              <a:rPr kumimoji="0" lang="en-US" sz="900" b="0" i="0" u="sng"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https://aws.amazon.com/contact-us/aws-training/</a:t>
            </a: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 All trademarks are the property of their owners.</a:t>
            </a:r>
            <a:endPar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Light" panose="020B0403020204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sz="900" b="0" i="0" u="none" strike="noStrike" kern="1200" cap="none" spc="0" normalizeH="0" baseline="0" noProof="0" dirty="0">
              <a:ln>
                <a:noFill/>
              </a:ln>
              <a:solidFill>
                <a:srgbClr val="000000"/>
              </a:solidFill>
              <a:effectLst/>
              <a:uLnTx/>
              <a:uFillTx/>
              <a:latin typeface="Amazon Ember" panose="020B0603020204020204" pitchFamily="34" charset="0"/>
              <a:ea typeface="+mn-ea"/>
              <a:cs typeface="+mn-cs"/>
            </a:endParaRPr>
          </a:p>
        </p:txBody>
      </p:sp>
      <p:sp>
        <p:nvSpPr>
          <p:cNvPr id="14" name="Title 1"/>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67ADA77-2B64-684D-B6A6-F544A4666E7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730" y="-2237"/>
            <a:ext cx="12221730" cy="6860237"/>
          </a:xfrm>
          <a:prstGeom prst="rect">
            <a:avLst/>
          </a:prstGeom>
        </p:spPr>
      </p:pic>
      <p:sp>
        <p:nvSpPr>
          <p:cNvPr id="2" name="Title 1"/>
          <p:cNvSpPr>
            <a:spLocks noGrp="1"/>
          </p:cNvSpPr>
          <p:nvPr userDrawn="1">
            <p:ph type="title"/>
          </p:nvPr>
        </p:nvSpPr>
        <p:spPr>
          <a:xfrm>
            <a:off x="238539" y="263527"/>
            <a:ext cx="11115261" cy="779463"/>
          </a:xfrm>
        </p:spPr>
        <p:txBody>
          <a:bodyPr/>
          <a:lstStyle>
            <a:lvl1pPr>
              <a:defRPr b="0" i="0">
                <a:solidFill>
                  <a:schemeClr val="bg1"/>
                </a:solidFill>
                <a:latin typeface="Amazon Ember" panose="020B0603020204020204" pitchFamily="34" charset="0"/>
                <a:ea typeface="Amazon Ember" panose="020B0603020204020204" pitchFamily="34" charset="0"/>
                <a:cs typeface="Amazon Ember Light" panose="020B0403020204020204" pitchFamily="34" charset="0"/>
              </a:defRPr>
            </a:lvl1pPr>
          </a:lstStyle>
          <a:p>
            <a:r>
              <a:rPr lang="en-US" dirty="0"/>
              <a:t>Click to edit Master title style</a:t>
            </a:r>
            <a:endParaRPr lang="en-US" dirty="0"/>
          </a:p>
        </p:txBody>
      </p:sp>
      <p:sp>
        <p:nvSpPr>
          <p:cNvPr id="3" name="Content Placeholder 2"/>
          <p:cNvSpPr>
            <a:spLocks noGrp="1"/>
          </p:cNvSpPr>
          <p:nvPr>
            <p:ph idx="1"/>
          </p:nvPr>
        </p:nvSpPr>
        <p:spPr>
          <a:xfrm>
            <a:off x="238539" y="1440305"/>
            <a:ext cx="11352570" cy="4913308"/>
          </a:xfrm>
        </p:spPr>
        <p:txBody>
          <a:bodyPr/>
          <a:lstStyle>
            <a:lvl1pPr marL="457200" indent="-4572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1pPr>
            <a:lvl2pPr marL="974725" indent="-4572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2pPr>
            <a:lvl3pPr marL="1428750" indent="-4572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3pPr>
            <a:lvl4pPr marL="1600200" indent="-2286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4pPr>
            <a:lvl5pPr marL="2057400" indent="-228600">
              <a:buFontTx/>
              <a:buBlip>
                <a:blip r:embed="rId3"/>
              </a:buBlip>
              <a:defRPr b="0" i="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userDrawn="1">
            <p:ph type="sldNum" sz="quarter" idx="12"/>
          </p:nvPr>
        </p:nvSpPr>
        <p:spPr/>
        <p:txBody>
          <a:bodyPr/>
          <a:lstStyle>
            <a:lvl1pPr>
              <a:defRPr b="0" i="0">
                <a:solidFill>
                  <a:schemeClr val="tx1"/>
                </a:solidFill>
                <a:latin typeface="Helvetica Neue LT Std 65 Medium" charset="0"/>
                <a:ea typeface="Helvetica Neue LT Std 65 Medium" charset="0"/>
                <a:cs typeface="Helvetica Neue LT Std 65 Medium"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FC43BFD-8FF7-A343-A8A6-E2338FCE8046}" type="slidenum">
              <a:rPr kumimoji="0" lang="en-US" sz="900" b="0" i="0" u="none" strike="noStrike" kern="1200" cap="none" spc="0" normalizeH="0" baseline="0" noProof="0" smtClean="0">
                <a:ln>
                  <a:noFill/>
                </a:ln>
                <a:solidFill>
                  <a:srgbClr val="000000"/>
                </a:solidFill>
                <a:effectLst/>
                <a:uLnTx/>
                <a:uFillTx/>
                <a:latin typeface="Helvetica Neue LT Std 65 Medium" charset="0"/>
              </a:rPr>
            </a:fld>
            <a:endParaRPr kumimoji="0" lang="en-US" sz="900" b="0" i="0" u="none" strike="noStrike" kern="1200" cap="none" spc="0" normalizeH="0" baseline="0" noProof="0" dirty="0">
              <a:ln>
                <a:noFill/>
              </a:ln>
              <a:solidFill>
                <a:srgbClr val="000000"/>
              </a:solidFill>
              <a:effectLst/>
              <a:uLnTx/>
              <a:uFillTx/>
              <a:latin typeface="Helvetica Neue LT Std 65 Medium" charset="0"/>
            </a:endParaRPr>
          </a:p>
        </p:txBody>
      </p:sp>
      <p:sp>
        <p:nvSpPr>
          <p:cNvPr id="8" name="Rectangle 7"/>
          <p:cNvSpPr/>
          <p:nvPr userDrawn="1"/>
        </p:nvSpPr>
        <p:spPr>
          <a:xfrm>
            <a:off x="12099313" y="6815016"/>
            <a:ext cx="9395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mn-ea"/>
              <a:cs typeface="+mn-cs"/>
            </a:endParaRPr>
          </a:p>
        </p:txBody>
      </p:sp>
      <p:sp>
        <p:nvSpPr>
          <p:cNvPr id="10" name="TextBox 9"/>
          <p:cNvSpPr txBox="1"/>
          <p:nvPr userDrawn="1"/>
        </p:nvSpPr>
        <p:spPr>
          <a:xfrm>
            <a:off x="251791" y="6480313"/>
            <a:ext cx="41081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0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Light" panose="020B0403020204020204" pitchFamily="34" charset="0"/>
              </a:rPr>
              <a:t>© 2018, Amazon Web Services, Inc. or its Affiliates. All rights reserved.</a:t>
            </a:r>
            <a:endParaRPr kumimoji="0" lang="en-US" sz="1000" b="0" i="0" u="none" strike="noStrike" kern="1200" cap="none" spc="0" normalizeH="0" baseline="0" noProof="0" dirty="0">
              <a:ln>
                <a:noFill/>
              </a:ln>
              <a:solidFill>
                <a:srgbClr val="000000">
                  <a:lumMod val="85000"/>
                  <a:lumOff val="15000"/>
                </a:srgbClr>
              </a:solidFill>
              <a:effectLst/>
              <a:uLnTx/>
              <a:uFillTx/>
              <a:latin typeface="Amazon Ember" panose="020B0603020204020204" pitchFamily="34" charset="0"/>
              <a:ea typeface="Amazon Ember" panose="020B0603020204020204" pitchFamily="34" charset="0"/>
              <a:cs typeface="Amazon Ember Light" panose="020B0403020204020204" pitchFamily="34" charset="0"/>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81023" y="-47919"/>
            <a:ext cx="12361762" cy="6958182"/>
          </a:xfrm>
          <a:prstGeom prst="rect">
            <a:avLst/>
          </a:prstGeom>
        </p:spPr>
      </p:pic>
      <p:sp>
        <p:nvSpPr>
          <p:cNvPr id="2"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sp>
        <p:nvSpPr>
          <p:cNvPr id="6"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8" name="Picture 7"/>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p:cNvPicPr>
            <a:picLocks noChangeAspect="1"/>
          </p:cNvPicPr>
          <p:nvPr userDrawn="1"/>
        </p:nvPicPr>
        <p:blipFill rotWithShape="1">
          <a:blip r:embed="rId2"/>
          <a:srcRect l="39690" t="3208" r="5228" b="21597"/>
          <a:stretch>
            <a:fillRect/>
          </a:stretch>
        </p:blipFill>
        <p:spPr>
          <a:xfrm>
            <a:off x="588712" y="3159360"/>
            <a:ext cx="4537048" cy="3716132"/>
          </a:xfrm>
          <a:prstGeom prst="rect">
            <a:avLst/>
          </a:prstGeom>
        </p:spPr>
      </p:pic>
      <p:sp>
        <p:nvSpPr>
          <p:cNvPr id="4" name="Footer Placeholder 3"/>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endParaRPr lang="en-US" dirty="0"/>
          </a:p>
        </p:txBody>
      </p:sp>
      <p:sp>
        <p:nvSpPr>
          <p:cNvPr id="2" name="Title 1"/>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fld>
            <a:endParaRPr lang="en-US" dirty="0"/>
          </a:p>
        </p:txBody>
      </p:sp>
      <p:sp>
        <p:nvSpPr>
          <p:cNvPr id="22" name="Content Placeholder 2"/>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sp>
        <p:nvSpPr>
          <p:cNvPr id="10" name="Title 1"/>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pic>
        <p:nvPicPr>
          <p:cNvPr id="7" name="Picture 6"/>
          <p:cNvPicPr>
            <a:picLocks noChangeAspect="1"/>
          </p:cNvPicPr>
          <p:nvPr userDrawn="1"/>
        </p:nvPicPr>
        <p:blipFill rotWithShape="1">
          <a:blip r:embed="rId2"/>
          <a:srcRect l="75552" t="60520" r="3438" b="3809"/>
          <a:stretch>
            <a:fillRect/>
          </a:stretch>
        </p:blipFill>
        <p:spPr>
          <a:xfrm rot="10800000">
            <a:off x="-1" y="-2"/>
            <a:ext cx="2268187" cy="2166103"/>
          </a:xfrm>
          <a:prstGeom prst="rect">
            <a:avLst/>
          </a:prstGeom>
        </p:spPr>
      </p:pic>
      <p:pic>
        <p:nvPicPr>
          <p:cNvPr id="9" name="Picture 8"/>
          <p:cNvPicPr>
            <a:picLocks noChangeAspect="1"/>
          </p:cNvPicPr>
          <p:nvPr userDrawn="1"/>
        </p:nvPicPr>
        <p:blipFill>
          <a:blip r:embed="rId3"/>
          <a:stretch>
            <a:fillRect/>
          </a:stretch>
        </p:blipFill>
        <p:spPr>
          <a:xfrm>
            <a:off x="9909200" y="365126"/>
            <a:ext cx="1772652" cy="449072"/>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a:off x="9909198" y="365125"/>
            <a:ext cx="1772656" cy="449073"/>
          </a:xfrm>
          <a:prstGeom prst="rect">
            <a:avLst/>
          </a:prstGeom>
        </p:spPr>
      </p:pic>
      <p:sp>
        <p:nvSpPr>
          <p:cNvPr id="8"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sp>
        <p:nvSpPr>
          <p:cNvPr id="12" name="Content Placeholder 2"/>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p:cNvSpPr>
            <a:spLocks noGrp="1"/>
          </p:cNvSpPr>
          <p:nvPr>
            <p:ph idx="1"/>
          </p:nvPr>
        </p:nvSpPr>
        <p:spPr>
          <a:xfrm>
            <a:off x="419100" y="1528175"/>
            <a:ext cx="3593592" cy="4645152"/>
          </a:xfrm>
        </p:spPr>
        <p:txBody>
          <a:bodyPr>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sp>
        <p:nvSpPr>
          <p:cNvPr id="15" name="Content Placeholder 2"/>
          <p:cNvSpPr>
            <a:spLocks noGrp="1"/>
          </p:cNvSpPr>
          <p:nvPr>
            <p:ph idx="13"/>
          </p:nvPr>
        </p:nvSpPr>
        <p:spPr>
          <a:xfrm>
            <a:off x="8173686" y="1528175"/>
            <a:ext cx="3593592" cy="4645152"/>
          </a:xfrm>
        </p:spPr>
        <p:txBody>
          <a:bodyPr>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Content Placeholder 2"/>
          <p:cNvSpPr>
            <a:spLocks noGrp="1"/>
          </p:cNvSpPr>
          <p:nvPr>
            <p:ph idx="14"/>
          </p:nvPr>
        </p:nvSpPr>
        <p:spPr>
          <a:xfrm>
            <a:off x="4314209" y="1528175"/>
            <a:ext cx="3593592" cy="4645152"/>
          </a:xfrm>
        </p:spPr>
        <p:txBody>
          <a:bodyPr>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2"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14" name="Picture 13"/>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fld>
            <a:endParaRPr lang="en-US" dirty="0"/>
          </a:p>
        </p:txBody>
      </p:sp>
      <p:sp>
        <p:nvSpPr>
          <p:cNvPr id="13" name="Content Placeholder 2"/>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Text Placeholder 2"/>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endParaRPr lang="en-US"/>
          </a:p>
        </p:txBody>
      </p:sp>
      <p:sp>
        <p:nvSpPr>
          <p:cNvPr id="14" name="Content Placeholder 2"/>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2"/>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endParaRPr lang="en-US"/>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sp>
        <p:nvSpPr>
          <p:cNvPr id="13" name="Content Placeholder 2"/>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Text Placeholder 2"/>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endParaRPr lang="en-US"/>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15" name="Picture 14"/>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ADA77-2B64-684D-B6A6-F544A4666E71}"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6" name="Slide Number Placeholder 5"/>
          <p:cNvSpPr>
            <a:spLocks noGrp="1"/>
          </p:cNvSpPr>
          <p:nvPr>
            <p:ph type="sldNum" sz="quarter" idx="12"/>
          </p:nvPr>
        </p:nvSpPr>
        <p:spPr/>
        <p:txBody>
          <a:bodyPr/>
          <a:lstStyle/>
          <a:p>
            <a:fld id="{B6A95138-A96E-2F42-A959-2EFD44FE4AB7}" type="slidenum">
              <a:rPr lang="en-US" smtClean="0"/>
            </a:fld>
            <a:endParaRPr lang="en-US" dirty="0"/>
          </a:p>
        </p:txBody>
      </p:sp>
      <p:sp>
        <p:nvSpPr>
          <p:cNvPr id="7"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8" name="Picture 7"/>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a:p>
            <a:pPr lvl="0"/>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sp>
        <p:nvSpPr>
          <p:cNvPr id="12" name="Content Placeholder 2"/>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endParaRPr lang="en-US" dirty="0"/>
          </a:p>
          <a:p>
            <a:pPr lvl="0"/>
            <a:r>
              <a:rPr lang="en-US" dirty="0"/>
              <a:t>; Some comments about this file</a:t>
            </a:r>
            <a:endParaRPr lang="en-US" dirty="0"/>
          </a:p>
          <a:p>
            <a:pPr lvl="0"/>
            <a:r>
              <a:rPr lang="en-US" dirty="0"/>
              <a:t>.D0 00000000</a:t>
            </a:r>
            <a:endParaRPr lang="en-US" dirty="0"/>
          </a:p>
          <a:p>
            <a:pPr lvl="0"/>
            <a:r>
              <a:rPr lang="en-US" dirty="0"/>
              <a:t>MS 2100 00000002</a:t>
            </a:r>
            <a:endParaRPr lang="en-US" dirty="0"/>
          </a:p>
          <a:p>
            <a:pPr lvl="0"/>
            <a:r>
              <a:rPr lang="en-US" dirty="0"/>
              <a:t>MM 2000;DI</a:t>
            </a:r>
            <a:endParaRPr lang="en-US" dirty="0"/>
          </a:p>
          <a:p>
            <a:pPr lvl="0"/>
            <a:r>
              <a:rPr lang="en-US" dirty="0"/>
              <a:t>LEA.L $002100,A1</a:t>
            </a:r>
            <a:endParaRPr lang="en-US" dirty="0"/>
          </a:p>
          <a:p>
            <a:pPr lvl="0"/>
            <a:r>
              <a:rPr lang="en-US" dirty="0"/>
              <a:t>MOVE.L #2,-(A1)</a:t>
            </a:r>
            <a:endParaRPr lang="en-US" dirty="0"/>
          </a:p>
          <a:p>
            <a:pPr lvl="0"/>
            <a:r>
              <a:rPr lang="en-US" dirty="0"/>
              <a:t>BSR $00002050</a:t>
            </a:r>
            <a:endParaRPr lang="en-US" dirty="0"/>
          </a:p>
          <a:p>
            <a:pPr lvl="0"/>
            <a:r>
              <a:rPr lang="en-US" dirty="0"/>
              <a:t>MM 2050;DI</a:t>
            </a:r>
            <a:endParaRPr lang="en-US" dirty="0"/>
          </a:p>
          <a:p>
            <a:pPr lvl="0"/>
            <a:r>
              <a:rPr lang="en-US" dirty="0"/>
              <a:t>MOVE.L (A1)+,D1</a:t>
            </a:r>
            <a:endParaRPr lang="en-US" dirty="0"/>
          </a:p>
          <a:p>
            <a:pPr lvl="0"/>
            <a:r>
              <a:rPr lang="en-US" dirty="0"/>
              <a:t>MOVE.L (A1),D2</a:t>
            </a:r>
            <a:endParaRPr lang="en-US" dirty="0"/>
          </a:p>
          <a:p>
            <a:pPr lvl="0"/>
            <a:r>
              <a:rPr lang="en-US" dirty="0"/>
              <a:t>ADD.L D1,D2</a:t>
            </a:r>
            <a:endParaRPr lang="en-US" dirty="0"/>
          </a:p>
          <a:p>
            <a:pPr lvl="0"/>
            <a:r>
              <a:rPr lang="en-US" dirty="0"/>
              <a:t>MOVE.L D2,D0</a:t>
            </a:r>
            <a:endParaRPr lang="en-US" dirty="0"/>
          </a:p>
          <a:p>
            <a:pPr lvl="0"/>
            <a:r>
              <a:rPr lang="en-US" dirty="0"/>
              <a:t>RTS</a:t>
            </a:r>
            <a:endParaRPr lang="en-US" dirty="0"/>
          </a:p>
        </p:txBody>
      </p:sp>
      <p:sp>
        <p:nvSpPr>
          <p:cNvPr id="13"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sp>
        <p:nvSpPr>
          <p:cNvPr id="3" name="Text Placeholder 2"/>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4" name="Picture Placeholder 3"/>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endParaRPr lang="en-US" dirty="0"/>
          </a:p>
        </p:txBody>
      </p:sp>
      <p:sp>
        <p:nvSpPr>
          <p:cNvPr id="21" name="Text Placeholder 2"/>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22" name="Picture Placeholder 3"/>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endParaRPr lang="en-US" dirty="0"/>
          </a:p>
        </p:txBody>
      </p:sp>
      <p:sp>
        <p:nvSpPr>
          <p:cNvPr id="23" name="Text Placeholder 2"/>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24" name="Picture Placeholder 3"/>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endParaRPr lang="en-US" dirty="0"/>
          </a:p>
        </p:txBody>
      </p:sp>
      <p:sp>
        <p:nvSpPr>
          <p:cNvPr id="25" name="Text Placeholder 2"/>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26" name="Picture Placeholder 3"/>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endParaRPr lang="en-US" dirty="0"/>
          </a:p>
        </p:txBody>
      </p:sp>
      <p:sp>
        <p:nvSpPr>
          <p:cNvPr id="14"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16" name="Picture 15"/>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p:cNvPicPr/>
          <p:nvPr userDrawn="1"/>
        </p:nvPicPr>
        <p:blipFill>
          <a:blip r:embed="rId2"/>
          <a:stretch>
            <a:fillRect/>
          </a:stretch>
        </p:blipFill>
        <p:spPr>
          <a:xfrm>
            <a:off x="2469" y="5"/>
            <a:ext cx="12188952" cy="1143000"/>
          </a:xfrm>
          <a:prstGeom prst="rect">
            <a:avLst/>
          </a:prstGeom>
        </p:spPr>
      </p:pic>
      <p:sp>
        <p:nvSpPr>
          <p:cNvPr id="9"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fld>
            <a:endParaRPr lang="en-US" dirty="0"/>
          </a:p>
        </p:txBody>
      </p:sp>
      <p:sp>
        <p:nvSpPr>
          <p:cNvPr id="3" name="Text Placeholder 2"/>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4" name="Picture Placeholder 3"/>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endParaRPr lang="en-US" dirty="0"/>
          </a:p>
        </p:txBody>
      </p:sp>
      <p:sp>
        <p:nvSpPr>
          <p:cNvPr id="18" name="Text Placeholder 2"/>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19" name="Picture Placeholder 3"/>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endParaRPr lang="en-US" dirty="0"/>
          </a:p>
        </p:txBody>
      </p:sp>
      <p:sp>
        <p:nvSpPr>
          <p:cNvPr id="20" name="Text Placeholder 2"/>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27" name="Picture Placeholder 3"/>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endParaRPr lang="en-US" dirty="0"/>
          </a:p>
        </p:txBody>
      </p:sp>
      <p:sp>
        <p:nvSpPr>
          <p:cNvPr id="34" name="Text Placeholder 2"/>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35" name="Picture Placeholder 3"/>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endParaRPr lang="en-US" dirty="0"/>
          </a:p>
        </p:txBody>
      </p:sp>
      <p:sp>
        <p:nvSpPr>
          <p:cNvPr id="36" name="Text Placeholder 2"/>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37" name="Picture Placeholder 3"/>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endParaRPr lang="en-US" dirty="0"/>
          </a:p>
        </p:txBody>
      </p:sp>
      <p:sp>
        <p:nvSpPr>
          <p:cNvPr id="38" name="Text Placeholder 2"/>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endParaRPr lang="en-US"/>
          </a:p>
        </p:txBody>
      </p:sp>
      <p:sp>
        <p:nvSpPr>
          <p:cNvPr id="39" name="Picture Placeholder 3"/>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endParaRPr lang="en-US" dirty="0"/>
          </a:p>
        </p:txBody>
      </p:sp>
      <p:sp>
        <p:nvSpPr>
          <p:cNvPr id="21"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23" name="Picture 22"/>
          <p:cNvPicPr>
            <a:picLocks noChangeAspect="1"/>
          </p:cNvPicPr>
          <p:nvPr userDrawn="1"/>
        </p:nvPicPr>
        <p:blipFill>
          <a:blip r:embed="rId3"/>
          <a:stretch>
            <a:fillRect/>
          </a:stretch>
        </p:blipFill>
        <p:spPr>
          <a:xfrm>
            <a:off x="9909198" y="365125"/>
            <a:ext cx="1772656" cy="449073"/>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endParaRPr lang="en-US"/>
          </a:p>
        </p:txBody>
      </p:sp>
      <p:sp>
        <p:nvSpPr>
          <p:cNvPr id="4" name="Picture Placeholder 3"/>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endParaRPr lang="en-US" dirty="0"/>
          </a:p>
        </p:txBody>
      </p:sp>
      <p:sp>
        <p:nvSpPr>
          <p:cNvPr id="21" name="Text Placeholder 2"/>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endParaRPr lang="en-US"/>
          </a:p>
        </p:txBody>
      </p:sp>
      <p:sp>
        <p:nvSpPr>
          <p:cNvPr id="23" name="Text Placeholder 2"/>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endParaRPr lang="en-US"/>
          </a:p>
        </p:txBody>
      </p:sp>
      <p:sp>
        <p:nvSpPr>
          <p:cNvPr id="25" name="Text Placeholder 2"/>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endParaRPr lang="en-US"/>
          </a:p>
        </p:txBody>
      </p:sp>
      <p:sp>
        <p:nvSpPr>
          <p:cNvPr id="14" name="Picture Placeholder 3"/>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endParaRPr lang="en-US" dirty="0"/>
          </a:p>
        </p:txBody>
      </p:sp>
      <p:sp>
        <p:nvSpPr>
          <p:cNvPr id="15" name="Picture Placeholder 3"/>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endParaRPr lang="en-US" dirty="0"/>
          </a:p>
        </p:txBody>
      </p:sp>
      <p:sp>
        <p:nvSpPr>
          <p:cNvPr id="16" name="Picture Placeholder 3"/>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endParaRPr lang="en-US" dirty="0"/>
          </a:p>
        </p:txBody>
      </p:sp>
      <p:sp>
        <p:nvSpPr>
          <p:cNvPr id="31"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34" name="Picture 33"/>
          <p:cNvPicPr>
            <a:picLocks noChangeAspect="1"/>
          </p:cNvPicPr>
          <p:nvPr userDrawn="1"/>
        </p:nvPicPr>
        <p:blipFill>
          <a:blip r:embed="rId2"/>
          <a:stretch>
            <a:fillRect/>
          </a:stretch>
        </p:blipFill>
        <p:spPr>
          <a:xfrm>
            <a:off x="9909200" y="365126"/>
            <a:ext cx="1772652" cy="449072"/>
          </a:xfrm>
          <a:prstGeom prst="rect">
            <a:avLst/>
          </a:prstGeom>
        </p:spPr>
      </p:pic>
      <p:pic>
        <p:nvPicPr>
          <p:cNvPr id="13" name="Picture 12"/>
          <p:cNvPicPr>
            <a:picLocks noChangeAspect="1"/>
          </p:cNvPicPr>
          <p:nvPr userDrawn="1"/>
        </p:nvPicPr>
        <p:blipFill rotWithShape="1">
          <a:blip r:embed="rId3"/>
          <a:srcRect l="75552" t="60520" r="3438" b="3809"/>
          <a:stretch>
            <a:fillRect/>
          </a:stretch>
        </p:blipFill>
        <p:spPr>
          <a:xfrm rot="10800000">
            <a:off x="-1" y="-2"/>
            <a:ext cx="2268187" cy="2166103"/>
          </a:xfrm>
          <a:prstGeom prst="rect">
            <a:avLst/>
          </a:prstGeom>
        </p:spPr>
      </p:pic>
      <p:sp>
        <p:nvSpPr>
          <p:cNvPr id="17"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fld>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9" name="Picture 8"/>
          <p:cNvPicPr/>
          <p:nvPr userDrawn="1"/>
        </p:nvPicPr>
        <p:blipFill>
          <a:blip r:embed="rId2"/>
          <a:stretch>
            <a:fillRect/>
          </a:stretch>
        </p:blipFill>
        <p:spPr>
          <a:xfrm>
            <a:off x="2469" y="5"/>
            <a:ext cx="12188952" cy="1143000"/>
          </a:xfrm>
          <a:prstGeom prst="rect">
            <a:avLst/>
          </a:prstGeom>
        </p:spPr>
      </p:pic>
      <p:pic>
        <p:nvPicPr>
          <p:cNvPr id="7" name="Picture 6"/>
          <p:cNvPicPr>
            <a:picLocks noChangeAspect="1"/>
          </p:cNvPicPr>
          <p:nvPr userDrawn="1"/>
        </p:nvPicPr>
        <p:blipFill>
          <a:blip r:embed="rId3"/>
          <a:stretch>
            <a:fillRect/>
          </a:stretch>
        </p:blipFill>
        <p:spPr>
          <a:xfrm>
            <a:off x="9909198" y="365126"/>
            <a:ext cx="1772656" cy="449073"/>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sp>
        <p:nvSpPr>
          <p:cNvPr id="11" name="Slide Number Placeholder 5"/>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fld>
            <a:endParaRPr lang="en-US" dirty="0"/>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sp>
        <p:nvSpPr>
          <p:cNvPr id="11" name="Slide Number Placeholder 5"/>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fld>
            <a:endParaRPr lang="en-US" dirty="0"/>
          </a:p>
        </p:txBody>
      </p:sp>
      <p:pic>
        <p:nvPicPr>
          <p:cNvPr id="8" name="Picture 7"/>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p:cNvPicPr/>
          <p:nvPr userDrawn="1"/>
        </p:nvPicPr>
        <p:blipFill>
          <a:blip r:embed="rId2"/>
          <a:stretch>
            <a:fillRect/>
          </a:stretch>
        </p:blipFill>
        <p:spPr>
          <a:xfrm>
            <a:off x="2469" y="5"/>
            <a:ext cx="12188952" cy="1143000"/>
          </a:xfrm>
          <a:prstGeom prst="rect">
            <a:avLst/>
          </a:prstGeom>
        </p:spPr>
      </p:pic>
      <p:sp>
        <p:nvSpPr>
          <p:cNvPr id="2" name="Title 1"/>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11" name="Picture 10"/>
          <p:cNvPicPr>
            <a:picLocks noChangeAspect="1"/>
          </p:cNvPicPr>
          <p:nvPr userDrawn="1"/>
        </p:nvPicPr>
        <p:blipFill>
          <a:blip r:embed="rId3"/>
          <a:stretch>
            <a:fillRect/>
          </a:stretch>
        </p:blipFill>
        <p:spPr>
          <a:xfrm>
            <a:off x="9909198" y="365126"/>
            <a:ext cx="1772656" cy="449073"/>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pic>
        <p:nvPicPr>
          <p:cNvPr id="7" name="Picture 6"/>
          <p:cNvPicPr>
            <a:picLocks noChangeAspect="1"/>
          </p:cNvPicPr>
          <p:nvPr userDrawn="1"/>
        </p:nvPicPr>
        <p:blipFill>
          <a:blip r:embed="rId2"/>
          <a:stretch>
            <a:fillRect/>
          </a:stretch>
        </p:blipFill>
        <p:spPr>
          <a:xfrm>
            <a:off x="9909200" y="365125"/>
            <a:ext cx="1772652" cy="449072"/>
          </a:xfrm>
          <a:prstGeom prst="rect">
            <a:avLst/>
          </a:prstGeom>
        </p:spPr>
      </p:pic>
      <p:sp>
        <p:nvSpPr>
          <p:cNvPr id="9"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ADA77-2B64-684D-B6A6-F544A4666E7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sp>
        <p:nvSpPr>
          <p:cNvPr id="7" name="Slide Number Placeholder 5"/>
          <p:cNvSpPr>
            <a:spLocks noGrp="1"/>
          </p:cNvSpPr>
          <p:nvPr>
            <p:ph type="sldNum" sz="quarter" idx="12"/>
          </p:nvPr>
        </p:nvSpPr>
        <p:spPr>
          <a:xfrm>
            <a:off x="9029700" y="6356350"/>
            <a:ext cx="2743200" cy="365125"/>
          </a:xfrm>
        </p:spPr>
        <p:txBody>
          <a:bodyPr/>
          <a:lstStyle/>
          <a:p>
            <a:fld id="{B6A95138-A96E-2F42-A959-2EFD44FE4AB7}" type="slidenum">
              <a:rPr lang="en-US" smtClean="0"/>
            </a:fld>
            <a:endParaRPr lang="en-US" dirty="0"/>
          </a:p>
        </p:txBody>
      </p:sp>
      <p:pic>
        <p:nvPicPr>
          <p:cNvPr id="6" name="Picture 5"/>
          <p:cNvPicPr>
            <a:picLocks noChangeAspect="1"/>
          </p:cNvPicPr>
          <p:nvPr userDrawn="1"/>
        </p:nvPicPr>
        <p:blipFill>
          <a:blip r:embed="rId2"/>
          <a:stretch>
            <a:fillRect/>
          </a:stretch>
        </p:blipFill>
        <p:spPr>
          <a:xfrm>
            <a:off x="9909200" y="365125"/>
            <a:ext cx="1772652" cy="449072"/>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fld>
            <a:endParaRPr lang="en-US" dirty="0"/>
          </a:p>
        </p:txBody>
      </p:sp>
      <p:sp>
        <p:nvSpPr>
          <p:cNvPr id="17" name="Text Placeholder 3"/>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5"/>
            </a:lvl1pPr>
          </a:lstStyle>
          <a:p>
            <a:pPr lvl="0"/>
            <a:r>
              <a:rPr lang="en-US"/>
              <a:t>Click to edit Master text styles</a:t>
            </a:r>
            <a:endParaRPr lang="en-US"/>
          </a:p>
        </p:txBody>
      </p:sp>
      <p:sp>
        <p:nvSpPr>
          <p:cNvPr id="19" name="Text Placeholder 3"/>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5"/>
            </a:lvl1pPr>
          </a:lstStyle>
          <a:p>
            <a:pPr lvl="0"/>
            <a:r>
              <a:rPr lang="en-US"/>
              <a:t>Click to edit Master text styles</a:t>
            </a:r>
            <a:endParaRPr lang="en-US"/>
          </a:p>
        </p:txBody>
      </p:sp>
      <p:sp>
        <p:nvSpPr>
          <p:cNvPr id="20" name="Text Placeholder 3"/>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2" name="Text Placeholder 3"/>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5"/>
            </a:lvl1pPr>
          </a:lstStyle>
          <a:p>
            <a:pPr lvl="0"/>
            <a:r>
              <a:rPr lang="en-US"/>
              <a:t>Click to edit Master text styles</a:t>
            </a:r>
            <a:endParaRPr lang="en-US"/>
          </a:p>
        </p:txBody>
      </p:sp>
      <p:sp>
        <p:nvSpPr>
          <p:cNvPr id="23" name="Rectangle 22"/>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04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040" eaLnBrk="1" fontAlgn="auto" latinLnBrk="0" hangingPunct="1">
              <a:lnSpc>
                <a:spcPct val="100000"/>
              </a:lnSpc>
              <a:spcBef>
                <a:spcPts val="0"/>
              </a:spcBef>
              <a:spcAft>
                <a:spcPts val="0"/>
              </a:spcAft>
              <a:buClrTx/>
              <a:buSzTx/>
              <a:buFontTx/>
              <a:buNone/>
              <a:defRPr/>
            </a:pPr>
            <a:endParaRPr kumimoji="0" lang="en-US" sz="176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endParaRPr lang="en-US"/>
          </a:p>
        </p:txBody>
      </p:sp>
      <p:sp>
        <p:nvSpPr>
          <p:cNvPr id="27" name="Text Placeholder 3"/>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28" name="Text Placeholder 3"/>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endParaRPr lang="en-US" dirty="0"/>
          </a:p>
        </p:txBody>
      </p:sp>
      <p:sp>
        <p:nvSpPr>
          <p:cNvPr id="31" name="Text Placeholder 3"/>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endParaRPr lang="en-US"/>
          </a:p>
        </p:txBody>
      </p:sp>
      <p:sp>
        <p:nvSpPr>
          <p:cNvPr id="32" name="Text Placeholder 3"/>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endParaRPr lang="en-US"/>
          </a:p>
        </p:txBody>
      </p:sp>
      <p:pic>
        <p:nvPicPr>
          <p:cNvPr id="16" name="Picture 15"/>
          <p:cNvPicPr>
            <a:picLocks noChangeAspect="1"/>
          </p:cNvPicPr>
          <p:nvPr userDrawn="1"/>
        </p:nvPicPr>
        <p:blipFill>
          <a:blip r:embed="rId2"/>
          <a:stretch>
            <a:fillRect/>
          </a:stretch>
        </p:blipFill>
        <p:spPr>
          <a:xfrm>
            <a:off x="9396238" y="6089840"/>
            <a:ext cx="1772656" cy="449073"/>
          </a:xfrm>
          <a:prstGeom prst="rect">
            <a:avLst/>
          </a:prstGeom>
        </p:spPr>
      </p:pic>
      <p:sp>
        <p:nvSpPr>
          <p:cNvPr id="18" name="Footer Placeholder 4"/>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5">
                <a:solidFill>
                  <a:schemeClr val="bg1"/>
                </a:solidFill>
              </a:defRPr>
            </a:lvl1pPr>
          </a:lstStyle>
          <a:p>
            <a:pPr lvl="0"/>
            <a:r>
              <a:rPr lang="en-US"/>
              <a:t>Click to edit Master text styles</a:t>
            </a:r>
            <a:endParaRPr lang="en-US"/>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0"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5">
                <a:solidFill>
                  <a:schemeClr val="bg1"/>
                </a:solidFill>
              </a:defRPr>
            </a:lvl1pPr>
          </a:lstStyle>
          <a:p>
            <a:pPr lvl="0"/>
            <a:r>
              <a:rPr lang="en-US"/>
              <a:t>Click to edit Master text styles</a:t>
            </a:r>
            <a:endParaRPr lang="en-US"/>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sp>
        <p:nvSpPr>
          <p:cNvPr id="6" name="Text Placeholder 3"/>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endParaRPr lang="en-US" dirty="0"/>
          </a:p>
        </p:txBody>
      </p:sp>
      <p:pic>
        <p:nvPicPr>
          <p:cNvPr id="13" name="Picture 12"/>
          <p:cNvPicPr>
            <a:picLocks noChangeAspect="1"/>
          </p:cNvPicPr>
          <p:nvPr userDrawn="1"/>
        </p:nvPicPr>
        <p:blipFill>
          <a:blip r:embed="rId2"/>
          <a:stretch>
            <a:fillRect/>
          </a:stretch>
        </p:blipFill>
        <p:spPr>
          <a:xfrm>
            <a:off x="9931098" y="6089839"/>
            <a:ext cx="1772656" cy="449073"/>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81023" y="-47919"/>
            <a:ext cx="12361762" cy="6958182"/>
          </a:xfrm>
          <a:prstGeom prst="rect">
            <a:avLst/>
          </a:prstGeom>
        </p:spPr>
      </p:pic>
      <p:sp>
        <p:nvSpPr>
          <p:cNvPr id="5" name="TextBox 4"/>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aws-course-feedback@amazon.com</a:t>
            </a:r>
            <a:r>
              <a:rPr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For all other questions, contact us at: </a:t>
            </a:r>
            <a:r>
              <a:rPr lang="en-US" sz="900" u="sng"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https://aws.amazon.com/contact-us/aws-training/</a:t>
            </a:r>
            <a:r>
              <a:rPr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All trademarks are the property of their owners.</a:t>
            </a:r>
            <a:endParaRPr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just"/>
            <a:endParaRPr lang="en-US" sz="900" dirty="0"/>
          </a:p>
        </p:txBody>
      </p:sp>
      <p:sp>
        <p:nvSpPr>
          <p:cNvPr id="14" name="Title 1"/>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endParaRPr lang="en-US" dirty="0"/>
          </a:p>
        </p:txBody>
      </p:sp>
      <p:pic>
        <p:nvPicPr>
          <p:cNvPr id="7" name="Picture 6"/>
          <p:cNvPicPr>
            <a:picLocks noChangeAspect="1"/>
          </p:cNvPicPr>
          <p:nvPr userDrawn="1"/>
        </p:nvPicPr>
        <p:blipFill>
          <a:blip r:embed="rId3"/>
          <a:stretch>
            <a:fillRect/>
          </a:stretch>
        </p:blipFill>
        <p:spPr>
          <a:xfrm>
            <a:off x="9931098" y="6089839"/>
            <a:ext cx="1772656" cy="449073"/>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0a - Presenter - Master title - Blue">
  <p:cSld name="0a - Presenter - Master title - Blue">
    <p:spTree>
      <p:nvGrpSpPr>
        <p:cNvPr id="1" name="Shape 7"/>
        <p:cNvGrpSpPr/>
        <p:nvPr/>
      </p:nvGrpSpPr>
      <p:grpSpPr>
        <a:xfrm>
          <a:off x="0" y="0"/>
          <a:ext cx="0" cy="0"/>
          <a:chOff x="0" y="0"/>
          <a:chExt cx="0" cy="0"/>
        </a:xfrm>
      </p:grpSpPr>
      <p:pic>
        <p:nvPicPr>
          <p:cNvPr id="8" name="Google Shape;8;p2"/>
          <p:cNvPicPr preferRelativeResize="0"/>
          <p:nvPr/>
        </p:nvPicPr>
        <p:blipFill>
          <a:blip r:embed="rId2"/>
          <a:stretch>
            <a:fillRect/>
          </a:stretch>
        </p:blipFill>
        <p:spPr>
          <a:xfrm>
            <a:off x="0" y="0"/>
            <a:ext cx="12192000" cy="6858000"/>
          </a:xfrm>
          <a:prstGeom prst="rect">
            <a:avLst/>
          </a:prstGeom>
          <a:noFill/>
          <a:ln>
            <a:noFill/>
          </a:ln>
        </p:spPr>
      </p:pic>
      <p:pic>
        <p:nvPicPr>
          <p:cNvPr id="9" name="Google Shape;9;p2"/>
          <p:cNvPicPr preferRelativeResize="0"/>
          <p:nvPr/>
        </p:nvPicPr>
        <p:blipFill>
          <a:blip r:embed="rId3"/>
          <a:stretch>
            <a:fillRect/>
          </a:stretch>
        </p:blipFill>
        <p:spPr>
          <a:xfrm>
            <a:off x="1258099" y="2121534"/>
            <a:ext cx="545567" cy="436450"/>
          </a:xfrm>
          <a:prstGeom prst="rect">
            <a:avLst/>
          </a:prstGeom>
          <a:noFill/>
          <a:ln>
            <a:noFill/>
          </a:ln>
        </p:spPr>
      </p:pic>
      <p:sp>
        <p:nvSpPr>
          <p:cNvPr id="10" name="Google Shape;10;p2"/>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p:txBody>
      </p:sp>
      <p:sp>
        <p:nvSpPr>
          <p:cNvPr id="11" name="Google Shape;11;p2"/>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2" name="Google Shape;12;p2"/>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865">
                <a:solidFill>
                  <a:schemeClr val="lt1"/>
                </a:solidFill>
                <a:latin typeface="Google Sans"/>
                <a:ea typeface="Google Sans"/>
                <a:cs typeface="Google Sans"/>
                <a:sym typeface="Google Sans"/>
              </a:defRPr>
            </a:lvl1pPr>
            <a:lvl2pPr lvl="1">
              <a:spcBef>
                <a:spcPts val="0"/>
              </a:spcBef>
              <a:spcAft>
                <a:spcPts val="0"/>
              </a:spcAft>
              <a:buNone/>
              <a:defRPr sz="1865">
                <a:solidFill>
                  <a:schemeClr val="lt1"/>
                </a:solidFill>
                <a:latin typeface="Google Sans"/>
                <a:ea typeface="Google Sans"/>
                <a:cs typeface="Google Sans"/>
                <a:sym typeface="Google Sans"/>
              </a:defRPr>
            </a:lvl2pPr>
            <a:lvl3pPr lvl="2">
              <a:spcBef>
                <a:spcPts val="0"/>
              </a:spcBef>
              <a:spcAft>
                <a:spcPts val="0"/>
              </a:spcAft>
              <a:buNone/>
              <a:defRPr sz="1865">
                <a:solidFill>
                  <a:schemeClr val="lt1"/>
                </a:solidFill>
                <a:latin typeface="Google Sans"/>
                <a:ea typeface="Google Sans"/>
                <a:cs typeface="Google Sans"/>
                <a:sym typeface="Google Sans"/>
              </a:defRPr>
            </a:lvl3pPr>
            <a:lvl4pPr lvl="3">
              <a:spcBef>
                <a:spcPts val="0"/>
              </a:spcBef>
              <a:spcAft>
                <a:spcPts val="0"/>
              </a:spcAft>
              <a:buNone/>
              <a:defRPr sz="1865">
                <a:solidFill>
                  <a:schemeClr val="lt1"/>
                </a:solidFill>
                <a:latin typeface="Google Sans"/>
                <a:ea typeface="Google Sans"/>
                <a:cs typeface="Google Sans"/>
                <a:sym typeface="Google Sans"/>
              </a:defRPr>
            </a:lvl4pPr>
            <a:lvl5pPr lvl="4">
              <a:spcBef>
                <a:spcPts val="0"/>
              </a:spcBef>
              <a:spcAft>
                <a:spcPts val="0"/>
              </a:spcAft>
              <a:buNone/>
              <a:defRPr sz="1865">
                <a:solidFill>
                  <a:schemeClr val="lt1"/>
                </a:solidFill>
                <a:latin typeface="Google Sans"/>
                <a:ea typeface="Google Sans"/>
                <a:cs typeface="Google Sans"/>
                <a:sym typeface="Google Sans"/>
              </a:defRPr>
            </a:lvl5pPr>
            <a:lvl6pPr lvl="5">
              <a:spcBef>
                <a:spcPts val="0"/>
              </a:spcBef>
              <a:spcAft>
                <a:spcPts val="0"/>
              </a:spcAft>
              <a:buNone/>
              <a:defRPr sz="1865">
                <a:solidFill>
                  <a:schemeClr val="lt1"/>
                </a:solidFill>
                <a:latin typeface="Google Sans"/>
                <a:ea typeface="Google Sans"/>
                <a:cs typeface="Google Sans"/>
                <a:sym typeface="Google Sans"/>
              </a:defRPr>
            </a:lvl6pPr>
            <a:lvl7pPr lvl="6">
              <a:spcBef>
                <a:spcPts val="0"/>
              </a:spcBef>
              <a:spcAft>
                <a:spcPts val="0"/>
              </a:spcAft>
              <a:buNone/>
              <a:defRPr sz="1865">
                <a:solidFill>
                  <a:schemeClr val="lt1"/>
                </a:solidFill>
                <a:latin typeface="Google Sans"/>
                <a:ea typeface="Google Sans"/>
                <a:cs typeface="Google Sans"/>
                <a:sym typeface="Google Sans"/>
              </a:defRPr>
            </a:lvl7pPr>
            <a:lvl8pPr lvl="7">
              <a:spcBef>
                <a:spcPts val="0"/>
              </a:spcBef>
              <a:spcAft>
                <a:spcPts val="0"/>
              </a:spcAft>
              <a:buNone/>
              <a:defRPr sz="1865">
                <a:solidFill>
                  <a:schemeClr val="lt1"/>
                </a:solidFill>
                <a:latin typeface="Google Sans"/>
                <a:ea typeface="Google Sans"/>
                <a:cs typeface="Google Sans"/>
                <a:sym typeface="Google Sans"/>
              </a:defRPr>
            </a:lvl8pPr>
            <a:lvl9pPr lvl="8">
              <a:spcBef>
                <a:spcPts val="0"/>
              </a:spcBef>
              <a:spcAft>
                <a:spcPts val="0"/>
              </a:spcAft>
              <a:buNone/>
              <a:defRPr sz="1865">
                <a:solidFill>
                  <a:schemeClr val="lt1"/>
                </a:solidFill>
                <a:latin typeface="Google Sans"/>
                <a:ea typeface="Google Sans"/>
                <a:cs typeface="Google Sans"/>
                <a:sym typeface="Google Sans"/>
              </a:defRPr>
            </a:lvl9pPr>
          </a:lstStyle>
          <a:p/>
        </p:txBody>
      </p:sp>
      <p:sp>
        <p:nvSpPr>
          <p:cNvPr id="13" name="Google Shape;13;p2"/>
          <p:cNvSpPr/>
          <p:nvPr/>
        </p:nvSpPr>
        <p:spPr>
          <a:xfrm>
            <a:off x="556717" y="6179500"/>
            <a:ext cx="1985600" cy="3526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sz="12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0b - Presenter - Master title - Yellow">
  <p:cSld name="0b - Presenter - Master title - Yellow">
    <p:spTree>
      <p:nvGrpSpPr>
        <p:cNvPr id="1" name="Shape 14"/>
        <p:cNvGrpSpPr/>
        <p:nvPr/>
      </p:nvGrpSpPr>
      <p:grpSpPr>
        <a:xfrm>
          <a:off x="0" y="0"/>
          <a:ext cx="0" cy="0"/>
          <a:chOff x="0" y="0"/>
          <a:chExt cx="0" cy="0"/>
        </a:xfrm>
      </p:grpSpPr>
      <p:pic>
        <p:nvPicPr>
          <p:cNvPr id="15" name="Google Shape;15;p3"/>
          <p:cNvPicPr preferRelativeResize="0"/>
          <p:nvPr/>
        </p:nvPicPr>
        <p:blipFill>
          <a:blip r:embed="rId2"/>
          <a:stretch>
            <a:fillRect/>
          </a:stretch>
        </p:blipFill>
        <p:spPr>
          <a:xfrm>
            <a:off x="0" y="0"/>
            <a:ext cx="12192000" cy="6858000"/>
          </a:xfrm>
          <a:prstGeom prst="rect">
            <a:avLst/>
          </a:prstGeom>
          <a:noFill/>
          <a:ln>
            <a:noFill/>
          </a:ln>
        </p:spPr>
      </p:pic>
      <p:pic>
        <p:nvPicPr>
          <p:cNvPr id="16" name="Google Shape;16;p3"/>
          <p:cNvPicPr preferRelativeResize="0"/>
          <p:nvPr/>
        </p:nvPicPr>
        <p:blipFill>
          <a:blip r:embed="rId3"/>
          <a:stretch>
            <a:fillRect/>
          </a:stretch>
        </p:blipFill>
        <p:spPr>
          <a:xfrm>
            <a:off x="1258099" y="2121534"/>
            <a:ext cx="545567" cy="436450"/>
          </a:xfrm>
          <a:prstGeom prst="rect">
            <a:avLst/>
          </a:prstGeom>
          <a:noFill/>
          <a:ln>
            <a:noFill/>
          </a:ln>
        </p:spPr>
      </p:pic>
      <p:sp>
        <p:nvSpPr>
          <p:cNvPr id="17" name="Google Shape;17;p3"/>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p:txBody>
      </p:sp>
      <p:sp>
        <p:nvSpPr>
          <p:cNvPr id="18" name="Google Shape;18;p3"/>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19" name="Google Shape;19;p3"/>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5">
                <a:solidFill>
                  <a:schemeClr val="lt1"/>
                </a:solidFill>
                <a:latin typeface="Google Sans"/>
                <a:ea typeface="Google Sans"/>
                <a:cs typeface="Google Sans"/>
                <a:sym typeface="Google Sans"/>
              </a:defRPr>
            </a:lvl1pPr>
            <a:lvl2pPr lvl="1" rtl="0">
              <a:spcBef>
                <a:spcPts val="0"/>
              </a:spcBef>
              <a:spcAft>
                <a:spcPts val="0"/>
              </a:spcAft>
              <a:buNone/>
              <a:defRPr sz="1865">
                <a:solidFill>
                  <a:schemeClr val="lt1"/>
                </a:solidFill>
                <a:latin typeface="Google Sans"/>
                <a:ea typeface="Google Sans"/>
                <a:cs typeface="Google Sans"/>
                <a:sym typeface="Google Sans"/>
              </a:defRPr>
            </a:lvl2pPr>
            <a:lvl3pPr lvl="2" rtl="0">
              <a:spcBef>
                <a:spcPts val="0"/>
              </a:spcBef>
              <a:spcAft>
                <a:spcPts val="0"/>
              </a:spcAft>
              <a:buNone/>
              <a:defRPr sz="1865">
                <a:solidFill>
                  <a:schemeClr val="lt1"/>
                </a:solidFill>
                <a:latin typeface="Google Sans"/>
                <a:ea typeface="Google Sans"/>
                <a:cs typeface="Google Sans"/>
                <a:sym typeface="Google Sans"/>
              </a:defRPr>
            </a:lvl3pPr>
            <a:lvl4pPr lvl="3" rtl="0">
              <a:spcBef>
                <a:spcPts val="0"/>
              </a:spcBef>
              <a:spcAft>
                <a:spcPts val="0"/>
              </a:spcAft>
              <a:buNone/>
              <a:defRPr sz="1865">
                <a:solidFill>
                  <a:schemeClr val="lt1"/>
                </a:solidFill>
                <a:latin typeface="Google Sans"/>
                <a:ea typeface="Google Sans"/>
                <a:cs typeface="Google Sans"/>
                <a:sym typeface="Google Sans"/>
              </a:defRPr>
            </a:lvl4pPr>
            <a:lvl5pPr lvl="4" rtl="0">
              <a:spcBef>
                <a:spcPts val="0"/>
              </a:spcBef>
              <a:spcAft>
                <a:spcPts val="0"/>
              </a:spcAft>
              <a:buNone/>
              <a:defRPr sz="1865">
                <a:solidFill>
                  <a:schemeClr val="lt1"/>
                </a:solidFill>
                <a:latin typeface="Google Sans"/>
                <a:ea typeface="Google Sans"/>
                <a:cs typeface="Google Sans"/>
                <a:sym typeface="Google Sans"/>
              </a:defRPr>
            </a:lvl5pPr>
            <a:lvl6pPr lvl="5" rtl="0">
              <a:spcBef>
                <a:spcPts val="0"/>
              </a:spcBef>
              <a:spcAft>
                <a:spcPts val="0"/>
              </a:spcAft>
              <a:buNone/>
              <a:defRPr sz="1865">
                <a:solidFill>
                  <a:schemeClr val="lt1"/>
                </a:solidFill>
                <a:latin typeface="Google Sans"/>
                <a:ea typeface="Google Sans"/>
                <a:cs typeface="Google Sans"/>
                <a:sym typeface="Google Sans"/>
              </a:defRPr>
            </a:lvl6pPr>
            <a:lvl7pPr lvl="6" rtl="0">
              <a:spcBef>
                <a:spcPts val="0"/>
              </a:spcBef>
              <a:spcAft>
                <a:spcPts val="0"/>
              </a:spcAft>
              <a:buNone/>
              <a:defRPr sz="1865">
                <a:solidFill>
                  <a:schemeClr val="lt1"/>
                </a:solidFill>
                <a:latin typeface="Google Sans"/>
                <a:ea typeface="Google Sans"/>
                <a:cs typeface="Google Sans"/>
                <a:sym typeface="Google Sans"/>
              </a:defRPr>
            </a:lvl7pPr>
            <a:lvl8pPr lvl="7" rtl="0">
              <a:spcBef>
                <a:spcPts val="0"/>
              </a:spcBef>
              <a:spcAft>
                <a:spcPts val="0"/>
              </a:spcAft>
              <a:buNone/>
              <a:defRPr sz="1865">
                <a:solidFill>
                  <a:schemeClr val="lt1"/>
                </a:solidFill>
                <a:latin typeface="Google Sans"/>
                <a:ea typeface="Google Sans"/>
                <a:cs typeface="Google Sans"/>
                <a:sym typeface="Google Sans"/>
              </a:defRPr>
            </a:lvl8pPr>
            <a:lvl9pPr lvl="8" rtl="0">
              <a:spcBef>
                <a:spcPts val="0"/>
              </a:spcBef>
              <a:spcAft>
                <a:spcPts val="0"/>
              </a:spcAft>
              <a:buNone/>
              <a:defRPr sz="1865">
                <a:solidFill>
                  <a:schemeClr val="lt1"/>
                </a:solidFill>
                <a:latin typeface="Google Sans"/>
                <a:ea typeface="Google Sans"/>
                <a:cs typeface="Google Sans"/>
                <a:sym typeface="Google Sans"/>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0c - Presenter - Master title - Green">
  <p:cSld name="0c - Presenter - Master title - Green">
    <p:spTree>
      <p:nvGrpSpPr>
        <p:cNvPr id="1" name="Shape 20"/>
        <p:cNvGrpSpPr/>
        <p:nvPr/>
      </p:nvGrpSpPr>
      <p:grpSpPr>
        <a:xfrm>
          <a:off x="0" y="0"/>
          <a:ext cx="0" cy="0"/>
          <a:chOff x="0" y="0"/>
          <a:chExt cx="0" cy="0"/>
        </a:xfrm>
      </p:grpSpPr>
      <p:pic>
        <p:nvPicPr>
          <p:cNvPr id="21" name="Google Shape;21;p4"/>
          <p:cNvPicPr preferRelativeResize="0"/>
          <p:nvPr/>
        </p:nvPicPr>
        <p:blipFill>
          <a:blip r:embed="rId2"/>
          <a:stretch>
            <a:fillRect/>
          </a:stretch>
        </p:blipFill>
        <p:spPr>
          <a:xfrm>
            <a:off x="0" y="0"/>
            <a:ext cx="12192000" cy="6858000"/>
          </a:xfrm>
          <a:prstGeom prst="rect">
            <a:avLst/>
          </a:prstGeom>
          <a:noFill/>
          <a:ln>
            <a:noFill/>
          </a:ln>
        </p:spPr>
      </p:pic>
      <p:pic>
        <p:nvPicPr>
          <p:cNvPr id="22" name="Google Shape;22;p4"/>
          <p:cNvPicPr preferRelativeResize="0"/>
          <p:nvPr/>
        </p:nvPicPr>
        <p:blipFill>
          <a:blip r:embed="rId3"/>
          <a:stretch>
            <a:fillRect/>
          </a:stretch>
        </p:blipFill>
        <p:spPr>
          <a:xfrm>
            <a:off x="1258099" y="2121534"/>
            <a:ext cx="545567" cy="436450"/>
          </a:xfrm>
          <a:prstGeom prst="rect">
            <a:avLst/>
          </a:prstGeom>
          <a:noFill/>
          <a:ln>
            <a:noFill/>
          </a:ln>
        </p:spPr>
      </p:pic>
      <p:sp>
        <p:nvSpPr>
          <p:cNvPr id="23" name="Google Shape;23;p4"/>
          <p:cNvSpPr txBox="1">
            <a:spLocks noGrp="1"/>
          </p:cNvSpPr>
          <p:nvPr>
            <p:ph type="title"/>
          </p:nvPr>
        </p:nvSpPr>
        <p:spPr>
          <a:xfrm>
            <a:off x="1168733" y="2800917"/>
            <a:ext cx="4804600" cy="253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b="1">
                <a:solidFill>
                  <a:schemeClr val="dk1"/>
                </a:solidFill>
                <a:latin typeface="Google Sans"/>
                <a:ea typeface="Google Sans"/>
                <a:cs typeface="Google Sans"/>
                <a:sym typeface="Google Sans"/>
              </a:defRPr>
            </a:lvl1pPr>
            <a:lvl2pPr lvl="1" rtl="0">
              <a:spcBef>
                <a:spcPts val="0"/>
              </a:spcBef>
              <a:spcAft>
                <a:spcPts val="0"/>
              </a:spcAft>
              <a:buNone/>
              <a:defRPr sz="3200" b="1">
                <a:solidFill>
                  <a:schemeClr val="dk1"/>
                </a:solidFill>
                <a:latin typeface="Google Sans"/>
                <a:ea typeface="Google Sans"/>
                <a:cs typeface="Google Sans"/>
                <a:sym typeface="Google Sans"/>
              </a:defRPr>
            </a:lvl2pPr>
            <a:lvl3pPr lvl="2" rtl="0">
              <a:spcBef>
                <a:spcPts val="0"/>
              </a:spcBef>
              <a:spcAft>
                <a:spcPts val="0"/>
              </a:spcAft>
              <a:buNone/>
              <a:defRPr sz="3200" b="1">
                <a:solidFill>
                  <a:schemeClr val="dk1"/>
                </a:solidFill>
                <a:latin typeface="Google Sans"/>
                <a:ea typeface="Google Sans"/>
                <a:cs typeface="Google Sans"/>
                <a:sym typeface="Google Sans"/>
              </a:defRPr>
            </a:lvl3pPr>
            <a:lvl4pPr lvl="3" rtl="0">
              <a:spcBef>
                <a:spcPts val="0"/>
              </a:spcBef>
              <a:spcAft>
                <a:spcPts val="0"/>
              </a:spcAft>
              <a:buNone/>
              <a:defRPr sz="3200" b="1">
                <a:solidFill>
                  <a:schemeClr val="dk1"/>
                </a:solidFill>
                <a:latin typeface="Google Sans"/>
                <a:ea typeface="Google Sans"/>
                <a:cs typeface="Google Sans"/>
                <a:sym typeface="Google Sans"/>
              </a:defRPr>
            </a:lvl4pPr>
            <a:lvl5pPr lvl="4" rtl="0">
              <a:spcBef>
                <a:spcPts val="0"/>
              </a:spcBef>
              <a:spcAft>
                <a:spcPts val="0"/>
              </a:spcAft>
              <a:buNone/>
              <a:defRPr sz="3200" b="1">
                <a:solidFill>
                  <a:schemeClr val="dk1"/>
                </a:solidFill>
                <a:latin typeface="Google Sans"/>
                <a:ea typeface="Google Sans"/>
                <a:cs typeface="Google Sans"/>
                <a:sym typeface="Google Sans"/>
              </a:defRPr>
            </a:lvl5pPr>
            <a:lvl6pPr lvl="5" rtl="0">
              <a:spcBef>
                <a:spcPts val="0"/>
              </a:spcBef>
              <a:spcAft>
                <a:spcPts val="0"/>
              </a:spcAft>
              <a:buNone/>
              <a:defRPr sz="3200" b="1">
                <a:solidFill>
                  <a:schemeClr val="dk1"/>
                </a:solidFill>
                <a:latin typeface="Google Sans"/>
                <a:ea typeface="Google Sans"/>
                <a:cs typeface="Google Sans"/>
                <a:sym typeface="Google Sans"/>
              </a:defRPr>
            </a:lvl6pPr>
            <a:lvl7pPr lvl="6" rtl="0">
              <a:spcBef>
                <a:spcPts val="0"/>
              </a:spcBef>
              <a:spcAft>
                <a:spcPts val="0"/>
              </a:spcAft>
              <a:buNone/>
              <a:defRPr sz="3200" b="1">
                <a:solidFill>
                  <a:schemeClr val="dk1"/>
                </a:solidFill>
                <a:latin typeface="Google Sans"/>
                <a:ea typeface="Google Sans"/>
                <a:cs typeface="Google Sans"/>
                <a:sym typeface="Google Sans"/>
              </a:defRPr>
            </a:lvl7pPr>
            <a:lvl8pPr lvl="7" rtl="0">
              <a:spcBef>
                <a:spcPts val="0"/>
              </a:spcBef>
              <a:spcAft>
                <a:spcPts val="0"/>
              </a:spcAft>
              <a:buNone/>
              <a:defRPr sz="3200" b="1">
                <a:solidFill>
                  <a:schemeClr val="dk1"/>
                </a:solidFill>
                <a:latin typeface="Google Sans"/>
                <a:ea typeface="Google Sans"/>
                <a:cs typeface="Google Sans"/>
                <a:sym typeface="Google Sans"/>
              </a:defRPr>
            </a:lvl8pPr>
            <a:lvl9pPr lvl="8" rtl="0">
              <a:spcBef>
                <a:spcPts val="0"/>
              </a:spcBef>
              <a:spcAft>
                <a:spcPts val="0"/>
              </a:spcAft>
              <a:buNone/>
              <a:defRPr sz="3200" b="1">
                <a:solidFill>
                  <a:schemeClr val="dk1"/>
                </a:solidFill>
                <a:latin typeface="Google Sans"/>
                <a:ea typeface="Google Sans"/>
                <a:cs typeface="Google Sans"/>
                <a:sym typeface="Google Sans"/>
              </a:defRPr>
            </a:lvl9pPr>
          </a:lstStyle>
          <a:p/>
        </p:txBody>
      </p:sp>
      <p:sp>
        <p:nvSpPr>
          <p:cNvPr id="24" name="Google Shape;24;p4"/>
          <p:cNvSpPr txBox="1">
            <a:spLocks noGrp="1"/>
          </p:cNvSpPr>
          <p:nvPr>
            <p:ph type="subTitle" idx="1"/>
          </p:nvPr>
        </p:nvSpPr>
        <p:spPr>
          <a:xfrm>
            <a:off x="1168733" y="5334117"/>
            <a:ext cx="4952600" cy="51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25" name="Google Shape;25;p4"/>
          <p:cNvSpPr txBox="1">
            <a:spLocks noGrp="1"/>
          </p:cNvSpPr>
          <p:nvPr>
            <p:ph type="subTitle" idx="2"/>
          </p:nvPr>
        </p:nvSpPr>
        <p:spPr>
          <a:xfrm>
            <a:off x="1197133" y="5709867"/>
            <a:ext cx="5449800" cy="43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5">
                <a:solidFill>
                  <a:schemeClr val="lt1"/>
                </a:solidFill>
                <a:latin typeface="Google Sans"/>
                <a:ea typeface="Google Sans"/>
                <a:cs typeface="Google Sans"/>
                <a:sym typeface="Google Sans"/>
              </a:defRPr>
            </a:lvl1pPr>
            <a:lvl2pPr lvl="1" rtl="0">
              <a:spcBef>
                <a:spcPts val="0"/>
              </a:spcBef>
              <a:spcAft>
                <a:spcPts val="0"/>
              </a:spcAft>
              <a:buNone/>
              <a:defRPr sz="1865">
                <a:solidFill>
                  <a:schemeClr val="lt1"/>
                </a:solidFill>
                <a:latin typeface="Google Sans"/>
                <a:ea typeface="Google Sans"/>
                <a:cs typeface="Google Sans"/>
                <a:sym typeface="Google Sans"/>
              </a:defRPr>
            </a:lvl2pPr>
            <a:lvl3pPr lvl="2" rtl="0">
              <a:spcBef>
                <a:spcPts val="0"/>
              </a:spcBef>
              <a:spcAft>
                <a:spcPts val="0"/>
              </a:spcAft>
              <a:buNone/>
              <a:defRPr sz="1865">
                <a:solidFill>
                  <a:schemeClr val="lt1"/>
                </a:solidFill>
                <a:latin typeface="Google Sans"/>
                <a:ea typeface="Google Sans"/>
                <a:cs typeface="Google Sans"/>
                <a:sym typeface="Google Sans"/>
              </a:defRPr>
            </a:lvl3pPr>
            <a:lvl4pPr lvl="3" rtl="0">
              <a:spcBef>
                <a:spcPts val="0"/>
              </a:spcBef>
              <a:spcAft>
                <a:spcPts val="0"/>
              </a:spcAft>
              <a:buNone/>
              <a:defRPr sz="1865">
                <a:solidFill>
                  <a:schemeClr val="lt1"/>
                </a:solidFill>
                <a:latin typeface="Google Sans"/>
                <a:ea typeface="Google Sans"/>
                <a:cs typeface="Google Sans"/>
                <a:sym typeface="Google Sans"/>
              </a:defRPr>
            </a:lvl4pPr>
            <a:lvl5pPr lvl="4" rtl="0">
              <a:spcBef>
                <a:spcPts val="0"/>
              </a:spcBef>
              <a:spcAft>
                <a:spcPts val="0"/>
              </a:spcAft>
              <a:buNone/>
              <a:defRPr sz="1865">
                <a:solidFill>
                  <a:schemeClr val="lt1"/>
                </a:solidFill>
                <a:latin typeface="Google Sans"/>
                <a:ea typeface="Google Sans"/>
                <a:cs typeface="Google Sans"/>
                <a:sym typeface="Google Sans"/>
              </a:defRPr>
            </a:lvl5pPr>
            <a:lvl6pPr lvl="5" rtl="0">
              <a:spcBef>
                <a:spcPts val="0"/>
              </a:spcBef>
              <a:spcAft>
                <a:spcPts val="0"/>
              </a:spcAft>
              <a:buNone/>
              <a:defRPr sz="1865">
                <a:solidFill>
                  <a:schemeClr val="lt1"/>
                </a:solidFill>
                <a:latin typeface="Google Sans"/>
                <a:ea typeface="Google Sans"/>
                <a:cs typeface="Google Sans"/>
                <a:sym typeface="Google Sans"/>
              </a:defRPr>
            </a:lvl6pPr>
            <a:lvl7pPr lvl="6" rtl="0">
              <a:spcBef>
                <a:spcPts val="0"/>
              </a:spcBef>
              <a:spcAft>
                <a:spcPts val="0"/>
              </a:spcAft>
              <a:buNone/>
              <a:defRPr sz="1865">
                <a:solidFill>
                  <a:schemeClr val="lt1"/>
                </a:solidFill>
                <a:latin typeface="Google Sans"/>
                <a:ea typeface="Google Sans"/>
                <a:cs typeface="Google Sans"/>
                <a:sym typeface="Google Sans"/>
              </a:defRPr>
            </a:lvl7pPr>
            <a:lvl8pPr lvl="7" rtl="0">
              <a:spcBef>
                <a:spcPts val="0"/>
              </a:spcBef>
              <a:spcAft>
                <a:spcPts val="0"/>
              </a:spcAft>
              <a:buNone/>
              <a:defRPr sz="1865">
                <a:solidFill>
                  <a:schemeClr val="lt1"/>
                </a:solidFill>
                <a:latin typeface="Google Sans"/>
                <a:ea typeface="Google Sans"/>
                <a:cs typeface="Google Sans"/>
                <a:sym typeface="Google Sans"/>
              </a:defRPr>
            </a:lvl8pPr>
            <a:lvl9pPr lvl="8" rtl="0">
              <a:spcBef>
                <a:spcPts val="0"/>
              </a:spcBef>
              <a:spcAft>
                <a:spcPts val="0"/>
              </a:spcAft>
              <a:buNone/>
              <a:defRPr sz="1865">
                <a:solidFill>
                  <a:schemeClr val="lt1"/>
                </a:solidFill>
                <a:latin typeface="Google Sans"/>
                <a:ea typeface="Google Sans"/>
                <a:cs typeface="Google Sans"/>
                <a:sym typeface="Google Sans"/>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7a - Demo/Lab Solution - Presenter - Blue">
  <p:cSld name="7a - Demo/Lab Solution - Presenter - Blue">
    <p:spTree>
      <p:nvGrpSpPr>
        <p:cNvPr id="1" name="Shape 26"/>
        <p:cNvGrpSpPr/>
        <p:nvPr/>
      </p:nvGrpSpPr>
      <p:grpSpPr>
        <a:xfrm>
          <a:off x="0" y="0"/>
          <a:ext cx="0" cy="0"/>
          <a:chOff x="0" y="0"/>
          <a:chExt cx="0" cy="0"/>
        </a:xfrm>
      </p:grpSpPr>
      <p:sp>
        <p:nvSpPr>
          <p:cNvPr id="27" name="Google Shape;27;p5"/>
          <p:cNvSpPr/>
          <p:nvPr/>
        </p:nvSpPr>
        <p:spPr>
          <a:xfrm>
            <a:off x="0" y="0"/>
            <a:ext cx="12192000" cy="6864400"/>
          </a:xfrm>
          <a:prstGeom prst="rect">
            <a:avLst/>
          </a:prstGeom>
          <a:solidFill>
            <a:schemeClr val="accent3"/>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28" name="Google Shape;28;p5"/>
          <p:cNvPicPr preferRelativeResize="0"/>
          <p:nvPr/>
        </p:nvPicPr>
        <p:blipFill>
          <a:blip r:embed="rId2"/>
          <a:stretch>
            <a:fillRect/>
          </a:stretch>
        </p:blipFill>
        <p:spPr>
          <a:xfrm>
            <a:off x="1" y="0"/>
            <a:ext cx="12192000" cy="6858000"/>
          </a:xfrm>
          <a:prstGeom prst="rect">
            <a:avLst/>
          </a:prstGeom>
          <a:noFill/>
          <a:ln>
            <a:noFill/>
          </a:ln>
        </p:spPr>
      </p:pic>
      <p:sp>
        <p:nvSpPr>
          <p:cNvPr id="29" name="Google Shape;29;p5"/>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p:txBody>
      </p:sp>
      <p:sp>
        <p:nvSpPr>
          <p:cNvPr id="30" name="Google Shape;30;p5"/>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1" name="Google Shape;31;p5"/>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p:txBody>
      </p:sp>
      <p:cxnSp>
        <p:nvCxnSpPr>
          <p:cNvPr id="32" name="Google Shape;32;p5"/>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7b - Demo/Lab Solution - Presenter  - Yellow">
  <p:cSld name="7b - Demo/Lab Solution - Presenter  - Yellow">
    <p:spTree>
      <p:nvGrpSpPr>
        <p:cNvPr id="1" name="Shape 33"/>
        <p:cNvGrpSpPr/>
        <p:nvPr/>
      </p:nvGrpSpPr>
      <p:grpSpPr>
        <a:xfrm>
          <a:off x="0" y="0"/>
          <a:ext cx="0" cy="0"/>
          <a:chOff x="0" y="0"/>
          <a:chExt cx="0" cy="0"/>
        </a:xfrm>
      </p:grpSpPr>
      <p:sp>
        <p:nvSpPr>
          <p:cNvPr id="34" name="Google Shape;34;p6"/>
          <p:cNvSpPr/>
          <p:nvPr/>
        </p:nvSpPr>
        <p:spPr>
          <a:xfrm>
            <a:off x="0" y="0"/>
            <a:ext cx="12192000" cy="6864400"/>
          </a:xfrm>
          <a:prstGeom prst="rect">
            <a:avLst/>
          </a:prstGeom>
          <a:solidFill>
            <a:schemeClr val="accent5"/>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35" name="Google Shape;35;p6"/>
          <p:cNvPicPr preferRelativeResize="0"/>
          <p:nvPr/>
        </p:nvPicPr>
        <p:blipFill>
          <a:blip r:embed="rId2"/>
          <a:stretch>
            <a:fillRect/>
          </a:stretch>
        </p:blipFill>
        <p:spPr>
          <a:xfrm>
            <a:off x="0" y="0"/>
            <a:ext cx="12192000" cy="6858000"/>
          </a:xfrm>
          <a:prstGeom prst="rect">
            <a:avLst/>
          </a:prstGeom>
          <a:noFill/>
          <a:ln>
            <a:noFill/>
          </a:ln>
        </p:spPr>
      </p:pic>
      <p:sp>
        <p:nvSpPr>
          <p:cNvPr id="36" name="Google Shape;36;p6"/>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p:txBody>
      </p:sp>
      <p:sp>
        <p:nvSpPr>
          <p:cNvPr id="37" name="Google Shape;37;p6"/>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38" name="Google Shape;38;p6"/>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p:txBody>
      </p:sp>
      <p:cxnSp>
        <p:nvCxnSpPr>
          <p:cNvPr id="39" name="Google Shape;39;p6"/>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7c - Demo/Lab Solution - Presenter - Green">
  <p:cSld name="7c - Demo/Lab Solution - Presenter - Green">
    <p:spTree>
      <p:nvGrpSpPr>
        <p:cNvPr id="1" name="Shape 40"/>
        <p:cNvGrpSpPr/>
        <p:nvPr/>
      </p:nvGrpSpPr>
      <p:grpSpPr>
        <a:xfrm>
          <a:off x="0" y="0"/>
          <a:ext cx="0" cy="0"/>
          <a:chOff x="0" y="0"/>
          <a:chExt cx="0" cy="0"/>
        </a:xfrm>
      </p:grpSpPr>
      <p:sp>
        <p:nvSpPr>
          <p:cNvPr id="41" name="Google Shape;41;p7"/>
          <p:cNvSpPr/>
          <p:nvPr/>
        </p:nvSpPr>
        <p:spPr>
          <a:xfrm>
            <a:off x="0" y="0"/>
            <a:ext cx="12192000" cy="6864400"/>
          </a:xfrm>
          <a:prstGeom prst="rect">
            <a:avLst/>
          </a:prstGeom>
          <a:solidFill>
            <a:schemeClr val="accent6"/>
          </a:solidFill>
          <a:ln>
            <a:noFill/>
          </a:ln>
        </p:spPr>
        <p:txBody>
          <a:bodyPr spcFirstLastPara="1" wrap="square" lIns="60967" tIns="60967" rIns="60967" bIns="60967" anchor="ctr" anchorCtr="0">
            <a:noAutofit/>
          </a:bodyPr>
          <a:lstStyle/>
          <a:p>
            <a:pPr marL="0" lvl="0" indent="0" algn="l" rtl="0">
              <a:spcBef>
                <a:spcPts val="0"/>
              </a:spcBef>
              <a:spcAft>
                <a:spcPts val="0"/>
              </a:spcAft>
              <a:buNone/>
            </a:pPr>
            <a:endParaRPr sz="1200"/>
          </a:p>
        </p:txBody>
      </p:sp>
      <p:pic>
        <p:nvPicPr>
          <p:cNvPr id="42" name="Google Shape;42;p7"/>
          <p:cNvPicPr preferRelativeResize="0"/>
          <p:nvPr/>
        </p:nvPicPr>
        <p:blipFill>
          <a:blip r:embed="rId2"/>
          <a:stretch>
            <a:fillRect/>
          </a:stretch>
        </p:blipFill>
        <p:spPr>
          <a:xfrm>
            <a:off x="0" y="3200"/>
            <a:ext cx="12192000" cy="6858000"/>
          </a:xfrm>
          <a:prstGeom prst="rect">
            <a:avLst/>
          </a:prstGeom>
          <a:noFill/>
          <a:ln>
            <a:noFill/>
          </a:ln>
        </p:spPr>
      </p:pic>
      <p:sp>
        <p:nvSpPr>
          <p:cNvPr id="43" name="Google Shape;43;p7"/>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rgbClr val="FFFFFF"/>
                </a:solidFill>
                <a:latin typeface="Google Sans"/>
                <a:ea typeface="Google Sans"/>
                <a:cs typeface="Google Sans"/>
                <a:sym typeface="Google Sans"/>
              </a:defRPr>
            </a:lvl1pPr>
            <a:lvl2pPr lvl="1" rtl="0">
              <a:spcBef>
                <a:spcPts val="0"/>
              </a:spcBef>
              <a:spcAft>
                <a:spcPts val="0"/>
              </a:spcAft>
              <a:buNone/>
              <a:defRPr sz="2400">
                <a:solidFill>
                  <a:srgbClr val="FFFFFF"/>
                </a:solidFill>
                <a:latin typeface="Google Sans"/>
                <a:ea typeface="Google Sans"/>
                <a:cs typeface="Google Sans"/>
                <a:sym typeface="Google Sans"/>
              </a:defRPr>
            </a:lvl2pPr>
            <a:lvl3pPr lvl="2" rtl="0">
              <a:spcBef>
                <a:spcPts val="0"/>
              </a:spcBef>
              <a:spcAft>
                <a:spcPts val="0"/>
              </a:spcAft>
              <a:buNone/>
              <a:defRPr sz="2400">
                <a:solidFill>
                  <a:srgbClr val="FFFFFF"/>
                </a:solidFill>
                <a:latin typeface="Google Sans"/>
                <a:ea typeface="Google Sans"/>
                <a:cs typeface="Google Sans"/>
                <a:sym typeface="Google Sans"/>
              </a:defRPr>
            </a:lvl3pPr>
            <a:lvl4pPr lvl="3" rtl="0">
              <a:spcBef>
                <a:spcPts val="0"/>
              </a:spcBef>
              <a:spcAft>
                <a:spcPts val="0"/>
              </a:spcAft>
              <a:buNone/>
              <a:defRPr sz="2400">
                <a:solidFill>
                  <a:srgbClr val="FFFFFF"/>
                </a:solidFill>
                <a:latin typeface="Google Sans"/>
                <a:ea typeface="Google Sans"/>
                <a:cs typeface="Google Sans"/>
                <a:sym typeface="Google Sans"/>
              </a:defRPr>
            </a:lvl4pPr>
            <a:lvl5pPr lvl="4" rtl="0">
              <a:spcBef>
                <a:spcPts val="0"/>
              </a:spcBef>
              <a:spcAft>
                <a:spcPts val="0"/>
              </a:spcAft>
              <a:buNone/>
              <a:defRPr sz="2400">
                <a:solidFill>
                  <a:srgbClr val="FFFFFF"/>
                </a:solidFill>
                <a:latin typeface="Google Sans"/>
                <a:ea typeface="Google Sans"/>
                <a:cs typeface="Google Sans"/>
                <a:sym typeface="Google Sans"/>
              </a:defRPr>
            </a:lvl5pPr>
            <a:lvl6pPr lvl="5" rtl="0">
              <a:spcBef>
                <a:spcPts val="0"/>
              </a:spcBef>
              <a:spcAft>
                <a:spcPts val="0"/>
              </a:spcAft>
              <a:buNone/>
              <a:defRPr sz="2400">
                <a:solidFill>
                  <a:srgbClr val="FFFFFF"/>
                </a:solidFill>
                <a:latin typeface="Google Sans"/>
                <a:ea typeface="Google Sans"/>
                <a:cs typeface="Google Sans"/>
                <a:sym typeface="Google Sans"/>
              </a:defRPr>
            </a:lvl6pPr>
            <a:lvl7pPr lvl="6" rtl="0">
              <a:spcBef>
                <a:spcPts val="0"/>
              </a:spcBef>
              <a:spcAft>
                <a:spcPts val="0"/>
              </a:spcAft>
              <a:buNone/>
              <a:defRPr sz="2400">
                <a:solidFill>
                  <a:srgbClr val="FFFFFF"/>
                </a:solidFill>
                <a:latin typeface="Google Sans"/>
                <a:ea typeface="Google Sans"/>
                <a:cs typeface="Google Sans"/>
                <a:sym typeface="Google Sans"/>
              </a:defRPr>
            </a:lvl7pPr>
            <a:lvl8pPr lvl="7" rtl="0">
              <a:spcBef>
                <a:spcPts val="0"/>
              </a:spcBef>
              <a:spcAft>
                <a:spcPts val="0"/>
              </a:spcAft>
              <a:buNone/>
              <a:defRPr sz="2400">
                <a:solidFill>
                  <a:srgbClr val="FFFFFF"/>
                </a:solidFill>
                <a:latin typeface="Google Sans"/>
                <a:ea typeface="Google Sans"/>
                <a:cs typeface="Google Sans"/>
                <a:sym typeface="Google Sans"/>
              </a:defRPr>
            </a:lvl8pPr>
            <a:lvl9pPr lvl="8" rtl="0">
              <a:spcBef>
                <a:spcPts val="0"/>
              </a:spcBef>
              <a:spcAft>
                <a:spcPts val="0"/>
              </a:spcAft>
              <a:buNone/>
              <a:defRPr sz="2400">
                <a:solidFill>
                  <a:srgbClr val="FFFFFF"/>
                </a:solidFill>
                <a:latin typeface="Google Sans"/>
                <a:ea typeface="Google Sans"/>
                <a:cs typeface="Google Sans"/>
                <a:sym typeface="Google Sans"/>
              </a:defRPr>
            </a:lvl9pPr>
          </a:lstStyle>
          <a:p/>
        </p:txBody>
      </p:sp>
      <p:sp>
        <p:nvSpPr>
          <p:cNvPr id="44" name="Google Shape;44;p7"/>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45" name="Google Shape;45;p7"/>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rgbClr val="FFFFFF"/>
                </a:solidFill>
                <a:latin typeface="Google Sans"/>
                <a:ea typeface="Google Sans"/>
                <a:cs typeface="Google Sans"/>
                <a:sym typeface="Google Sans"/>
              </a:defRPr>
            </a:lvl1pPr>
            <a:lvl2pPr lvl="1" rtl="0">
              <a:spcBef>
                <a:spcPts val="0"/>
              </a:spcBef>
              <a:spcAft>
                <a:spcPts val="0"/>
              </a:spcAft>
              <a:buNone/>
              <a:defRPr sz="4000">
                <a:solidFill>
                  <a:srgbClr val="FFFFFF"/>
                </a:solidFill>
                <a:latin typeface="Google Sans"/>
                <a:ea typeface="Google Sans"/>
                <a:cs typeface="Google Sans"/>
                <a:sym typeface="Google Sans"/>
              </a:defRPr>
            </a:lvl2pPr>
            <a:lvl3pPr lvl="2" rtl="0">
              <a:spcBef>
                <a:spcPts val="0"/>
              </a:spcBef>
              <a:spcAft>
                <a:spcPts val="0"/>
              </a:spcAft>
              <a:buNone/>
              <a:defRPr sz="4000">
                <a:solidFill>
                  <a:srgbClr val="FFFFFF"/>
                </a:solidFill>
                <a:latin typeface="Google Sans"/>
                <a:ea typeface="Google Sans"/>
                <a:cs typeface="Google Sans"/>
                <a:sym typeface="Google Sans"/>
              </a:defRPr>
            </a:lvl3pPr>
            <a:lvl4pPr lvl="3" rtl="0">
              <a:spcBef>
                <a:spcPts val="0"/>
              </a:spcBef>
              <a:spcAft>
                <a:spcPts val="0"/>
              </a:spcAft>
              <a:buNone/>
              <a:defRPr sz="4000">
                <a:solidFill>
                  <a:srgbClr val="FFFFFF"/>
                </a:solidFill>
                <a:latin typeface="Google Sans"/>
                <a:ea typeface="Google Sans"/>
                <a:cs typeface="Google Sans"/>
                <a:sym typeface="Google Sans"/>
              </a:defRPr>
            </a:lvl4pPr>
            <a:lvl5pPr lvl="4" rtl="0">
              <a:spcBef>
                <a:spcPts val="0"/>
              </a:spcBef>
              <a:spcAft>
                <a:spcPts val="0"/>
              </a:spcAft>
              <a:buNone/>
              <a:defRPr sz="4000">
                <a:solidFill>
                  <a:srgbClr val="FFFFFF"/>
                </a:solidFill>
                <a:latin typeface="Google Sans"/>
                <a:ea typeface="Google Sans"/>
                <a:cs typeface="Google Sans"/>
                <a:sym typeface="Google Sans"/>
              </a:defRPr>
            </a:lvl5pPr>
            <a:lvl6pPr lvl="5" rtl="0">
              <a:spcBef>
                <a:spcPts val="0"/>
              </a:spcBef>
              <a:spcAft>
                <a:spcPts val="0"/>
              </a:spcAft>
              <a:buNone/>
              <a:defRPr sz="4000">
                <a:solidFill>
                  <a:srgbClr val="FFFFFF"/>
                </a:solidFill>
                <a:latin typeface="Google Sans"/>
                <a:ea typeface="Google Sans"/>
                <a:cs typeface="Google Sans"/>
                <a:sym typeface="Google Sans"/>
              </a:defRPr>
            </a:lvl6pPr>
            <a:lvl7pPr lvl="6" rtl="0">
              <a:spcBef>
                <a:spcPts val="0"/>
              </a:spcBef>
              <a:spcAft>
                <a:spcPts val="0"/>
              </a:spcAft>
              <a:buNone/>
              <a:defRPr sz="4000">
                <a:solidFill>
                  <a:srgbClr val="FFFFFF"/>
                </a:solidFill>
                <a:latin typeface="Google Sans"/>
                <a:ea typeface="Google Sans"/>
                <a:cs typeface="Google Sans"/>
                <a:sym typeface="Google Sans"/>
              </a:defRPr>
            </a:lvl7pPr>
            <a:lvl8pPr lvl="7" rtl="0">
              <a:spcBef>
                <a:spcPts val="0"/>
              </a:spcBef>
              <a:spcAft>
                <a:spcPts val="0"/>
              </a:spcAft>
              <a:buNone/>
              <a:defRPr sz="4000">
                <a:solidFill>
                  <a:srgbClr val="FFFFFF"/>
                </a:solidFill>
                <a:latin typeface="Google Sans"/>
                <a:ea typeface="Google Sans"/>
                <a:cs typeface="Google Sans"/>
                <a:sym typeface="Google Sans"/>
              </a:defRPr>
            </a:lvl8pPr>
            <a:lvl9pPr lvl="8" rtl="0">
              <a:spcBef>
                <a:spcPts val="0"/>
              </a:spcBef>
              <a:spcAft>
                <a:spcPts val="0"/>
              </a:spcAft>
              <a:buNone/>
              <a:defRPr sz="4000">
                <a:solidFill>
                  <a:srgbClr val="FFFFFF"/>
                </a:solidFill>
                <a:latin typeface="Google Sans"/>
                <a:ea typeface="Google Sans"/>
                <a:cs typeface="Google Sans"/>
                <a:sym typeface="Google Sans"/>
              </a:defRPr>
            </a:lvl9pPr>
          </a:lstStyle>
          <a:p/>
        </p:txBody>
      </p:sp>
      <p:cxnSp>
        <p:nvCxnSpPr>
          <p:cNvPr id="46" name="Google Shape;46;p7"/>
          <p:cNvCxnSpPr/>
          <p:nvPr/>
        </p:nvCxnSpPr>
        <p:spPr>
          <a:xfrm>
            <a:off x="1162285" y="2674149"/>
            <a:ext cx="571600" cy="0"/>
          </a:xfrm>
          <a:prstGeom prst="straightConnector1">
            <a:avLst/>
          </a:prstGeom>
          <a:noFill/>
          <a:ln w="38100" cap="flat" cmpd="sng">
            <a:solidFill>
              <a:srgbClr val="FFFFFF"/>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67ADA77-2B64-684D-B6A6-F544A4666E7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2CF0B9-EE7B-6F44-881A-1A8450A68866}" type="slidenum">
              <a:rPr lang="en-US" smtClean="0"/>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6b - Lab Intro - Presenter - Yellow">
  <p:cSld name="6b - Lab Intro - Presenter - Yellow">
    <p:spTree>
      <p:nvGrpSpPr>
        <p:cNvPr id="1" name="Shape 53"/>
        <p:cNvGrpSpPr/>
        <p:nvPr/>
      </p:nvGrpSpPr>
      <p:grpSpPr>
        <a:xfrm>
          <a:off x="0" y="0"/>
          <a:ext cx="0" cy="0"/>
          <a:chOff x="0" y="0"/>
          <a:chExt cx="0" cy="0"/>
        </a:xfrm>
      </p:grpSpPr>
      <p:pic>
        <p:nvPicPr>
          <p:cNvPr id="54" name="Google Shape;54;p9"/>
          <p:cNvPicPr preferRelativeResize="0"/>
          <p:nvPr/>
        </p:nvPicPr>
        <p:blipFill>
          <a:blip r:embed="rId2"/>
          <a:stretch>
            <a:fillRect/>
          </a:stretch>
        </p:blipFill>
        <p:spPr>
          <a:xfrm>
            <a:off x="0" y="0"/>
            <a:ext cx="12192000" cy="6858000"/>
          </a:xfrm>
          <a:prstGeom prst="rect">
            <a:avLst/>
          </a:prstGeom>
          <a:noFill/>
          <a:ln>
            <a:noFill/>
          </a:ln>
        </p:spPr>
      </p:pic>
      <p:sp>
        <p:nvSpPr>
          <p:cNvPr id="55" name="Google Shape;55;p9"/>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56" name="Google Shape;56;p9"/>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57" name="Google Shape;57;p9"/>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p:txBody>
      </p:sp>
      <p:cxnSp>
        <p:nvCxnSpPr>
          <p:cNvPr id="58" name="Google Shape;58;p9"/>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6c - Lab Intro - Presenter - Green">
  <p:cSld name="6c - Lab Intro - Presenter - Green">
    <p:spTree>
      <p:nvGrpSpPr>
        <p:cNvPr id="1" name="Shape 59"/>
        <p:cNvGrpSpPr/>
        <p:nvPr/>
      </p:nvGrpSpPr>
      <p:grpSpPr>
        <a:xfrm>
          <a:off x="0" y="0"/>
          <a:ext cx="0" cy="0"/>
          <a:chOff x="0" y="0"/>
          <a:chExt cx="0" cy="0"/>
        </a:xfrm>
      </p:grpSpPr>
      <p:pic>
        <p:nvPicPr>
          <p:cNvPr id="60" name="Google Shape;60;p10"/>
          <p:cNvPicPr preferRelativeResize="0"/>
          <p:nvPr/>
        </p:nvPicPr>
        <p:blipFill>
          <a:blip r:embed="rId2"/>
          <a:stretch>
            <a:fillRect/>
          </a:stretch>
        </p:blipFill>
        <p:spPr>
          <a:xfrm>
            <a:off x="0" y="0"/>
            <a:ext cx="12192000" cy="6858000"/>
          </a:xfrm>
          <a:prstGeom prst="rect">
            <a:avLst/>
          </a:prstGeom>
          <a:noFill/>
          <a:ln>
            <a:noFill/>
          </a:ln>
        </p:spPr>
      </p:pic>
      <p:sp>
        <p:nvSpPr>
          <p:cNvPr id="61" name="Google Shape;61;p10"/>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62" name="Google Shape;62;p10"/>
          <p:cNvSpPr txBox="1"/>
          <p:nvPr/>
        </p:nvSpPr>
        <p:spPr>
          <a:xfrm>
            <a:off x="1114983" y="2765650"/>
            <a:ext cx="4991000" cy="760000"/>
          </a:xfrm>
          <a:prstGeom prst="rect">
            <a:avLst/>
          </a:prstGeom>
          <a:noFill/>
          <a:ln>
            <a:noFill/>
          </a:ln>
        </p:spPr>
        <p:txBody>
          <a:bodyPr spcFirstLastPara="1" wrap="square" lIns="60950" tIns="60950" rIns="60950" bIns="60950" anchor="t" anchorCtr="0">
            <a:noAutofit/>
          </a:bodyPr>
          <a:lstStyle/>
          <a:p>
            <a:pPr marL="0" lvl="0" indent="0" algn="l" rtl="0">
              <a:spcBef>
                <a:spcPts val="0"/>
              </a:spcBef>
              <a:spcAft>
                <a:spcPts val="0"/>
              </a:spcAft>
              <a:buNone/>
            </a:pPr>
            <a:endParaRPr sz="4000">
              <a:solidFill>
                <a:srgbClr val="202124"/>
              </a:solidFill>
              <a:latin typeface="Google Sans"/>
              <a:ea typeface="Google Sans"/>
              <a:cs typeface="Google Sans"/>
              <a:sym typeface="Google Sans"/>
            </a:endParaRPr>
          </a:p>
        </p:txBody>
      </p:sp>
      <p:sp>
        <p:nvSpPr>
          <p:cNvPr id="63" name="Google Shape;63;p10"/>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p:txBody>
      </p:sp>
      <p:cxnSp>
        <p:nvCxnSpPr>
          <p:cNvPr id="64" name="Google Shape;64;p10"/>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5c - Lab Intro - Full">
  <p:cSld name="5c - Lab Intro - Full">
    <p:spTree>
      <p:nvGrpSpPr>
        <p:cNvPr id="1" name="Shape 65"/>
        <p:cNvGrpSpPr/>
        <p:nvPr/>
      </p:nvGrpSpPr>
      <p:grpSpPr>
        <a:xfrm>
          <a:off x="0" y="0"/>
          <a:ext cx="0" cy="0"/>
          <a:chOff x="0" y="0"/>
          <a:chExt cx="0" cy="0"/>
        </a:xfrm>
      </p:grpSpPr>
      <p:sp>
        <p:nvSpPr>
          <p:cNvPr id="66" name="Google Shape;66;p11"/>
          <p:cNvSpPr txBox="1">
            <a:spLocks noGrp="1"/>
          </p:cNvSpPr>
          <p:nvPr>
            <p:ph type="subTitle" idx="1"/>
          </p:nvPr>
        </p:nvSpPr>
        <p:spPr>
          <a:xfrm>
            <a:off x="1149433" y="3446083"/>
            <a:ext cx="4952600" cy="60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lt1"/>
                </a:solidFill>
                <a:latin typeface="Google Sans"/>
                <a:ea typeface="Google Sans"/>
                <a:cs typeface="Google Sans"/>
                <a:sym typeface="Google Sans"/>
              </a:defRPr>
            </a:lvl1pPr>
            <a:lvl2pPr lvl="1" rtl="0">
              <a:spcBef>
                <a:spcPts val="0"/>
              </a:spcBef>
              <a:spcAft>
                <a:spcPts val="0"/>
              </a:spcAft>
              <a:buNone/>
              <a:defRPr sz="2400">
                <a:solidFill>
                  <a:schemeClr val="lt1"/>
                </a:solidFill>
                <a:latin typeface="Google Sans"/>
                <a:ea typeface="Google Sans"/>
                <a:cs typeface="Google Sans"/>
                <a:sym typeface="Google Sans"/>
              </a:defRPr>
            </a:lvl2pPr>
            <a:lvl3pPr lvl="2" rtl="0">
              <a:spcBef>
                <a:spcPts val="0"/>
              </a:spcBef>
              <a:spcAft>
                <a:spcPts val="0"/>
              </a:spcAft>
              <a:buNone/>
              <a:defRPr sz="2400">
                <a:solidFill>
                  <a:schemeClr val="lt1"/>
                </a:solidFill>
                <a:latin typeface="Google Sans"/>
                <a:ea typeface="Google Sans"/>
                <a:cs typeface="Google Sans"/>
                <a:sym typeface="Google Sans"/>
              </a:defRPr>
            </a:lvl3pPr>
            <a:lvl4pPr lvl="3" rtl="0">
              <a:spcBef>
                <a:spcPts val="0"/>
              </a:spcBef>
              <a:spcAft>
                <a:spcPts val="0"/>
              </a:spcAft>
              <a:buNone/>
              <a:defRPr sz="2400">
                <a:solidFill>
                  <a:schemeClr val="lt1"/>
                </a:solidFill>
                <a:latin typeface="Google Sans"/>
                <a:ea typeface="Google Sans"/>
                <a:cs typeface="Google Sans"/>
                <a:sym typeface="Google Sans"/>
              </a:defRPr>
            </a:lvl4pPr>
            <a:lvl5pPr lvl="4" rtl="0">
              <a:spcBef>
                <a:spcPts val="0"/>
              </a:spcBef>
              <a:spcAft>
                <a:spcPts val="0"/>
              </a:spcAft>
              <a:buNone/>
              <a:defRPr sz="2400">
                <a:solidFill>
                  <a:schemeClr val="lt1"/>
                </a:solidFill>
                <a:latin typeface="Google Sans"/>
                <a:ea typeface="Google Sans"/>
                <a:cs typeface="Google Sans"/>
                <a:sym typeface="Google Sans"/>
              </a:defRPr>
            </a:lvl5pPr>
            <a:lvl6pPr lvl="5" rtl="0">
              <a:spcBef>
                <a:spcPts val="0"/>
              </a:spcBef>
              <a:spcAft>
                <a:spcPts val="0"/>
              </a:spcAft>
              <a:buNone/>
              <a:defRPr sz="2400">
                <a:solidFill>
                  <a:schemeClr val="lt1"/>
                </a:solidFill>
                <a:latin typeface="Google Sans"/>
                <a:ea typeface="Google Sans"/>
                <a:cs typeface="Google Sans"/>
                <a:sym typeface="Google Sans"/>
              </a:defRPr>
            </a:lvl6pPr>
            <a:lvl7pPr lvl="6" rtl="0">
              <a:spcBef>
                <a:spcPts val="0"/>
              </a:spcBef>
              <a:spcAft>
                <a:spcPts val="0"/>
              </a:spcAft>
              <a:buNone/>
              <a:defRPr sz="2400">
                <a:solidFill>
                  <a:schemeClr val="lt1"/>
                </a:solidFill>
                <a:latin typeface="Google Sans"/>
                <a:ea typeface="Google Sans"/>
                <a:cs typeface="Google Sans"/>
                <a:sym typeface="Google Sans"/>
              </a:defRPr>
            </a:lvl7pPr>
            <a:lvl8pPr lvl="7" rtl="0">
              <a:spcBef>
                <a:spcPts val="0"/>
              </a:spcBef>
              <a:spcAft>
                <a:spcPts val="0"/>
              </a:spcAft>
              <a:buNone/>
              <a:defRPr sz="2400">
                <a:solidFill>
                  <a:schemeClr val="lt1"/>
                </a:solidFill>
                <a:latin typeface="Google Sans"/>
                <a:ea typeface="Google Sans"/>
                <a:cs typeface="Google Sans"/>
                <a:sym typeface="Google Sans"/>
              </a:defRPr>
            </a:lvl8pPr>
            <a:lvl9pPr lvl="8" rtl="0">
              <a:spcBef>
                <a:spcPts val="0"/>
              </a:spcBef>
              <a:spcAft>
                <a:spcPts val="0"/>
              </a:spcAft>
              <a:buNone/>
              <a:defRPr sz="2400">
                <a:solidFill>
                  <a:schemeClr val="lt1"/>
                </a:solidFill>
                <a:latin typeface="Google Sans"/>
                <a:ea typeface="Google Sans"/>
                <a:cs typeface="Google Sans"/>
                <a:sym typeface="Google Sans"/>
              </a:defRPr>
            </a:lvl9pPr>
          </a:lstStyle>
          <a:p/>
        </p:txBody>
      </p:sp>
      <p:sp>
        <p:nvSpPr>
          <p:cNvPr id="67" name="Google Shape;67;p11"/>
          <p:cNvSpPr txBox="1">
            <a:spLocks noGrp="1"/>
          </p:cNvSpPr>
          <p:nvPr>
            <p:ph type="title"/>
          </p:nvPr>
        </p:nvSpPr>
        <p:spPr>
          <a:xfrm>
            <a:off x="1114983" y="2765650"/>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000">
                <a:solidFill>
                  <a:schemeClr val="dk1"/>
                </a:solidFill>
                <a:latin typeface="Google Sans"/>
                <a:ea typeface="Google Sans"/>
                <a:cs typeface="Google Sans"/>
                <a:sym typeface="Google Sans"/>
              </a:defRPr>
            </a:lvl1pPr>
            <a:lvl2pPr lvl="1" rtl="0">
              <a:spcBef>
                <a:spcPts val="0"/>
              </a:spcBef>
              <a:spcAft>
                <a:spcPts val="0"/>
              </a:spcAft>
              <a:buNone/>
              <a:defRPr sz="4000">
                <a:solidFill>
                  <a:schemeClr val="dk1"/>
                </a:solidFill>
                <a:latin typeface="Google Sans"/>
                <a:ea typeface="Google Sans"/>
                <a:cs typeface="Google Sans"/>
                <a:sym typeface="Google Sans"/>
              </a:defRPr>
            </a:lvl2pPr>
            <a:lvl3pPr lvl="2" rtl="0">
              <a:spcBef>
                <a:spcPts val="0"/>
              </a:spcBef>
              <a:spcAft>
                <a:spcPts val="0"/>
              </a:spcAft>
              <a:buNone/>
              <a:defRPr sz="4000">
                <a:solidFill>
                  <a:schemeClr val="dk1"/>
                </a:solidFill>
                <a:latin typeface="Google Sans"/>
                <a:ea typeface="Google Sans"/>
                <a:cs typeface="Google Sans"/>
                <a:sym typeface="Google Sans"/>
              </a:defRPr>
            </a:lvl3pPr>
            <a:lvl4pPr lvl="3" rtl="0">
              <a:spcBef>
                <a:spcPts val="0"/>
              </a:spcBef>
              <a:spcAft>
                <a:spcPts val="0"/>
              </a:spcAft>
              <a:buNone/>
              <a:defRPr sz="4000">
                <a:solidFill>
                  <a:schemeClr val="dk1"/>
                </a:solidFill>
                <a:latin typeface="Google Sans"/>
                <a:ea typeface="Google Sans"/>
                <a:cs typeface="Google Sans"/>
                <a:sym typeface="Google Sans"/>
              </a:defRPr>
            </a:lvl4pPr>
            <a:lvl5pPr lvl="4" rtl="0">
              <a:spcBef>
                <a:spcPts val="0"/>
              </a:spcBef>
              <a:spcAft>
                <a:spcPts val="0"/>
              </a:spcAft>
              <a:buNone/>
              <a:defRPr sz="4000">
                <a:solidFill>
                  <a:schemeClr val="dk1"/>
                </a:solidFill>
                <a:latin typeface="Google Sans"/>
                <a:ea typeface="Google Sans"/>
                <a:cs typeface="Google Sans"/>
                <a:sym typeface="Google Sans"/>
              </a:defRPr>
            </a:lvl5pPr>
            <a:lvl6pPr lvl="5" rtl="0">
              <a:spcBef>
                <a:spcPts val="0"/>
              </a:spcBef>
              <a:spcAft>
                <a:spcPts val="0"/>
              </a:spcAft>
              <a:buNone/>
              <a:defRPr sz="4000">
                <a:solidFill>
                  <a:schemeClr val="dk1"/>
                </a:solidFill>
                <a:latin typeface="Google Sans"/>
                <a:ea typeface="Google Sans"/>
                <a:cs typeface="Google Sans"/>
                <a:sym typeface="Google Sans"/>
              </a:defRPr>
            </a:lvl6pPr>
            <a:lvl7pPr lvl="6" rtl="0">
              <a:spcBef>
                <a:spcPts val="0"/>
              </a:spcBef>
              <a:spcAft>
                <a:spcPts val="0"/>
              </a:spcAft>
              <a:buNone/>
              <a:defRPr sz="4000">
                <a:solidFill>
                  <a:schemeClr val="dk1"/>
                </a:solidFill>
                <a:latin typeface="Google Sans"/>
                <a:ea typeface="Google Sans"/>
                <a:cs typeface="Google Sans"/>
                <a:sym typeface="Google Sans"/>
              </a:defRPr>
            </a:lvl7pPr>
            <a:lvl8pPr lvl="7" rtl="0">
              <a:spcBef>
                <a:spcPts val="0"/>
              </a:spcBef>
              <a:spcAft>
                <a:spcPts val="0"/>
              </a:spcAft>
              <a:buNone/>
              <a:defRPr sz="4000">
                <a:solidFill>
                  <a:schemeClr val="dk1"/>
                </a:solidFill>
                <a:latin typeface="Google Sans"/>
                <a:ea typeface="Google Sans"/>
                <a:cs typeface="Google Sans"/>
                <a:sym typeface="Google Sans"/>
              </a:defRPr>
            </a:lvl8pPr>
            <a:lvl9pPr lvl="8" rtl="0">
              <a:spcBef>
                <a:spcPts val="0"/>
              </a:spcBef>
              <a:spcAft>
                <a:spcPts val="0"/>
              </a:spcAft>
              <a:buNone/>
              <a:defRPr sz="4000">
                <a:solidFill>
                  <a:schemeClr val="dk1"/>
                </a:solidFill>
                <a:latin typeface="Google Sans"/>
                <a:ea typeface="Google Sans"/>
                <a:cs typeface="Google Sans"/>
                <a:sym typeface="Google Sans"/>
              </a:defRPr>
            </a:lvl9pPr>
          </a:lstStyle>
          <a:p/>
        </p:txBody>
      </p:sp>
      <p:cxnSp>
        <p:nvCxnSpPr>
          <p:cNvPr id="68" name="Google Shape;68;p11"/>
          <p:cNvCxnSpPr/>
          <p:nvPr/>
        </p:nvCxnSpPr>
        <p:spPr>
          <a:xfrm>
            <a:off x="1162285" y="2674149"/>
            <a:ext cx="571600" cy="0"/>
          </a:xfrm>
          <a:prstGeom prst="straightConnector1">
            <a:avLst/>
          </a:prstGeom>
          <a:noFill/>
          <a:ln w="38100" cap="flat" cmpd="sng">
            <a:solidFill>
              <a:srgbClr val="4285F4"/>
            </a:solidFill>
            <a:prstDash val="solid"/>
            <a:round/>
            <a:headEnd type="none" w="med" len="med"/>
            <a:tailEnd type="none" w="med" len="med"/>
          </a:ln>
        </p:spPr>
      </p:cxnSp>
      <p:sp>
        <p:nvSpPr>
          <p:cNvPr id="69" name="Google Shape;69;p11"/>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1935"/>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1935"/>
              </a:spcBef>
              <a:spcAft>
                <a:spcPts val="1935"/>
              </a:spcAft>
              <a:buClr>
                <a:schemeClr val="lt1"/>
              </a:buClr>
              <a:buSzPts val="2800"/>
              <a:buFont typeface="Roboto"/>
              <a:buChar char="■"/>
              <a:defRPr sz="1865">
                <a:solidFill>
                  <a:schemeClr val="lt1"/>
                </a:solidFill>
                <a:latin typeface="Roboto"/>
                <a:ea typeface="Roboto"/>
                <a:cs typeface="Roboto"/>
                <a:sym typeface="Roboto"/>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8b - Agenda/Learn how to... - Full">
  <p:cSld name="8b - Agenda/Learn how to... - Full">
    <p:spTree>
      <p:nvGrpSpPr>
        <p:cNvPr id="1" name="Shape 75"/>
        <p:cNvGrpSpPr/>
        <p:nvPr/>
      </p:nvGrpSpPr>
      <p:grpSpPr>
        <a:xfrm>
          <a:off x="0" y="0"/>
          <a:ext cx="0" cy="0"/>
          <a:chOff x="0" y="0"/>
          <a:chExt cx="0" cy="0"/>
        </a:xfrm>
      </p:grpSpPr>
      <p:sp>
        <p:nvSpPr>
          <p:cNvPr id="76" name="Google Shape;76;p13"/>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00" lvl="0" indent="-304800"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00" lvl="1"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00" lvl="2"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00" lvl="3"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00" lvl="4"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00" lvl="5"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600" lvl="6"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400" lvl="7"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200" lvl="8" indent="-304800" rtl="0">
              <a:lnSpc>
                <a:spcPct val="100000"/>
              </a:lnSpc>
              <a:spcBef>
                <a:spcPts val="1935"/>
              </a:spcBef>
              <a:spcAft>
                <a:spcPts val="1935"/>
              </a:spcAft>
              <a:buClr>
                <a:schemeClr val="lt1"/>
              </a:buClr>
              <a:buSzPts val="3600"/>
              <a:buFont typeface="Roboto"/>
              <a:buChar char="■"/>
              <a:defRPr sz="2400">
                <a:solidFill>
                  <a:schemeClr val="lt1"/>
                </a:solidFill>
                <a:latin typeface="Roboto"/>
                <a:ea typeface="Roboto"/>
                <a:cs typeface="Roboto"/>
                <a:sym typeface="Roboto"/>
              </a:defRPr>
            </a:lvl9pPr>
          </a:lstStyle>
          <a:p/>
        </p:txBody>
      </p:sp>
      <p:cxnSp>
        <p:nvCxnSpPr>
          <p:cNvPr id="77" name="Google Shape;77;p13"/>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78" name="Google Shape;78;p13"/>
          <p:cNvSpPr txBox="1">
            <a:spLocks noGrp="1"/>
          </p:cNvSpPr>
          <p:nvPr>
            <p:ph type="body" idx="2"/>
          </p:nvPr>
        </p:nvSpPr>
        <p:spPr>
          <a:xfrm>
            <a:off x="6105983" y="1621417"/>
            <a:ext cx="4952600" cy="4516800"/>
          </a:xfrm>
          <a:prstGeom prst="rect">
            <a:avLst/>
          </a:prstGeom>
          <a:noFill/>
          <a:ln>
            <a:noFill/>
          </a:ln>
        </p:spPr>
        <p:txBody>
          <a:bodyPr spcFirstLastPara="1" wrap="square" lIns="91425" tIns="91425" rIns="91425" bIns="91425" anchor="t" anchorCtr="0">
            <a:noAutofit/>
          </a:bodyPr>
          <a:lstStyle>
            <a:lvl1pPr marL="304800" lvl="0" indent="-304800"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00" lvl="1"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00" lvl="2"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00" lvl="3"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00" lvl="4"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00" lvl="5"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600" lvl="6"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400" lvl="7"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200" lvl="8" indent="-304800" rtl="0">
              <a:lnSpc>
                <a:spcPct val="100000"/>
              </a:lnSpc>
              <a:spcBef>
                <a:spcPts val="1935"/>
              </a:spcBef>
              <a:spcAft>
                <a:spcPts val="1935"/>
              </a:spcAft>
              <a:buClr>
                <a:schemeClr val="lt1"/>
              </a:buClr>
              <a:buSzPts val="3600"/>
              <a:buFont typeface="Roboto"/>
              <a:buChar char="■"/>
              <a:defRPr sz="2400">
                <a:solidFill>
                  <a:schemeClr val="lt1"/>
                </a:solidFill>
                <a:latin typeface="Roboto"/>
                <a:ea typeface="Roboto"/>
                <a:cs typeface="Roboto"/>
                <a:sym typeface="Roboto"/>
              </a:defRPr>
            </a:lvl9pPr>
          </a:lstStyle>
          <a:p/>
        </p:txBody>
      </p:sp>
      <p:sp>
        <p:nvSpPr>
          <p:cNvPr id="79" name="Google Shape;79;p13"/>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8c - Agenda/Learn how to... - Journal ">
  <p:cSld name="8c - Agenda/Learn how to... - Journal ">
    <p:spTree>
      <p:nvGrpSpPr>
        <p:cNvPr id="1" name="Shape 80"/>
        <p:cNvGrpSpPr/>
        <p:nvPr/>
      </p:nvGrpSpPr>
      <p:grpSpPr>
        <a:xfrm>
          <a:off x="0" y="0"/>
          <a:ext cx="0" cy="0"/>
          <a:chOff x="0" y="0"/>
          <a:chExt cx="0" cy="0"/>
        </a:xfrm>
      </p:grpSpPr>
      <p:sp>
        <p:nvSpPr>
          <p:cNvPr id="81" name="Google Shape;81;p14"/>
          <p:cNvSpPr txBox="1">
            <a:spLocks noGrp="1"/>
          </p:cNvSpPr>
          <p:nvPr>
            <p:ph type="body" idx="1"/>
          </p:nvPr>
        </p:nvSpPr>
        <p:spPr>
          <a:xfrm>
            <a:off x="1134183" y="1621417"/>
            <a:ext cx="4879800" cy="4516800"/>
          </a:xfrm>
          <a:prstGeom prst="rect">
            <a:avLst/>
          </a:prstGeom>
          <a:noFill/>
          <a:ln>
            <a:noFill/>
          </a:ln>
        </p:spPr>
        <p:txBody>
          <a:bodyPr spcFirstLastPara="1" wrap="square" lIns="91425" tIns="91425" rIns="91425" bIns="91425" anchor="t" anchorCtr="0">
            <a:noAutofit/>
          </a:bodyPr>
          <a:lstStyle>
            <a:lvl1pPr marL="304800" lvl="0" indent="-304800" rtl="0">
              <a:lnSpc>
                <a:spcPct val="100000"/>
              </a:lnSpc>
              <a:spcBef>
                <a:spcPts val="0"/>
              </a:spcBef>
              <a:spcAft>
                <a:spcPts val="0"/>
              </a:spcAft>
              <a:buClr>
                <a:schemeClr val="lt1"/>
              </a:buClr>
              <a:buSzPts val="3600"/>
              <a:buFont typeface="Roboto"/>
              <a:buChar char="●"/>
              <a:defRPr sz="2400">
                <a:solidFill>
                  <a:schemeClr val="lt1"/>
                </a:solidFill>
                <a:latin typeface="Roboto"/>
                <a:ea typeface="Roboto"/>
                <a:cs typeface="Roboto"/>
                <a:sym typeface="Roboto"/>
              </a:defRPr>
            </a:lvl1pPr>
            <a:lvl2pPr marL="609600" lvl="1"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2pPr>
            <a:lvl3pPr marL="914400" lvl="2"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3pPr>
            <a:lvl4pPr marL="1219200" lvl="3"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4pPr>
            <a:lvl5pPr marL="1524000" lvl="4"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5pPr>
            <a:lvl6pPr marL="1828800" lvl="5"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6pPr>
            <a:lvl7pPr marL="2133600" lvl="6"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7pPr>
            <a:lvl8pPr marL="2438400" lvl="7" indent="-304800" rtl="0">
              <a:lnSpc>
                <a:spcPct val="100000"/>
              </a:lnSpc>
              <a:spcBef>
                <a:spcPts val="1935"/>
              </a:spcBef>
              <a:spcAft>
                <a:spcPts val="0"/>
              </a:spcAft>
              <a:buClr>
                <a:schemeClr val="lt1"/>
              </a:buClr>
              <a:buSzPts val="3600"/>
              <a:buFont typeface="Roboto"/>
              <a:buChar char="○"/>
              <a:defRPr sz="2400">
                <a:solidFill>
                  <a:schemeClr val="lt1"/>
                </a:solidFill>
                <a:latin typeface="Roboto"/>
                <a:ea typeface="Roboto"/>
                <a:cs typeface="Roboto"/>
                <a:sym typeface="Roboto"/>
              </a:defRPr>
            </a:lvl8pPr>
            <a:lvl9pPr marL="2743200" lvl="8" indent="-304800" rtl="0">
              <a:lnSpc>
                <a:spcPct val="100000"/>
              </a:lnSpc>
              <a:spcBef>
                <a:spcPts val="1935"/>
              </a:spcBef>
              <a:spcAft>
                <a:spcPts val="1935"/>
              </a:spcAft>
              <a:buClr>
                <a:schemeClr val="lt1"/>
              </a:buClr>
              <a:buSzPts val="3600"/>
              <a:buFont typeface="Roboto"/>
              <a:buChar char="■"/>
              <a:defRPr sz="2400">
                <a:solidFill>
                  <a:schemeClr val="lt1"/>
                </a:solidFill>
                <a:latin typeface="Roboto"/>
                <a:ea typeface="Roboto"/>
                <a:cs typeface="Roboto"/>
                <a:sym typeface="Roboto"/>
              </a:defRPr>
            </a:lvl9pPr>
          </a:lstStyle>
          <a:p/>
        </p:txBody>
      </p:sp>
      <p:cxnSp>
        <p:nvCxnSpPr>
          <p:cNvPr id="82" name="Google Shape;82;p14"/>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3" name="Google Shape;83;p14"/>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pic>
        <p:nvPicPr>
          <p:cNvPr id="84" name="Google Shape;84;p14"/>
          <p:cNvPicPr preferRelativeResize="0"/>
          <p:nvPr/>
        </p:nvPicPr>
        <p:blipFill>
          <a:blip r:embed="rId2"/>
          <a:stretch>
            <a:fillRect/>
          </a:stretch>
        </p:blipFill>
        <p:spPr>
          <a:xfrm>
            <a:off x="6745601" y="1541817"/>
            <a:ext cx="3774365" cy="377436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c - Circle - Title">
  <p:cSld name="1c - Circle - Title">
    <p:spTree>
      <p:nvGrpSpPr>
        <p:cNvPr id="1" name="Shape 85"/>
        <p:cNvGrpSpPr/>
        <p:nvPr/>
      </p:nvGrpSpPr>
      <p:grpSpPr>
        <a:xfrm>
          <a:off x="0" y="0"/>
          <a:ext cx="0" cy="0"/>
          <a:chOff x="0" y="0"/>
          <a:chExt cx="0" cy="0"/>
        </a:xfrm>
      </p:grpSpPr>
      <p:pic>
        <p:nvPicPr>
          <p:cNvPr id="86" name="Google Shape;86;p15"/>
          <p:cNvPicPr preferRelativeResize="0"/>
          <p:nvPr/>
        </p:nvPicPr>
        <p:blipFill>
          <a:blip r:embed="rId2"/>
          <a:stretch>
            <a:fillRect/>
          </a:stretch>
        </p:blipFill>
        <p:spPr>
          <a:xfrm>
            <a:off x="-3" y="-1"/>
            <a:ext cx="12192000" cy="6857985"/>
          </a:xfrm>
          <a:prstGeom prst="rect">
            <a:avLst/>
          </a:prstGeom>
          <a:noFill/>
          <a:ln>
            <a:noFill/>
          </a:ln>
        </p:spPr>
      </p:pic>
      <p:cxnSp>
        <p:nvCxnSpPr>
          <p:cNvPr id="87" name="Google Shape;87;p15"/>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88" name="Google Shape;88;p15"/>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a - Pesenter - Title">
  <p:cSld name="1a - Pesenter - Title">
    <p:spTree>
      <p:nvGrpSpPr>
        <p:cNvPr id="1" name="Shape 89"/>
        <p:cNvGrpSpPr/>
        <p:nvPr/>
      </p:nvGrpSpPr>
      <p:grpSpPr>
        <a:xfrm>
          <a:off x="0" y="0"/>
          <a:ext cx="0" cy="0"/>
          <a:chOff x="0" y="0"/>
          <a:chExt cx="0" cy="0"/>
        </a:xfrm>
      </p:grpSpPr>
      <p:pic>
        <p:nvPicPr>
          <p:cNvPr id="90" name="Google Shape;90;p16"/>
          <p:cNvPicPr preferRelativeResize="0"/>
          <p:nvPr/>
        </p:nvPicPr>
        <p:blipFill>
          <a:blip r:embed="rId2"/>
          <a:stretch>
            <a:fillRect/>
          </a:stretch>
        </p:blipFill>
        <p:spPr>
          <a:xfrm>
            <a:off x="0" y="0"/>
            <a:ext cx="12192000" cy="6858000"/>
          </a:xfrm>
          <a:prstGeom prst="rect">
            <a:avLst/>
          </a:prstGeom>
          <a:noFill/>
          <a:ln>
            <a:noFill/>
          </a:ln>
        </p:spPr>
      </p:pic>
      <p:cxnSp>
        <p:nvCxnSpPr>
          <p:cNvPr id="91" name="Google Shape;91;p16"/>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2" name="Google Shape;92;p16"/>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1b - Full - Title">
  <p:cSld name="1b - Full - Title">
    <p:spTree>
      <p:nvGrpSpPr>
        <p:cNvPr id="1" name="Shape 93"/>
        <p:cNvGrpSpPr/>
        <p:nvPr/>
      </p:nvGrpSpPr>
      <p:grpSpPr>
        <a:xfrm>
          <a:off x="0" y="0"/>
          <a:ext cx="0" cy="0"/>
          <a:chOff x="0" y="0"/>
          <a:chExt cx="0" cy="0"/>
        </a:xfrm>
      </p:grpSpPr>
      <p:cxnSp>
        <p:nvCxnSpPr>
          <p:cNvPr id="94" name="Google Shape;94;p17"/>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
        <p:nvSpPr>
          <p:cNvPr id="95" name="Google Shape;95;p17"/>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c - Circle - Title, Body">
  <p:cSld name="2c - Circle - Title, Body">
    <p:spTree>
      <p:nvGrpSpPr>
        <p:cNvPr id="1" name="Shape 96"/>
        <p:cNvGrpSpPr/>
        <p:nvPr/>
      </p:nvGrpSpPr>
      <p:grpSpPr>
        <a:xfrm>
          <a:off x="0" y="0"/>
          <a:ext cx="0" cy="0"/>
          <a:chOff x="0" y="0"/>
          <a:chExt cx="0" cy="0"/>
        </a:xfrm>
      </p:grpSpPr>
      <p:pic>
        <p:nvPicPr>
          <p:cNvPr id="97" name="Google Shape;97;p18"/>
          <p:cNvPicPr preferRelativeResize="0"/>
          <p:nvPr/>
        </p:nvPicPr>
        <p:blipFill>
          <a:blip r:embed="rId2"/>
          <a:stretch>
            <a:fillRect/>
          </a:stretch>
        </p:blipFill>
        <p:spPr>
          <a:xfrm>
            <a:off x="-3" y="-1"/>
            <a:ext cx="12192000" cy="6857985"/>
          </a:xfrm>
          <a:prstGeom prst="rect">
            <a:avLst/>
          </a:prstGeom>
          <a:noFill/>
          <a:ln>
            <a:noFill/>
          </a:ln>
        </p:spPr>
      </p:pic>
      <p:sp>
        <p:nvSpPr>
          <p:cNvPr id="98" name="Google Shape;98;p18"/>
          <p:cNvSpPr txBox="1">
            <a:spLocks noGrp="1"/>
          </p:cNvSpPr>
          <p:nvPr>
            <p:ph type="title"/>
          </p:nvPr>
        </p:nvSpPr>
        <p:spPr>
          <a:xfrm>
            <a:off x="1114983" y="769917"/>
            <a:ext cx="98502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99" name="Google Shape;99;p18"/>
          <p:cNvSpPr txBox="1">
            <a:spLocks noGrp="1"/>
          </p:cNvSpPr>
          <p:nvPr>
            <p:ph type="body" idx="1"/>
          </p:nvPr>
        </p:nvSpPr>
        <p:spPr>
          <a:xfrm>
            <a:off x="1161650" y="1621417"/>
            <a:ext cx="4834600" cy="4512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cxnSp>
        <p:nvCxnSpPr>
          <p:cNvPr id="100" name="Google Shape;100;p18"/>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a - Presenter - Title, Body">
  <p:cSld name="2a - Presenter - Title, Body">
    <p:spTree>
      <p:nvGrpSpPr>
        <p:cNvPr id="1" name="Shape 101"/>
        <p:cNvGrpSpPr/>
        <p:nvPr/>
      </p:nvGrpSpPr>
      <p:grpSpPr>
        <a:xfrm>
          <a:off x="0" y="0"/>
          <a:ext cx="0" cy="0"/>
          <a:chOff x="0" y="0"/>
          <a:chExt cx="0" cy="0"/>
        </a:xfrm>
      </p:grpSpPr>
      <p:pic>
        <p:nvPicPr>
          <p:cNvPr id="102" name="Google Shape;102;p19"/>
          <p:cNvPicPr preferRelativeResize="0"/>
          <p:nvPr/>
        </p:nvPicPr>
        <p:blipFill>
          <a:blip r:embed="rId2"/>
          <a:stretch>
            <a:fillRect/>
          </a:stretch>
        </p:blipFill>
        <p:spPr>
          <a:xfrm>
            <a:off x="0" y="0"/>
            <a:ext cx="12192000" cy="6858000"/>
          </a:xfrm>
          <a:prstGeom prst="rect">
            <a:avLst/>
          </a:prstGeom>
          <a:noFill/>
          <a:ln>
            <a:noFill/>
          </a:ln>
        </p:spPr>
      </p:pic>
      <p:sp>
        <p:nvSpPr>
          <p:cNvPr id="103" name="Google Shape;103;p19"/>
          <p:cNvSpPr txBox="1">
            <a:spLocks noGrp="1"/>
          </p:cNvSpPr>
          <p:nvPr>
            <p:ph type="title"/>
          </p:nvPr>
        </p:nvSpPr>
        <p:spPr>
          <a:xfrm>
            <a:off x="1114983" y="769917"/>
            <a:ext cx="4991000" cy="76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200">
                <a:solidFill>
                  <a:schemeClr val="dk1"/>
                </a:solidFill>
                <a:latin typeface="Google Sans"/>
                <a:ea typeface="Google Sans"/>
                <a:cs typeface="Google Sans"/>
                <a:sym typeface="Google Sans"/>
              </a:defRPr>
            </a:lvl1pPr>
            <a:lvl2pPr lvl="1" rtl="0">
              <a:spcBef>
                <a:spcPts val="0"/>
              </a:spcBef>
              <a:spcAft>
                <a:spcPts val="0"/>
              </a:spcAft>
              <a:buNone/>
              <a:defRPr sz="3200">
                <a:solidFill>
                  <a:schemeClr val="dk1"/>
                </a:solidFill>
                <a:latin typeface="Google Sans"/>
                <a:ea typeface="Google Sans"/>
                <a:cs typeface="Google Sans"/>
                <a:sym typeface="Google Sans"/>
              </a:defRPr>
            </a:lvl2pPr>
            <a:lvl3pPr lvl="2" rtl="0">
              <a:spcBef>
                <a:spcPts val="0"/>
              </a:spcBef>
              <a:spcAft>
                <a:spcPts val="0"/>
              </a:spcAft>
              <a:buNone/>
              <a:defRPr sz="3200">
                <a:solidFill>
                  <a:schemeClr val="dk1"/>
                </a:solidFill>
                <a:latin typeface="Google Sans"/>
                <a:ea typeface="Google Sans"/>
                <a:cs typeface="Google Sans"/>
                <a:sym typeface="Google Sans"/>
              </a:defRPr>
            </a:lvl3pPr>
            <a:lvl4pPr lvl="3" rtl="0">
              <a:spcBef>
                <a:spcPts val="0"/>
              </a:spcBef>
              <a:spcAft>
                <a:spcPts val="0"/>
              </a:spcAft>
              <a:buNone/>
              <a:defRPr sz="3200">
                <a:solidFill>
                  <a:schemeClr val="dk1"/>
                </a:solidFill>
                <a:latin typeface="Google Sans"/>
                <a:ea typeface="Google Sans"/>
                <a:cs typeface="Google Sans"/>
                <a:sym typeface="Google Sans"/>
              </a:defRPr>
            </a:lvl4pPr>
            <a:lvl5pPr lvl="4" rtl="0">
              <a:spcBef>
                <a:spcPts val="0"/>
              </a:spcBef>
              <a:spcAft>
                <a:spcPts val="0"/>
              </a:spcAft>
              <a:buNone/>
              <a:defRPr sz="3200">
                <a:solidFill>
                  <a:schemeClr val="dk1"/>
                </a:solidFill>
                <a:latin typeface="Google Sans"/>
                <a:ea typeface="Google Sans"/>
                <a:cs typeface="Google Sans"/>
                <a:sym typeface="Google Sans"/>
              </a:defRPr>
            </a:lvl5pPr>
            <a:lvl6pPr lvl="5" rtl="0">
              <a:spcBef>
                <a:spcPts val="0"/>
              </a:spcBef>
              <a:spcAft>
                <a:spcPts val="0"/>
              </a:spcAft>
              <a:buNone/>
              <a:defRPr sz="3200">
                <a:solidFill>
                  <a:schemeClr val="dk1"/>
                </a:solidFill>
                <a:latin typeface="Google Sans"/>
                <a:ea typeface="Google Sans"/>
                <a:cs typeface="Google Sans"/>
                <a:sym typeface="Google Sans"/>
              </a:defRPr>
            </a:lvl6pPr>
            <a:lvl7pPr lvl="6" rtl="0">
              <a:spcBef>
                <a:spcPts val="0"/>
              </a:spcBef>
              <a:spcAft>
                <a:spcPts val="0"/>
              </a:spcAft>
              <a:buNone/>
              <a:defRPr sz="3200">
                <a:solidFill>
                  <a:schemeClr val="dk1"/>
                </a:solidFill>
                <a:latin typeface="Google Sans"/>
                <a:ea typeface="Google Sans"/>
                <a:cs typeface="Google Sans"/>
                <a:sym typeface="Google Sans"/>
              </a:defRPr>
            </a:lvl7pPr>
            <a:lvl8pPr lvl="7" rtl="0">
              <a:spcBef>
                <a:spcPts val="0"/>
              </a:spcBef>
              <a:spcAft>
                <a:spcPts val="0"/>
              </a:spcAft>
              <a:buNone/>
              <a:defRPr sz="3200">
                <a:solidFill>
                  <a:schemeClr val="dk1"/>
                </a:solidFill>
                <a:latin typeface="Google Sans"/>
                <a:ea typeface="Google Sans"/>
                <a:cs typeface="Google Sans"/>
                <a:sym typeface="Google Sans"/>
              </a:defRPr>
            </a:lvl8pPr>
            <a:lvl9pPr lvl="8" rtl="0">
              <a:spcBef>
                <a:spcPts val="0"/>
              </a:spcBef>
              <a:spcAft>
                <a:spcPts val="0"/>
              </a:spcAft>
              <a:buNone/>
              <a:defRPr sz="3200">
                <a:solidFill>
                  <a:schemeClr val="dk1"/>
                </a:solidFill>
                <a:latin typeface="Google Sans"/>
                <a:ea typeface="Google Sans"/>
                <a:cs typeface="Google Sans"/>
                <a:sym typeface="Google Sans"/>
              </a:defRPr>
            </a:lvl9pPr>
          </a:lstStyle>
          <a:p/>
        </p:txBody>
      </p:sp>
      <p:sp>
        <p:nvSpPr>
          <p:cNvPr id="104" name="Google Shape;104;p19"/>
          <p:cNvSpPr txBox="1">
            <a:spLocks noGrp="1"/>
          </p:cNvSpPr>
          <p:nvPr>
            <p:ph type="body" idx="1"/>
          </p:nvPr>
        </p:nvSpPr>
        <p:spPr>
          <a:xfrm>
            <a:off x="1161650" y="1621417"/>
            <a:ext cx="4952600" cy="4512400"/>
          </a:xfrm>
          <a:prstGeom prst="rect">
            <a:avLst/>
          </a:prstGeom>
          <a:noFill/>
          <a:ln>
            <a:noFill/>
          </a:ln>
        </p:spPr>
        <p:txBody>
          <a:bodyPr spcFirstLastPara="1" wrap="square" lIns="91425" tIns="91425" rIns="91425" bIns="91425" anchor="t" anchorCtr="0">
            <a:noAutofit/>
          </a:bodyPr>
          <a:lstStyle>
            <a:lvl1pPr marL="304800" lvl="0"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1pPr>
            <a:lvl2pPr marL="609600" lvl="1"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2pPr>
            <a:lvl3pPr marL="914400" lvl="2"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3pPr>
            <a:lvl4pPr marL="1219200" lvl="3"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4pPr>
            <a:lvl5pPr marL="1524000" lvl="4"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5pPr>
            <a:lvl6pPr marL="1828800" lvl="5"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6pPr>
            <a:lvl7pPr marL="2133600" lvl="6"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7pPr>
            <a:lvl8pPr marL="2438400" lvl="7"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8pPr>
            <a:lvl9pPr marL="2743200" lvl="8" indent="-271145" rtl="0">
              <a:lnSpc>
                <a:spcPct val="100000"/>
              </a:lnSpc>
              <a:spcBef>
                <a:spcPts val="0"/>
              </a:spcBef>
              <a:spcAft>
                <a:spcPts val="0"/>
              </a:spcAft>
              <a:buClr>
                <a:schemeClr val="lt1"/>
              </a:buClr>
              <a:buSzPts val="2800"/>
              <a:buFont typeface="Roboto"/>
              <a:buChar char="■"/>
              <a:defRPr sz="1865">
                <a:solidFill>
                  <a:schemeClr val="lt1"/>
                </a:solidFill>
                <a:latin typeface="Roboto"/>
                <a:ea typeface="Roboto"/>
                <a:cs typeface="Roboto"/>
                <a:sym typeface="Roboto"/>
              </a:defRPr>
            </a:lvl9pPr>
          </a:lstStyle>
          <a:p/>
        </p:txBody>
      </p:sp>
      <p:cxnSp>
        <p:nvCxnSpPr>
          <p:cNvPr id="105" name="Google Shape;105;p19"/>
          <p:cNvCxnSpPr/>
          <p:nvPr/>
        </p:nvCxnSpPr>
        <p:spPr>
          <a:xfrm>
            <a:off x="1162285" y="678416"/>
            <a:ext cx="571600" cy="0"/>
          </a:xfrm>
          <a:prstGeom prst="straightConnector1">
            <a:avLst/>
          </a:prstGeom>
          <a:noFill/>
          <a:ln w="38100" cap="flat" cmpd="sng">
            <a:solidFill>
              <a:srgbClr val="4285F4"/>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5" Type="http://schemas.openxmlformats.org/officeDocument/2006/relationships/theme" Target="../theme/theme2.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0" Type="http://schemas.openxmlformats.org/officeDocument/2006/relationships/slideLayout" Target="../slideLayouts/slideLayout32.xml"/><Relationship Id="rId2" Type="http://schemas.openxmlformats.org/officeDocument/2006/relationships/slideLayout" Target="../slideLayouts/slideLayout14.xml"/><Relationship Id="rId19" Type="http://schemas.openxmlformats.org/officeDocument/2006/relationships/slideLayout" Target="../slideLayouts/slideLayout31.xml"/><Relationship Id="rId18" Type="http://schemas.openxmlformats.org/officeDocument/2006/relationships/slideLayout" Target="../slideLayouts/slideLayout3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5.xml"/><Relationship Id="rId8" Type="http://schemas.openxmlformats.org/officeDocument/2006/relationships/slideLayout" Target="../slideLayouts/slideLayout44.xml"/><Relationship Id="rId7" Type="http://schemas.openxmlformats.org/officeDocument/2006/relationships/slideLayout" Target="../slideLayouts/slideLayout43.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5" Type="http://schemas.openxmlformats.org/officeDocument/2006/relationships/theme" Target="../theme/theme3.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0" Type="http://schemas.openxmlformats.org/officeDocument/2006/relationships/slideLayout" Target="../slideLayouts/slideLayout56.xml"/><Relationship Id="rId2" Type="http://schemas.openxmlformats.org/officeDocument/2006/relationships/slideLayout" Target="../slideLayouts/slideLayout38.xml"/><Relationship Id="rId19" Type="http://schemas.openxmlformats.org/officeDocument/2006/relationships/slideLayout" Target="../slideLayouts/slideLayout55.xml"/><Relationship Id="rId18" Type="http://schemas.openxmlformats.org/officeDocument/2006/relationships/slideLayout" Target="../slideLayouts/slideLayout54.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4" Type="http://schemas.openxmlformats.org/officeDocument/2006/relationships/theme" Target="../theme/theme4.xml"/><Relationship Id="rId23" Type="http://schemas.openxmlformats.org/officeDocument/2006/relationships/slideLayout" Target="../slideLayouts/slideLayout83.xml"/><Relationship Id="rId22" Type="http://schemas.openxmlformats.org/officeDocument/2006/relationships/slideLayout" Target="../slideLayouts/slideLayout82.xml"/><Relationship Id="rId21" Type="http://schemas.openxmlformats.org/officeDocument/2006/relationships/slideLayout" Target="../slideLayouts/slideLayout81.xml"/><Relationship Id="rId20" Type="http://schemas.openxmlformats.org/officeDocument/2006/relationships/slideLayout" Target="../slideLayouts/slideLayout80.xml"/><Relationship Id="rId2" Type="http://schemas.openxmlformats.org/officeDocument/2006/relationships/slideLayout" Target="../slideLayouts/slideLayout62.xml"/><Relationship Id="rId19" Type="http://schemas.openxmlformats.org/officeDocument/2006/relationships/slideLayout" Target="../slideLayouts/slideLayout79.xml"/><Relationship Id="rId18" Type="http://schemas.openxmlformats.org/officeDocument/2006/relationships/slideLayout" Target="../slideLayouts/slideLayout78.xml"/><Relationship Id="rId17" Type="http://schemas.openxmlformats.org/officeDocument/2006/relationships/slideLayout" Target="../slideLayouts/slideLayout77.xml"/><Relationship Id="rId16" Type="http://schemas.openxmlformats.org/officeDocument/2006/relationships/slideLayout" Target="../slideLayouts/slideLayout76.xml"/><Relationship Id="rId15" Type="http://schemas.openxmlformats.org/officeDocument/2006/relationships/slideLayout" Target="../slideLayouts/slideLayout75.xml"/><Relationship Id="rId14" Type="http://schemas.openxmlformats.org/officeDocument/2006/relationships/slideLayout" Target="../slideLayouts/slideLayout74.xml"/><Relationship Id="rId13" Type="http://schemas.openxmlformats.org/officeDocument/2006/relationships/slideLayout" Target="../slideLayouts/slideLayout73.xml"/><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92.xml"/><Relationship Id="rId8" Type="http://schemas.openxmlformats.org/officeDocument/2006/relationships/slideLayout" Target="../slideLayouts/slideLayout91.xml"/><Relationship Id="rId7" Type="http://schemas.openxmlformats.org/officeDocument/2006/relationships/slideLayout" Target="../slideLayouts/slideLayout90.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36" Type="http://schemas.openxmlformats.org/officeDocument/2006/relationships/theme" Target="../theme/theme5.xml"/><Relationship Id="rId35" Type="http://schemas.openxmlformats.org/officeDocument/2006/relationships/image" Target="../media/image21.png"/><Relationship Id="rId34" Type="http://schemas.openxmlformats.org/officeDocument/2006/relationships/slideLayout" Target="../slideLayouts/slideLayout117.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 Type="http://schemas.openxmlformats.org/officeDocument/2006/relationships/slideLayout" Target="../slideLayouts/slideLayout86.xml"/><Relationship Id="rId29" Type="http://schemas.openxmlformats.org/officeDocument/2006/relationships/slideLayout" Target="../slideLayouts/slideLayout112.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0" Type="http://schemas.openxmlformats.org/officeDocument/2006/relationships/slideLayout" Target="../slideLayouts/slideLayout103.xml"/><Relationship Id="rId2" Type="http://schemas.openxmlformats.org/officeDocument/2006/relationships/slideLayout" Target="../slideLayouts/slideLayout85.xml"/><Relationship Id="rId19" Type="http://schemas.openxmlformats.org/officeDocument/2006/relationships/slideLayout" Target="../slideLayouts/slideLayout102.xml"/><Relationship Id="rId18" Type="http://schemas.openxmlformats.org/officeDocument/2006/relationships/slideLayout" Target="../slideLayouts/slideLayout101.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ADA77-2B64-684D-B6A6-F544A4666E71}"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2CF0B9-EE7B-6F44-881A-1A8450A6886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Footer Placeholder 4"/>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fld id="{B6A95138-A96E-2F42-A959-2EFD44FE4AB7}" type="slidenum">
              <a:rPr lang="en-US" smtClean="0">
                <a:solidFill>
                  <a:srgbClr val="000000">
                    <a:tint val="75000"/>
                  </a:srgbClr>
                </a:solidFill>
              </a:rPr>
            </a:fld>
            <a:endParaRPr lang="en-US" dirty="0">
              <a:solidFill>
                <a:srgbClr val="000000">
                  <a:tint val="75000"/>
                </a:srgbClr>
              </a:solidFill>
            </a:endParaRPr>
          </a:p>
        </p:txBody>
      </p:sp>
      <p:sp>
        <p:nvSpPr>
          <p:cNvPr id="5" name="Footer Placeholder 4"/>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panose="020B0603020204020204" pitchFamily="34" charset="0"/>
                <a:ea typeface="Amazon Ember" panose="020B0603020204020204" pitchFamily="34" charset="0"/>
                <a:cs typeface="Amazon Ember Light" panose="020B0403020204020204" pitchFamily="34" charset="0"/>
              </a:defRPr>
            </a:lvl1pPr>
          </a:lstStyle>
          <a:p>
            <a:pPr>
              <a:defRPr/>
            </a:pPr>
            <a:r>
              <a:rPr lang="en-US" dirty="0">
                <a:solidFill>
                  <a:srgbClr val="000000">
                    <a:tint val="75000"/>
                  </a:srgbClr>
                </a:solidFill>
              </a:rPr>
              <a:t>© 2019 Amazon Web Services, Inc. or its Affiliates. All rights reserved.</a:t>
            </a:r>
            <a:endParaRPr lang="en-US" dirty="0">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panose="020B0603020204020204" pitchFamily="34" charset="0"/>
          <a:ea typeface="Amazon Ember" panose="020B06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Slide Number Placeholder 5"/>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fld>
            <a:endParaRPr lang="en-US" dirty="0"/>
          </a:p>
        </p:txBody>
      </p:sp>
      <p:sp>
        <p:nvSpPr>
          <p:cNvPr id="5" name="Footer Placeholder 4"/>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35"/>
          <a:srcRect r="-21669"/>
          <a:stretch>
            <a:fillRect/>
          </a:stretch>
        </p:blipFill>
        <p:spPr>
          <a:xfrm>
            <a:off x="673733" y="6170700"/>
            <a:ext cx="2148768" cy="3380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935"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mailto:thanaa.ghanem@metrostate.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1.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6.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5.xml"/><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2.xml"/><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65.xml"/><Relationship Id="rId3" Type="http://schemas.openxmlformats.org/officeDocument/2006/relationships/tags" Target="../tags/tag5.xml"/><Relationship Id="rId2" Type="http://schemas.openxmlformats.org/officeDocument/2006/relationships/image" Target="../media/image32.png"/><Relationship Id="rId1" Type="http://schemas.openxmlformats.org/officeDocument/2006/relationships/hyperlink" Target="https://infrastructure.aws/" TargetMode="Externa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6.xml"/><Relationship Id="rId2" Type="http://schemas.openxmlformats.org/officeDocument/2006/relationships/tags" Target="../tags/tag6.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5.xml"/><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65.xml"/><Relationship Id="rId7" Type="http://schemas.openxmlformats.org/officeDocument/2006/relationships/tags" Target="../tags/tag8.xml"/><Relationship Id="rId6" Type="http://schemas.openxmlformats.org/officeDocument/2006/relationships/image" Target="../media/image3.svg"/><Relationship Id="rId5" Type="http://schemas.openxmlformats.org/officeDocument/2006/relationships/image" Target="../media/image36.png"/><Relationship Id="rId4" Type="http://schemas.openxmlformats.org/officeDocument/2006/relationships/image" Target="../media/image2.svg"/><Relationship Id="rId3" Type="http://schemas.openxmlformats.org/officeDocument/2006/relationships/image" Target="../media/image35.png"/><Relationship Id="rId2" Type="http://schemas.openxmlformats.org/officeDocument/2006/relationships/image" Target="../media/image1.sv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5.xml"/><Relationship Id="rId2" Type="http://schemas.openxmlformats.org/officeDocument/2006/relationships/tags" Target="../tags/tag9.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6.xml"/><Relationship Id="rId3" Type="http://schemas.openxmlformats.org/officeDocument/2006/relationships/tags" Target="../tags/tag10.xml"/><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65.xml"/><Relationship Id="rId5" Type="http://schemas.openxmlformats.org/officeDocument/2006/relationships/tags" Target="../tags/tag11.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3.xml"/><Relationship Id="rId2" Type="http://schemas.openxmlformats.org/officeDocument/2006/relationships/tags" Target="../tags/tag12.xml"/><Relationship Id="rId1" Type="http://schemas.openxmlformats.org/officeDocument/2006/relationships/image" Target="../media/image44.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hyperlink" Target="https://aws.amazon.com/training/awsacademy/?nc2=sb_ep_aca"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2.xml"/><Relationship Id="rId1" Type="http://schemas.openxmlformats.org/officeDocument/2006/relationships/tags" Target="../tags/tag13.xml"/></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65.xml"/><Relationship Id="rId7" Type="http://schemas.openxmlformats.org/officeDocument/2006/relationships/tags" Target="../tags/tag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tags" Target="../tags/tag14.xml"/></Relationships>
</file>

<file path=ppt/slides/_rels/slide32.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7.svg"/><Relationship Id="rId7" Type="http://schemas.openxmlformats.org/officeDocument/2006/relationships/image" Target="../media/image53.png"/><Relationship Id="rId6" Type="http://schemas.openxmlformats.org/officeDocument/2006/relationships/image" Target="../media/image6.svg"/><Relationship Id="rId5" Type="http://schemas.openxmlformats.org/officeDocument/2006/relationships/image" Target="../media/image52.png"/><Relationship Id="rId49" Type="http://schemas.openxmlformats.org/officeDocument/2006/relationships/notesSlide" Target="../notesSlides/notesSlide23.xml"/><Relationship Id="rId48" Type="http://schemas.openxmlformats.org/officeDocument/2006/relationships/slideLayout" Target="../slideLayouts/slideLayout78.xml"/><Relationship Id="rId47" Type="http://schemas.openxmlformats.org/officeDocument/2006/relationships/tags" Target="../tags/tag16.xml"/><Relationship Id="rId46" Type="http://schemas.openxmlformats.org/officeDocument/2006/relationships/image" Target="../media/image26.svg"/><Relationship Id="rId45" Type="http://schemas.openxmlformats.org/officeDocument/2006/relationships/image" Target="../media/image72.png"/><Relationship Id="rId44" Type="http://schemas.openxmlformats.org/officeDocument/2006/relationships/image" Target="../media/image25.svg"/><Relationship Id="rId43" Type="http://schemas.openxmlformats.org/officeDocument/2006/relationships/image" Target="../media/image71.png"/><Relationship Id="rId42" Type="http://schemas.openxmlformats.org/officeDocument/2006/relationships/image" Target="../media/image24.svg"/><Relationship Id="rId41" Type="http://schemas.openxmlformats.org/officeDocument/2006/relationships/image" Target="../media/image70.png"/><Relationship Id="rId40" Type="http://schemas.openxmlformats.org/officeDocument/2006/relationships/image" Target="../media/image23.svg"/><Relationship Id="rId4" Type="http://schemas.openxmlformats.org/officeDocument/2006/relationships/image" Target="../media/image5.svg"/><Relationship Id="rId39" Type="http://schemas.openxmlformats.org/officeDocument/2006/relationships/image" Target="../media/image69.png"/><Relationship Id="rId38" Type="http://schemas.openxmlformats.org/officeDocument/2006/relationships/image" Target="../media/image22.svg"/><Relationship Id="rId37" Type="http://schemas.openxmlformats.org/officeDocument/2006/relationships/image" Target="../media/image68.png"/><Relationship Id="rId36" Type="http://schemas.openxmlformats.org/officeDocument/2006/relationships/image" Target="../media/image21.svg"/><Relationship Id="rId35" Type="http://schemas.openxmlformats.org/officeDocument/2006/relationships/image" Target="../media/image67.png"/><Relationship Id="rId34" Type="http://schemas.openxmlformats.org/officeDocument/2006/relationships/image" Target="../media/image20.svg"/><Relationship Id="rId33" Type="http://schemas.openxmlformats.org/officeDocument/2006/relationships/image" Target="../media/image66.png"/><Relationship Id="rId32" Type="http://schemas.openxmlformats.org/officeDocument/2006/relationships/image" Target="../media/image19.svg"/><Relationship Id="rId31" Type="http://schemas.openxmlformats.org/officeDocument/2006/relationships/image" Target="../media/image65.png"/><Relationship Id="rId30" Type="http://schemas.openxmlformats.org/officeDocument/2006/relationships/image" Target="../media/image18.svg"/><Relationship Id="rId3" Type="http://schemas.openxmlformats.org/officeDocument/2006/relationships/image" Target="../media/image51.png"/><Relationship Id="rId29" Type="http://schemas.openxmlformats.org/officeDocument/2006/relationships/image" Target="../media/image64.png"/><Relationship Id="rId28" Type="http://schemas.openxmlformats.org/officeDocument/2006/relationships/image" Target="../media/image17.svg"/><Relationship Id="rId27" Type="http://schemas.openxmlformats.org/officeDocument/2006/relationships/image" Target="../media/image63.png"/><Relationship Id="rId26" Type="http://schemas.openxmlformats.org/officeDocument/2006/relationships/image" Target="../media/image16.svg"/><Relationship Id="rId25" Type="http://schemas.openxmlformats.org/officeDocument/2006/relationships/image" Target="../media/image62.png"/><Relationship Id="rId24" Type="http://schemas.openxmlformats.org/officeDocument/2006/relationships/image" Target="../media/image15.svg"/><Relationship Id="rId23" Type="http://schemas.openxmlformats.org/officeDocument/2006/relationships/image" Target="../media/image61.png"/><Relationship Id="rId22" Type="http://schemas.openxmlformats.org/officeDocument/2006/relationships/image" Target="../media/image14.svg"/><Relationship Id="rId21" Type="http://schemas.openxmlformats.org/officeDocument/2006/relationships/image" Target="../media/image60.png"/><Relationship Id="rId20" Type="http://schemas.openxmlformats.org/officeDocument/2006/relationships/image" Target="../media/image13.svg"/><Relationship Id="rId2" Type="http://schemas.openxmlformats.org/officeDocument/2006/relationships/image" Target="../media/image4.svg"/><Relationship Id="rId19" Type="http://schemas.openxmlformats.org/officeDocument/2006/relationships/image" Target="../media/image59.png"/><Relationship Id="rId18" Type="http://schemas.openxmlformats.org/officeDocument/2006/relationships/image" Target="../media/image12.svg"/><Relationship Id="rId17" Type="http://schemas.openxmlformats.org/officeDocument/2006/relationships/image" Target="../media/image58.png"/><Relationship Id="rId16" Type="http://schemas.openxmlformats.org/officeDocument/2006/relationships/image" Target="../media/image11.svg"/><Relationship Id="rId15" Type="http://schemas.openxmlformats.org/officeDocument/2006/relationships/image" Target="../media/image57.png"/><Relationship Id="rId14" Type="http://schemas.openxmlformats.org/officeDocument/2006/relationships/image" Target="../media/image10.svg"/><Relationship Id="rId13" Type="http://schemas.openxmlformats.org/officeDocument/2006/relationships/image" Target="../media/image56.png"/><Relationship Id="rId12" Type="http://schemas.openxmlformats.org/officeDocument/2006/relationships/image" Target="../media/image9.svg"/><Relationship Id="rId11" Type="http://schemas.openxmlformats.org/officeDocument/2006/relationships/image" Target="../media/image55.png"/><Relationship Id="rId10" Type="http://schemas.openxmlformats.org/officeDocument/2006/relationships/image" Target="../media/image8.svg"/><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image" Target="../media/image29.svg"/><Relationship Id="rId7" Type="http://schemas.openxmlformats.org/officeDocument/2006/relationships/image" Target="../media/image75.png"/><Relationship Id="rId6" Type="http://schemas.openxmlformats.org/officeDocument/2006/relationships/image" Target="../media/image28.svg"/><Relationship Id="rId5" Type="http://schemas.openxmlformats.org/officeDocument/2006/relationships/image" Target="../media/image74.png"/><Relationship Id="rId4" Type="http://schemas.openxmlformats.org/officeDocument/2006/relationships/image" Target="../media/image27.svg"/><Relationship Id="rId3" Type="http://schemas.openxmlformats.org/officeDocument/2006/relationships/image" Target="../media/image73.png"/><Relationship Id="rId2" Type="http://schemas.openxmlformats.org/officeDocument/2006/relationships/image" Target="../media/image10.svg"/><Relationship Id="rId14" Type="http://schemas.openxmlformats.org/officeDocument/2006/relationships/notesSlide" Target="../notesSlides/notesSlide24.xml"/><Relationship Id="rId13" Type="http://schemas.openxmlformats.org/officeDocument/2006/relationships/slideLayout" Target="../slideLayouts/slideLayout78.xml"/><Relationship Id="rId12" Type="http://schemas.openxmlformats.org/officeDocument/2006/relationships/tags" Target="../tags/tag17.xml"/><Relationship Id="rId11" Type="http://schemas.openxmlformats.org/officeDocument/2006/relationships/image" Target="../media/image31.tiff"/><Relationship Id="rId10" Type="http://schemas.openxmlformats.org/officeDocument/2006/relationships/image" Target="../media/image30.svg"/><Relationship Id="rId1" Type="http://schemas.openxmlformats.org/officeDocument/2006/relationships/image" Target="../media/image56.png"/></Relationships>
</file>

<file path=ppt/slides/_rels/slide34.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34.svg"/><Relationship Id="rId7" Type="http://schemas.openxmlformats.org/officeDocument/2006/relationships/image" Target="../media/image79.png"/><Relationship Id="rId6" Type="http://schemas.openxmlformats.org/officeDocument/2006/relationships/image" Target="../media/image33.svg"/><Relationship Id="rId5" Type="http://schemas.openxmlformats.org/officeDocument/2006/relationships/image" Target="../media/image78.png"/><Relationship Id="rId4" Type="http://schemas.openxmlformats.org/officeDocument/2006/relationships/image" Target="../media/image32.svg"/><Relationship Id="rId3" Type="http://schemas.openxmlformats.org/officeDocument/2006/relationships/image" Target="../media/image77.png"/><Relationship Id="rId22" Type="http://schemas.openxmlformats.org/officeDocument/2006/relationships/notesSlide" Target="../notesSlides/notesSlide25.xml"/><Relationship Id="rId21" Type="http://schemas.openxmlformats.org/officeDocument/2006/relationships/slideLayout" Target="../slideLayouts/slideLayout78.xml"/><Relationship Id="rId20" Type="http://schemas.openxmlformats.org/officeDocument/2006/relationships/tags" Target="../tags/tag18.xml"/><Relationship Id="rId2" Type="http://schemas.openxmlformats.org/officeDocument/2006/relationships/image" Target="../media/image7.svg"/><Relationship Id="rId19" Type="http://schemas.openxmlformats.org/officeDocument/2006/relationships/image" Target="../media/image40.svg"/><Relationship Id="rId18" Type="http://schemas.openxmlformats.org/officeDocument/2006/relationships/image" Target="../media/image84.png"/><Relationship Id="rId17" Type="http://schemas.openxmlformats.org/officeDocument/2006/relationships/image" Target="../media/image39.svg"/><Relationship Id="rId16" Type="http://schemas.openxmlformats.org/officeDocument/2006/relationships/image" Target="../media/image83.png"/><Relationship Id="rId15" Type="http://schemas.openxmlformats.org/officeDocument/2006/relationships/image" Target="../media/image38.tiff"/><Relationship Id="rId14" Type="http://schemas.openxmlformats.org/officeDocument/2006/relationships/image" Target="../media/image37.svg"/><Relationship Id="rId13" Type="http://schemas.openxmlformats.org/officeDocument/2006/relationships/image" Target="../media/image82.png"/><Relationship Id="rId12" Type="http://schemas.openxmlformats.org/officeDocument/2006/relationships/image" Target="../media/image36.svg"/><Relationship Id="rId11" Type="http://schemas.openxmlformats.org/officeDocument/2006/relationships/image" Target="../media/image81.png"/><Relationship Id="rId10" Type="http://schemas.openxmlformats.org/officeDocument/2006/relationships/image" Target="../media/image35.svg"/><Relationship Id="rId1" Type="http://schemas.openxmlformats.org/officeDocument/2006/relationships/image" Target="../media/image53.png"/></Relationships>
</file>

<file path=ppt/slides/_rels/slide35.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image" Target="../media/image43.svg"/><Relationship Id="rId7" Type="http://schemas.openxmlformats.org/officeDocument/2006/relationships/image" Target="../media/image87.png"/><Relationship Id="rId6" Type="http://schemas.openxmlformats.org/officeDocument/2006/relationships/image" Target="../media/image42.svg"/><Relationship Id="rId5" Type="http://schemas.openxmlformats.org/officeDocument/2006/relationships/image" Target="../media/image86.png"/><Relationship Id="rId4" Type="http://schemas.openxmlformats.org/officeDocument/2006/relationships/image" Target="../media/image41.svg"/><Relationship Id="rId3" Type="http://schemas.openxmlformats.org/officeDocument/2006/relationships/image" Target="../media/image85.png"/><Relationship Id="rId2" Type="http://schemas.openxmlformats.org/officeDocument/2006/relationships/image" Target="../media/image13.svg"/><Relationship Id="rId14" Type="http://schemas.openxmlformats.org/officeDocument/2006/relationships/notesSlide" Target="../notesSlides/notesSlide26.xml"/><Relationship Id="rId13" Type="http://schemas.openxmlformats.org/officeDocument/2006/relationships/slideLayout" Target="../slideLayouts/slideLayout78.xml"/><Relationship Id="rId12" Type="http://schemas.openxmlformats.org/officeDocument/2006/relationships/tags" Target="../tags/tag19.xml"/><Relationship Id="rId11" Type="http://schemas.openxmlformats.org/officeDocument/2006/relationships/image" Target="../media/image45.tiff"/><Relationship Id="rId10" Type="http://schemas.openxmlformats.org/officeDocument/2006/relationships/image" Target="../media/image44.svg"/><Relationship Id="rId1" Type="http://schemas.openxmlformats.org/officeDocument/2006/relationships/image" Target="../media/image59.png"/></Relationships>
</file>

<file path=ppt/slides/_rels/slide36.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48.svg"/><Relationship Id="rId7" Type="http://schemas.openxmlformats.org/officeDocument/2006/relationships/image" Target="../media/image91.png"/><Relationship Id="rId6" Type="http://schemas.openxmlformats.org/officeDocument/2006/relationships/image" Target="../media/image47.svg"/><Relationship Id="rId5" Type="http://schemas.openxmlformats.org/officeDocument/2006/relationships/image" Target="../media/image90.png"/><Relationship Id="rId4" Type="http://schemas.openxmlformats.org/officeDocument/2006/relationships/image" Target="../media/image46.svg"/><Relationship Id="rId3" Type="http://schemas.openxmlformats.org/officeDocument/2006/relationships/image" Target="../media/image89.png"/><Relationship Id="rId20" Type="http://schemas.openxmlformats.org/officeDocument/2006/relationships/notesSlide" Target="../notesSlides/notesSlide27.xml"/><Relationship Id="rId2" Type="http://schemas.openxmlformats.org/officeDocument/2006/relationships/image" Target="../media/image4.svg"/><Relationship Id="rId19" Type="http://schemas.openxmlformats.org/officeDocument/2006/relationships/slideLayout" Target="../slideLayouts/slideLayout78.xml"/><Relationship Id="rId18" Type="http://schemas.openxmlformats.org/officeDocument/2006/relationships/tags" Target="../tags/tag20.xml"/><Relationship Id="rId17" Type="http://schemas.openxmlformats.org/officeDocument/2006/relationships/image" Target="../media/image53.svg"/><Relationship Id="rId16" Type="http://schemas.openxmlformats.org/officeDocument/2006/relationships/image" Target="../media/image95.png"/><Relationship Id="rId15" Type="http://schemas.openxmlformats.org/officeDocument/2006/relationships/image" Target="../media/image52.svg"/><Relationship Id="rId14" Type="http://schemas.openxmlformats.org/officeDocument/2006/relationships/image" Target="../media/image94.png"/><Relationship Id="rId13" Type="http://schemas.openxmlformats.org/officeDocument/2006/relationships/image" Target="../media/image51.tiff"/><Relationship Id="rId12" Type="http://schemas.openxmlformats.org/officeDocument/2006/relationships/image" Target="../media/image50.svg"/><Relationship Id="rId11" Type="http://schemas.openxmlformats.org/officeDocument/2006/relationships/image" Target="../media/image93.png"/><Relationship Id="rId10" Type="http://schemas.openxmlformats.org/officeDocument/2006/relationships/image" Target="../media/image49.svg"/><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9" Type="http://schemas.openxmlformats.org/officeDocument/2006/relationships/image" Target="../media/image56.svg"/><Relationship Id="rId8" Type="http://schemas.openxmlformats.org/officeDocument/2006/relationships/image" Target="../media/image99.png"/><Relationship Id="rId7" Type="http://schemas.openxmlformats.org/officeDocument/2006/relationships/image" Target="../media/image12.svg"/><Relationship Id="rId6" Type="http://schemas.openxmlformats.org/officeDocument/2006/relationships/image" Target="../media/image58.png"/><Relationship Id="rId5" Type="http://schemas.openxmlformats.org/officeDocument/2006/relationships/image" Target="../media/image55.svg"/><Relationship Id="rId4" Type="http://schemas.openxmlformats.org/officeDocument/2006/relationships/image" Target="../media/image98.png"/><Relationship Id="rId3" Type="http://schemas.openxmlformats.org/officeDocument/2006/relationships/image" Target="../media/image54.svg"/><Relationship Id="rId2" Type="http://schemas.openxmlformats.org/officeDocument/2006/relationships/image" Target="../media/image97.png"/><Relationship Id="rId18" Type="http://schemas.openxmlformats.org/officeDocument/2006/relationships/notesSlide" Target="../notesSlides/notesSlide28.xml"/><Relationship Id="rId17" Type="http://schemas.openxmlformats.org/officeDocument/2006/relationships/slideLayout" Target="../slideLayouts/slideLayout78.xml"/><Relationship Id="rId16" Type="http://schemas.openxmlformats.org/officeDocument/2006/relationships/tags" Target="../tags/tag21.xml"/><Relationship Id="rId15" Type="http://schemas.openxmlformats.org/officeDocument/2006/relationships/image" Target="../media/image59.svg"/><Relationship Id="rId14" Type="http://schemas.openxmlformats.org/officeDocument/2006/relationships/image" Target="../media/image102.png"/><Relationship Id="rId13" Type="http://schemas.openxmlformats.org/officeDocument/2006/relationships/image" Target="../media/image58.svg"/><Relationship Id="rId12" Type="http://schemas.openxmlformats.org/officeDocument/2006/relationships/image" Target="../media/image101.png"/><Relationship Id="rId11" Type="http://schemas.openxmlformats.org/officeDocument/2006/relationships/image" Target="../media/image57.svg"/><Relationship Id="rId10" Type="http://schemas.openxmlformats.org/officeDocument/2006/relationships/image" Target="../media/image100.png"/><Relationship Id="rId1" Type="http://schemas.openxmlformats.org/officeDocument/2006/relationships/image" Target="../media/image96.jpeg"/></Relationships>
</file>

<file path=ppt/slides/_rels/slide38.xml.rels><?xml version="1.0" encoding="UTF-8" standalone="yes"?>
<Relationships xmlns="http://schemas.openxmlformats.org/package/2006/relationships"><Relationship Id="rId9" Type="http://schemas.openxmlformats.org/officeDocument/2006/relationships/image" Target="../media/image106.jpeg"/><Relationship Id="rId8" Type="http://schemas.openxmlformats.org/officeDocument/2006/relationships/image" Target="../media/image62.svg"/><Relationship Id="rId7" Type="http://schemas.openxmlformats.org/officeDocument/2006/relationships/image" Target="../media/image105.png"/><Relationship Id="rId6" Type="http://schemas.openxmlformats.org/officeDocument/2006/relationships/image" Target="../media/image61.svg"/><Relationship Id="rId5" Type="http://schemas.openxmlformats.org/officeDocument/2006/relationships/image" Target="../media/image104.png"/><Relationship Id="rId4" Type="http://schemas.openxmlformats.org/officeDocument/2006/relationships/image" Target="../media/image60.svg"/><Relationship Id="rId3" Type="http://schemas.openxmlformats.org/officeDocument/2006/relationships/image" Target="../media/image103.png"/><Relationship Id="rId2" Type="http://schemas.openxmlformats.org/officeDocument/2006/relationships/image" Target="../media/image25.svg"/><Relationship Id="rId12" Type="http://schemas.openxmlformats.org/officeDocument/2006/relationships/notesSlide" Target="../notesSlides/notesSlide29.xml"/><Relationship Id="rId11" Type="http://schemas.openxmlformats.org/officeDocument/2006/relationships/slideLayout" Target="../slideLayouts/slideLayout78.xml"/><Relationship Id="rId10" Type="http://schemas.openxmlformats.org/officeDocument/2006/relationships/tags" Target="../tags/tag22.xml"/><Relationship Id="rId1" Type="http://schemas.openxmlformats.org/officeDocument/2006/relationships/image" Target="../media/image71.png"/></Relationships>
</file>

<file path=ppt/slides/_rels/slide39.xml.rels><?xml version="1.0" encoding="UTF-8" standalone="yes"?>
<Relationships xmlns="http://schemas.openxmlformats.org/package/2006/relationships"><Relationship Id="rId9" Type="http://schemas.openxmlformats.org/officeDocument/2006/relationships/image" Target="../media/image111.png"/><Relationship Id="rId8" Type="http://schemas.openxmlformats.org/officeDocument/2006/relationships/image" Target="../media/image66.svg"/><Relationship Id="rId7" Type="http://schemas.openxmlformats.org/officeDocument/2006/relationships/image" Target="../media/image110.png"/><Relationship Id="rId6" Type="http://schemas.openxmlformats.org/officeDocument/2006/relationships/image" Target="../media/image65.svg"/><Relationship Id="rId5" Type="http://schemas.openxmlformats.org/officeDocument/2006/relationships/image" Target="../media/image109.png"/><Relationship Id="rId4" Type="http://schemas.openxmlformats.org/officeDocument/2006/relationships/image" Target="../media/image64.svg"/><Relationship Id="rId3" Type="http://schemas.openxmlformats.org/officeDocument/2006/relationships/image" Target="../media/image108.png"/><Relationship Id="rId21" Type="http://schemas.openxmlformats.org/officeDocument/2006/relationships/notesSlide" Target="../notesSlides/notesSlide30.xml"/><Relationship Id="rId20" Type="http://schemas.openxmlformats.org/officeDocument/2006/relationships/slideLayout" Target="../slideLayouts/slideLayout65.xml"/><Relationship Id="rId2" Type="http://schemas.openxmlformats.org/officeDocument/2006/relationships/image" Target="../media/image63.svg"/><Relationship Id="rId19" Type="http://schemas.openxmlformats.org/officeDocument/2006/relationships/image" Target="../media/image115.jpeg"/><Relationship Id="rId18" Type="http://schemas.openxmlformats.org/officeDocument/2006/relationships/image" Target="../media/image9.svg"/><Relationship Id="rId17" Type="http://schemas.openxmlformats.org/officeDocument/2006/relationships/image" Target="../media/image55.png"/><Relationship Id="rId16" Type="http://schemas.openxmlformats.org/officeDocument/2006/relationships/image" Target="../media/image70.svg"/><Relationship Id="rId15" Type="http://schemas.openxmlformats.org/officeDocument/2006/relationships/image" Target="../media/image114.png"/><Relationship Id="rId14" Type="http://schemas.openxmlformats.org/officeDocument/2006/relationships/image" Target="../media/image69.svg"/><Relationship Id="rId13" Type="http://schemas.openxmlformats.org/officeDocument/2006/relationships/image" Target="../media/image113.png"/><Relationship Id="rId12" Type="http://schemas.openxmlformats.org/officeDocument/2006/relationships/image" Target="../media/image68.svg"/><Relationship Id="rId11" Type="http://schemas.openxmlformats.org/officeDocument/2006/relationships/image" Target="../media/image112.png"/><Relationship Id="rId10" Type="http://schemas.openxmlformats.org/officeDocument/2006/relationships/image" Target="../media/image67.svg"/><Relationship Id="rId1"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hyperlink" Target="https://sites.google.com/google.com/gcp-teachingresources/privacy-and-terms" TargetMode="Externa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2.xml"/><Relationship Id="rId1" Type="http://schemas.openxmlformats.org/officeDocument/2006/relationships/tags" Target="../tags/tag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5.xml"/><Relationship Id="rId1" Type="http://schemas.openxmlformats.org/officeDocument/2006/relationships/tags" Target="../tags/tag24.xm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65.xml"/><Relationship Id="rId4" Type="http://schemas.openxmlformats.org/officeDocument/2006/relationships/tags" Target="../tags/tag25.xml"/><Relationship Id="rId3" Type="http://schemas.openxmlformats.org/officeDocument/2006/relationships/hyperlink" Target="https://aws.amazon.com/products/" TargetMode="External"/><Relationship Id="rId2" Type="http://schemas.openxmlformats.org/officeDocument/2006/relationships/hyperlink" Target="https://aws.amazon.com/about-aws/global-infrastructure/regional-product-services/" TargetMode="External"/><Relationship Id="rId1" Type="http://schemas.openxmlformats.org/officeDocument/2006/relationships/hyperlink" Target="https://aws.amazon.com/about-aws/global-infrastructure" TargetMode="Externa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1.xml"/><Relationship Id="rId1" Type="http://schemas.openxmlformats.org/officeDocument/2006/relationships/tags" Target="../tags/tag2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6.xml"/><Relationship Id="rId1" Type="http://schemas.openxmlformats.org/officeDocument/2006/relationships/tags" Target="../tags/tag2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5.xml"/><Relationship Id="rId1" Type="http://schemas.openxmlformats.org/officeDocument/2006/relationships/tags" Target="../tags/tag2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2.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8.xml"/><Relationship Id="rId2" Type="http://schemas.openxmlformats.org/officeDocument/2006/relationships/tags" Target="../tags/tag30.xml"/><Relationship Id="rId1" Type="http://schemas.openxmlformats.org/officeDocument/2006/relationships/image" Target="../media/image30.png"/></Relationships>
</file>

<file path=ppt/slides/_rels/slide48.xml.rels><?xml version="1.0" encoding="UTF-8" standalone="yes"?>
<Relationships xmlns="http://schemas.openxmlformats.org/package/2006/relationships"><Relationship Id="rId9" Type="http://schemas.openxmlformats.org/officeDocument/2006/relationships/image" Target="../media/image120.png"/><Relationship Id="rId8" Type="http://schemas.openxmlformats.org/officeDocument/2006/relationships/image" Target="../media/image74.svg"/><Relationship Id="rId7" Type="http://schemas.openxmlformats.org/officeDocument/2006/relationships/image" Target="../media/image119.png"/><Relationship Id="rId6" Type="http://schemas.openxmlformats.org/officeDocument/2006/relationships/image" Target="../media/image73.svg"/><Relationship Id="rId5" Type="http://schemas.openxmlformats.org/officeDocument/2006/relationships/image" Target="../media/image118.png"/><Relationship Id="rId4" Type="http://schemas.openxmlformats.org/officeDocument/2006/relationships/image" Target="../media/image72.svg"/><Relationship Id="rId3" Type="http://schemas.openxmlformats.org/officeDocument/2006/relationships/image" Target="../media/image117.png"/><Relationship Id="rId2" Type="http://schemas.openxmlformats.org/officeDocument/2006/relationships/image" Target="../media/image71.svg"/><Relationship Id="rId17" Type="http://schemas.openxmlformats.org/officeDocument/2006/relationships/notesSlide" Target="../notesSlides/notesSlide39.xml"/><Relationship Id="rId16" Type="http://schemas.openxmlformats.org/officeDocument/2006/relationships/slideLayout" Target="../slideLayouts/slideLayout66.xml"/><Relationship Id="rId15" Type="http://schemas.openxmlformats.org/officeDocument/2006/relationships/tags" Target="../tags/tag31.xml"/><Relationship Id="rId14" Type="http://schemas.openxmlformats.org/officeDocument/2006/relationships/image" Target="../media/image123.png"/><Relationship Id="rId13" Type="http://schemas.openxmlformats.org/officeDocument/2006/relationships/image" Target="../media/image122.png"/><Relationship Id="rId12" Type="http://schemas.openxmlformats.org/officeDocument/2006/relationships/image" Target="../media/image76.svg"/><Relationship Id="rId11" Type="http://schemas.openxmlformats.org/officeDocument/2006/relationships/image" Target="../media/image121.png"/><Relationship Id="rId10" Type="http://schemas.openxmlformats.org/officeDocument/2006/relationships/image" Target="../media/image75.svg"/><Relationship Id="rId1" Type="http://schemas.openxmlformats.org/officeDocument/2006/relationships/image" Target="../media/image11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6.xml"/><Relationship Id="rId1" Type="http://schemas.openxmlformats.org/officeDocument/2006/relationships/tags" Target="../tags/tag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9" Type="http://schemas.openxmlformats.org/officeDocument/2006/relationships/image" Target="../media/image128.png"/><Relationship Id="rId8" Type="http://schemas.openxmlformats.org/officeDocument/2006/relationships/image" Target="../media/image80.svg"/><Relationship Id="rId7" Type="http://schemas.openxmlformats.org/officeDocument/2006/relationships/image" Target="../media/image127.png"/><Relationship Id="rId6" Type="http://schemas.openxmlformats.org/officeDocument/2006/relationships/image" Target="../media/image79.svg"/><Relationship Id="rId5" Type="http://schemas.openxmlformats.org/officeDocument/2006/relationships/image" Target="../media/image126.png"/><Relationship Id="rId4" Type="http://schemas.openxmlformats.org/officeDocument/2006/relationships/image" Target="../media/image78.svg"/><Relationship Id="rId3" Type="http://schemas.openxmlformats.org/officeDocument/2006/relationships/image" Target="../media/image125.png"/><Relationship Id="rId2" Type="http://schemas.openxmlformats.org/officeDocument/2006/relationships/image" Target="../media/image77.svg"/><Relationship Id="rId15" Type="http://schemas.openxmlformats.org/officeDocument/2006/relationships/notesSlide" Target="../notesSlides/notesSlide41.xml"/><Relationship Id="rId14" Type="http://schemas.openxmlformats.org/officeDocument/2006/relationships/slideLayout" Target="../slideLayouts/slideLayout66.xml"/><Relationship Id="rId13" Type="http://schemas.openxmlformats.org/officeDocument/2006/relationships/tags" Target="../tags/tag33.xml"/><Relationship Id="rId12" Type="http://schemas.openxmlformats.org/officeDocument/2006/relationships/image" Target="../media/image82.svg"/><Relationship Id="rId11" Type="http://schemas.openxmlformats.org/officeDocument/2006/relationships/image" Target="../media/image129.png"/><Relationship Id="rId10" Type="http://schemas.openxmlformats.org/officeDocument/2006/relationships/image" Target="../media/image81.svg"/><Relationship Id="rId1" Type="http://schemas.openxmlformats.org/officeDocument/2006/relationships/image" Target="../media/image124.png"/></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66.xml"/><Relationship Id="rId7" Type="http://schemas.openxmlformats.org/officeDocument/2006/relationships/tags" Target="../tags/tag34.xml"/><Relationship Id="rId6" Type="http://schemas.openxmlformats.org/officeDocument/2006/relationships/image" Target="../media/image85.svg"/><Relationship Id="rId5" Type="http://schemas.openxmlformats.org/officeDocument/2006/relationships/image" Target="../media/image132.png"/><Relationship Id="rId4" Type="http://schemas.openxmlformats.org/officeDocument/2006/relationships/image" Target="../media/image84.svg"/><Relationship Id="rId3" Type="http://schemas.openxmlformats.org/officeDocument/2006/relationships/image" Target="../media/image131.png"/><Relationship Id="rId2" Type="http://schemas.openxmlformats.org/officeDocument/2006/relationships/image" Target="../media/image83.svg"/><Relationship Id="rId1" Type="http://schemas.openxmlformats.org/officeDocument/2006/relationships/image" Target="../media/image130.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63.xml"/><Relationship Id="rId2" Type="http://schemas.openxmlformats.org/officeDocument/2006/relationships/tags" Target="../tags/tag35.xml"/><Relationship Id="rId1" Type="http://schemas.openxmlformats.org/officeDocument/2006/relationships/image" Target="../media/image133.png"/></Relationships>
</file>

<file path=ppt/slides/_rels/slide53.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88.svg"/><Relationship Id="rId7" Type="http://schemas.openxmlformats.org/officeDocument/2006/relationships/image" Target="../media/image136.png"/><Relationship Id="rId6" Type="http://schemas.openxmlformats.org/officeDocument/2006/relationships/image" Target="../media/image87.svg"/><Relationship Id="rId5" Type="http://schemas.openxmlformats.org/officeDocument/2006/relationships/image" Target="../media/image135.png"/><Relationship Id="rId4" Type="http://schemas.openxmlformats.org/officeDocument/2006/relationships/image" Target="../media/image77.svg"/><Relationship Id="rId3" Type="http://schemas.openxmlformats.org/officeDocument/2006/relationships/image" Target="../media/image124.png"/><Relationship Id="rId2" Type="http://schemas.openxmlformats.org/officeDocument/2006/relationships/image" Target="../media/image86.svg"/><Relationship Id="rId13" Type="http://schemas.openxmlformats.org/officeDocument/2006/relationships/notesSlide" Target="../notesSlides/notesSlide44.xml"/><Relationship Id="rId12" Type="http://schemas.openxmlformats.org/officeDocument/2006/relationships/slideLayout" Target="../slideLayouts/slideLayout65.xml"/><Relationship Id="rId11" Type="http://schemas.openxmlformats.org/officeDocument/2006/relationships/tags" Target="../tags/tag36.xml"/><Relationship Id="rId10" Type="http://schemas.openxmlformats.org/officeDocument/2006/relationships/image" Target="../media/image89.svg"/><Relationship Id="rId1" Type="http://schemas.openxmlformats.org/officeDocument/2006/relationships/image" Target="../media/image134.png"/></Relationships>
</file>

<file path=ppt/slides/_rels/slide54.xml.rels><?xml version="1.0" encoding="UTF-8" standalone="yes"?>
<Relationships xmlns="http://schemas.openxmlformats.org/package/2006/relationships"><Relationship Id="rId9" Type="http://schemas.openxmlformats.org/officeDocument/2006/relationships/image" Target="../media/image141.png"/><Relationship Id="rId8" Type="http://schemas.openxmlformats.org/officeDocument/2006/relationships/image" Target="../media/image92.svg"/><Relationship Id="rId7" Type="http://schemas.openxmlformats.org/officeDocument/2006/relationships/image" Target="../media/image140.png"/><Relationship Id="rId6" Type="http://schemas.openxmlformats.org/officeDocument/2006/relationships/image" Target="../media/image87.svg"/><Relationship Id="rId5" Type="http://schemas.openxmlformats.org/officeDocument/2006/relationships/image" Target="../media/image135.png"/><Relationship Id="rId4" Type="http://schemas.openxmlformats.org/officeDocument/2006/relationships/image" Target="../media/image91.svg"/><Relationship Id="rId3" Type="http://schemas.openxmlformats.org/officeDocument/2006/relationships/image" Target="../media/image139.png"/><Relationship Id="rId2" Type="http://schemas.openxmlformats.org/officeDocument/2006/relationships/image" Target="../media/image90.svg"/><Relationship Id="rId19" Type="http://schemas.openxmlformats.org/officeDocument/2006/relationships/notesSlide" Target="../notesSlides/notesSlide45.xml"/><Relationship Id="rId18" Type="http://schemas.openxmlformats.org/officeDocument/2006/relationships/slideLayout" Target="../slideLayouts/slideLayout65.xml"/><Relationship Id="rId17" Type="http://schemas.openxmlformats.org/officeDocument/2006/relationships/tags" Target="../tags/tag37.xml"/><Relationship Id="rId16" Type="http://schemas.openxmlformats.org/officeDocument/2006/relationships/image" Target="../media/image96.svg"/><Relationship Id="rId15" Type="http://schemas.openxmlformats.org/officeDocument/2006/relationships/image" Target="../media/image144.png"/><Relationship Id="rId14" Type="http://schemas.openxmlformats.org/officeDocument/2006/relationships/image" Target="../media/image95.svg"/><Relationship Id="rId13" Type="http://schemas.openxmlformats.org/officeDocument/2006/relationships/image" Target="../media/image143.png"/><Relationship Id="rId12" Type="http://schemas.openxmlformats.org/officeDocument/2006/relationships/image" Target="../media/image94.svg"/><Relationship Id="rId11" Type="http://schemas.openxmlformats.org/officeDocument/2006/relationships/image" Target="../media/image142.png"/><Relationship Id="rId10" Type="http://schemas.openxmlformats.org/officeDocument/2006/relationships/image" Target="../media/image93.svg"/><Relationship Id="rId1" Type="http://schemas.openxmlformats.org/officeDocument/2006/relationships/image" Target="../media/image138.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63.xml"/><Relationship Id="rId2" Type="http://schemas.openxmlformats.org/officeDocument/2006/relationships/tags" Target="../tags/tag38.xml"/><Relationship Id="rId1" Type="http://schemas.openxmlformats.org/officeDocument/2006/relationships/image" Target="../media/image44.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2.xml"/><Relationship Id="rId1" Type="http://schemas.openxmlformats.org/officeDocument/2006/relationships/tags" Target="../tags/tag39.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65.xml"/><Relationship Id="rId3" Type="http://schemas.openxmlformats.org/officeDocument/2006/relationships/tags" Target="../tags/tag40.xml"/><Relationship Id="rId2" Type="http://schemas.openxmlformats.org/officeDocument/2006/relationships/image" Target="../media/image97.svg"/><Relationship Id="rId1" Type="http://schemas.openxmlformats.org/officeDocument/2006/relationships/image" Target="../media/image145.png"/></Relationships>
</file>

<file path=ppt/slides/_rels/slide58.xml.rels><?xml version="1.0" encoding="UTF-8" standalone="yes"?>
<Relationships xmlns="http://schemas.openxmlformats.org/package/2006/relationships"><Relationship Id="rId9" Type="http://schemas.openxmlformats.org/officeDocument/2006/relationships/tags" Target="../tags/tag41.xml"/><Relationship Id="rId8" Type="http://schemas.microsoft.com/office/2007/relationships/hdphoto" Target="../media/image150.wdp"/><Relationship Id="rId7" Type="http://schemas.openxmlformats.org/officeDocument/2006/relationships/image" Target="../media/image149.png"/><Relationship Id="rId6" Type="http://schemas.openxmlformats.org/officeDocument/2006/relationships/image" Target="../media/image100.svg"/><Relationship Id="rId5" Type="http://schemas.openxmlformats.org/officeDocument/2006/relationships/image" Target="../media/image148.png"/><Relationship Id="rId4" Type="http://schemas.openxmlformats.org/officeDocument/2006/relationships/image" Target="../media/image99.svg"/><Relationship Id="rId3" Type="http://schemas.openxmlformats.org/officeDocument/2006/relationships/image" Target="../media/image147.png"/><Relationship Id="rId2" Type="http://schemas.openxmlformats.org/officeDocument/2006/relationships/image" Target="../media/image98.svg"/><Relationship Id="rId11" Type="http://schemas.openxmlformats.org/officeDocument/2006/relationships/notesSlide" Target="../notesSlides/notesSlide49.xml"/><Relationship Id="rId10" Type="http://schemas.openxmlformats.org/officeDocument/2006/relationships/slideLayout" Target="../slideLayouts/slideLayout78.xml"/><Relationship Id="rId1" Type="http://schemas.openxmlformats.org/officeDocument/2006/relationships/image" Target="../media/image146.png"/></Relationships>
</file>

<file path=ppt/slides/_rels/slide59.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65.xml"/><Relationship Id="rId7" Type="http://schemas.openxmlformats.org/officeDocument/2006/relationships/tags" Target="../tags/tag42.xml"/><Relationship Id="rId6" Type="http://schemas.openxmlformats.org/officeDocument/2006/relationships/image" Target="../media/image95.svg"/><Relationship Id="rId5" Type="http://schemas.openxmlformats.org/officeDocument/2006/relationships/image" Target="../media/image143.png"/><Relationship Id="rId4" Type="http://schemas.openxmlformats.org/officeDocument/2006/relationships/image" Target="../media/image101.svg"/><Relationship Id="rId3" Type="http://schemas.openxmlformats.org/officeDocument/2006/relationships/image" Target="../media/image151.png"/><Relationship Id="rId2" Type="http://schemas.openxmlformats.org/officeDocument/2006/relationships/image" Target="../media/image91.svg"/><Relationship Id="rId1" Type="http://schemas.openxmlformats.org/officeDocument/2006/relationships/image" Target="../media/image1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60.xml.rels><?xml version="1.0" encoding="UTF-8" standalone="yes"?>
<Relationships xmlns="http://schemas.openxmlformats.org/package/2006/relationships"><Relationship Id="rId9" Type="http://schemas.openxmlformats.org/officeDocument/2006/relationships/notesSlide" Target="../notesSlides/notesSlide51.xml"/><Relationship Id="rId8" Type="http://schemas.openxmlformats.org/officeDocument/2006/relationships/slideLayout" Target="../slideLayouts/slideLayout65.xml"/><Relationship Id="rId7" Type="http://schemas.openxmlformats.org/officeDocument/2006/relationships/tags" Target="../tags/tag43.xml"/><Relationship Id="rId6" Type="http://schemas.openxmlformats.org/officeDocument/2006/relationships/image" Target="../media/image104.tiff"/><Relationship Id="rId5" Type="http://schemas.openxmlformats.org/officeDocument/2006/relationships/image" Target="../media/image103.svg"/><Relationship Id="rId4" Type="http://schemas.openxmlformats.org/officeDocument/2006/relationships/image" Target="../media/image154.png"/><Relationship Id="rId3" Type="http://schemas.openxmlformats.org/officeDocument/2006/relationships/image" Target="../media/image102.svg"/><Relationship Id="rId2" Type="http://schemas.openxmlformats.org/officeDocument/2006/relationships/image" Target="../media/image153.png"/><Relationship Id="rId1" Type="http://schemas.openxmlformats.org/officeDocument/2006/relationships/image" Target="../media/image152.jpeg"/></Relationships>
</file>

<file path=ppt/slides/_rels/slide61.xml.rels><?xml version="1.0" encoding="UTF-8" standalone="yes"?>
<Relationships xmlns="http://schemas.openxmlformats.org/package/2006/relationships"><Relationship Id="rId9" Type="http://schemas.openxmlformats.org/officeDocument/2006/relationships/image" Target="../media/image106.svg"/><Relationship Id="rId8" Type="http://schemas.openxmlformats.org/officeDocument/2006/relationships/image" Target="../media/image157.png"/><Relationship Id="rId7" Type="http://schemas.openxmlformats.org/officeDocument/2006/relationships/image" Target="../media/image96.svg"/><Relationship Id="rId6" Type="http://schemas.openxmlformats.org/officeDocument/2006/relationships/image" Target="../media/image144.png"/><Relationship Id="rId5" Type="http://schemas.openxmlformats.org/officeDocument/2006/relationships/image" Target="../media/image105.svg"/><Relationship Id="rId4" Type="http://schemas.openxmlformats.org/officeDocument/2006/relationships/image" Target="../media/image156.png"/><Relationship Id="rId3" Type="http://schemas.openxmlformats.org/officeDocument/2006/relationships/image" Target="../media/image100.svg"/><Relationship Id="rId2" Type="http://schemas.openxmlformats.org/officeDocument/2006/relationships/image" Target="../media/image148.png"/><Relationship Id="rId12" Type="http://schemas.openxmlformats.org/officeDocument/2006/relationships/notesSlide" Target="../notesSlides/notesSlide52.xml"/><Relationship Id="rId11" Type="http://schemas.openxmlformats.org/officeDocument/2006/relationships/slideLayout" Target="../slideLayouts/slideLayout78.xml"/><Relationship Id="rId10" Type="http://schemas.openxmlformats.org/officeDocument/2006/relationships/tags" Target="../tags/tag44.xml"/><Relationship Id="rId1" Type="http://schemas.openxmlformats.org/officeDocument/2006/relationships/image" Target="../media/image155.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65.xml"/><Relationship Id="rId3" Type="http://schemas.openxmlformats.org/officeDocument/2006/relationships/tags" Target="../tags/tag45.xml"/><Relationship Id="rId2" Type="http://schemas.openxmlformats.org/officeDocument/2006/relationships/image" Target="../media/image105.svg"/><Relationship Id="rId1" Type="http://schemas.openxmlformats.org/officeDocument/2006/relationships/image" Target="../media/image156.png"/></Relationships>
</file>

<file path=ppt/slides/_rels/slide63.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100.svg"/><Relationship Id="rId7" Type="http://schemas.openxmlformats.org/officeDocument/2006/relationships/image" Target="../media/image148.png"/><Relationship Id="rId6" Type="http://schemas.openxmlformats.org/officeDocument/2006/relationships/image" Target="../media/image99.svg"/><Relationship Id="rId5" Type="http://schemas.openxmlformats.org/officeDocument/2006/relationships/image" Target="../media/image147.png"/><Relationship Id="rId4" Type="http://schemas.openxmlformats.org/officeDocument/2006/relationships/image" Target="../media/image98.svg"/><Relationship Id="rId3" Type="http://schemas.openxmlformats.org/officeDocument/2006/relationships/image" Target="../media/image146.png"/><Relationship Id="rId2" Type="http://schemas.openxmlformats.org/officeDocument/2006/relationships/image" Target="../media/image105.svg"/><Relationship Id="rId11" Type="http://schemas.openxmlformats.org/officeDocument/2006/relationships/notesSlide" Target="../notesSlides/notesSlide54.xml"/><Relationship Id="rId10" Type="http://schemas.openxmlformats.org/officeDocument/2006/relationships/slideLayout" Target="../slideLayouts/slideLayout65.xml"/><Relationship Id="rId1" Type="http://schemas.openxmlformats.org/officeDocument/2006/relationships/image" Target="../media/image156.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65.xml"/><Relationship Id="rId2" Type="http://schemas.openxmlformats.org/officeDocument/2006/relationships/tags" Target="../tags/tag47.xml"/><Relationship Id="rId1" Type="http://schemas.openxmlformats.org/officeDocument/2006/relationships/image" Target="../media/image158.png"/></Relationships>
</file>

<file path=ppt/slides/_rels/slide65.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image" Target="../media/image99.svg"/><Relationship Id="rId7" Type="http://schemas.openxmlformats.org/officeDocument/2006/relationships/image" Target="../media/image147.png"/><Relationship Id="rId6" Type="http://schemas.openxmlformats.org/officeDocument/2006/relationships/image" Target="../media/image108.svg"/><Relationship Id="rId5" Type="http://schemas.openxmlformats.org/officeDocument/2006/relationships/image" Target="../media/image160.png"/><Relationship Id="rId4" Type="http://schemas.openxmlformats.org/officeDocument/2006/relationships/image" Target="../media/image105.svg"/><Relationship Id="rId3" Type="http://schemas.openxmlformats.org/officeDocument/2006/relationships/image" Target="../media/image156.png"/><Relationship Id="rId2" Type="http://schemas.openxmlformats.org/officeDocument/2006/relationships/image" Target="../media/image107.svg"/><Relationship Id="rId11" Type="http://schemas.openxmlformats.org/officeDocument/2006/relationships/notesSlide" Target="../notesSlides/notesSlide56.xml"/><Relationship Id="rId10" Type="http://schemas.openxmlformats.org/officeDocument/2006/relationships/slideLayout" Target="../slideLayouts/slideLayout66.xml"/><Relationship Id="rId1" Type="http://schemas.openxmlformats.org/officeDocument/2006/relationships/image" Target="../media/image15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5.xml"/><Relationship Id="rId1" Type="http://schemas.openxmlformats.org/officeDocument/2006/relationships/tags" Target="../tags/tag49.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66.xml"/><Relationship Id="rId3" Type="http://schemas.openxmlformats.org/officeDocument/2006/relationships/tags" Target="../tags/tag50.xml"/><Relationship Id="rId2" Type="http://schemas.openxmlformats.org/officeDocument/2006/relationships/image" Target="../media/image107.svg"/><Relationship Id="rId1" Type="http://schemas.openxmlformats.org/officeDocument/2006/relationships/image" Target="../media/image159.pn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65.xml"/><Relationship Id="rId3" Type="http://schemas.openxmlformats.org/officeDocument/2006/relationships/tags" Target="../tags/tag51.xml"/><Relationship Id="rId2" Type="http://schemas.openxmlformats.org/officeDocument/2006/relationships/image" Target="../media/image98.svg"/><Relationship Id="rId1" Type="http://schemas.openxmlformats.org/officeDocument/2006/relationships/image" Target="../media/image146.png"/></Relationships>
</file>

<file path=ppt/slides/_rels/slide69.xml.rels><?xml version="1.0" encoding="UTF-8" standalone="yes"?>
<Relationships xmlns="http://schemas.openxmlformats.org/package/2006/relationships"><Relationship Id="rId9" Type="http://schemas.openxmlformats.org/officeDocument/2006/relationships/image" Target="../media/image98.svg"/><Relationship Id="rId8" Type="http://schemas.openxmlformats.org/officeDocument/2006/relationships/image" Target="../media/image146.png"/><Relationship Id="rId7" Type="http://schemas.openxmlformats.org/officeDocument/2006/relationships/image" Target="../media/image108.svg"/><Relationship Id="rId6" Type="http://schemas.openxmlformats.org/officeDocument/2006/relationships/image" Target="../media/image160.png"/><Relationship Id="rId5" Type="http://schemas.openxmlformats.org/officeDocument/2006/relationships/image" Target="../media/image162.png"/><Relationship Id="rId4" Type="http://schemas.openxmlformats.org/officeDocument/2006/relationships/image" Target="../media/image94.svg"/><Relationship Id="rId3" Type="http://schemas.openxmlformats.org/officeDocument/2006/relationships/image" Target="../media/image142.png"/><Relationship Id="rId2" Type="http://schemas.openxmlformats.org/officeDocument/2006/relationships/image" Target="../media/image109.svg"/><Relationship Id="rId14" Type="http://schemas.openxmlformats.org/officeDocument/2006/relationships/notesSlide" Target="../notesSlides/notesSlide60.xml"/><Relationship Id="rId13" Type="http://schemas.openxmlformats.org/officeDocument/2006/relationships/slideLayout" Target="../slideLayouts/slideLayout65.xml"/><Relationship Id="rId12" Type="http://schemas.openxmlformats.org/officeDocument/2006/relationships/tags" Target="../tags/tag52.xml"/><Relationship Id="rId11" Type="http://schemas.openxmlformats.org/officeDocument/2006/relationships/image" Target="../media/image105.svg"/><Relationship Id="rId10" Type="http://schemas.openxmlformats.org/officeDocument/2006/relationships/image" Target="../media/image156.png"/><Relationship Id="rId1" Type="http://schemas.openxmlformats.org/officeDocument/2006/relationships/image" Target="../media/image16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26.jpe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63.xml"/><Relationship Id="rId2" Type="http://schemas.openxmlformats.org/officeDocument/2006/relationships/tags" Target="../tags/tag53.xml"/><Relationship Id="rId1" Type="http://schemas.openxmlformats.org/officeDocument/2006/relationships/image" Target="../media/image44.jpe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63.xml"/><Relationship Id="rId3" Type="http://schemas.openxmlformats.org/officeDocument/2006/relationships/tags" Target="../tags/tag54.xml"/><Relationship Id="rId2" Type="http://schemas.openxmlformats.org/officeDocument/2006/relationships/image" Target="../media/image163.png"/><Relationship Id="rId1" Type="http://schemas.openxmlformats.org/officeDocument/2006/relationships/hyperlink" Target="https://aws-tc-largeobjects.s3-us-west-2.amazonaws.com/ILT-TF-100-ACFNDS-20-EN/Module_4_IAM+v2.0.mp4" TargetMode="External"/></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66.xml"/><Relationship Id="rId3" Type="http://schemas.openxmlformats.org/officeDocument/2006/relationships/tags" Target="../tags/tag55.xml"/><Relationship Id="rId2" Type="http://schemas.openxmlformats.org/officeDocument/2006/relationships/image" Target="../media/image97.svg"/><Relationship Id="rId1" Type="http://schemas.openxmlformats.org/officeDocument/2006/relationships/image" Target="../media/image145.png"/></Relationships>
</file>

<file path=ppt/slides/_rels/slide73.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image" Target="../media/image107.svg"/><Relationship Id="rId7" Type="http://schemas.openxmlformats.org/officeDocument/2006/relationships/image" Target="../media/image159.png"/><Relationship Id="rId6" Type="http://schemas.openxmlformats.org/officeDocument/2006/relationships/image" Target="../media/image77.svg"/><Relationship Id="rId5" Type="http://schemas.openxmlformats.org/officeDocument/2006/relationships/image" Target="../media/image124.png"/><Relationship Id="rId4" Type="http://schemas.openxmlformats.org/officeDocument/2006/relationships/image" Target="../media/image108.svg"/><Relationship Id="rId3" Type="http://schemas.openxmlformats.org/officeDocument/2006/relationships/image" Target="../media/image160.png"/><Relationship Id="rId2" Type="http://schemas.openxmlformats.org/officeDocument/2006/relationships/image" Target="../media/image105.svg"/><Relationship Id="rId11" Type="http://schemas.openxmlformats.org/officeDocument/2006/relationships/notesSlide" Target="../notesSlides/notesSlide64.xml"/><Relationship Id="rId10" Type="http://schemas.openxmlformats.org/officeDocument/2006/relationships/slideLayout" Target="../slideLayouts/slideLayout65.xml"/><Relationship Id="rId1" Type="http://schemas.openxmlformats.org/officeDocument/2006/relationships/image" Target="../media/image156.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2.xml"/><Relationship Id="rId1" Type="http://schemas.openxmlformats.org/officeDocument/2006/relationships/tags" Target="../tags/tag57.xml"/></Relationships>
</file>

<file path=ppt/slides/_rels/slide75.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image" Target="../media/image113.svg"/><Relationship Id="rId7" Type="http://schemas.openxmlformats.org/officeDocument/2006/relationships/image" Target="../media/image167.png"/><Relationship Id="rId6" Type="http://schemas.openxmlformats.org/officeDocument/2006/relationships/image" Target="../media/image112.svg"/><Relationship Id="rId5" Type="http://schemas.openxmlformats.org/officeDocument/2006/relationships/image" Target="../media/image166.png"/><Relationship Id="rId4" Type="http://schemas.openxmlformats.org/officeDocument/2006/relationships/image" Target="../media/image111.svg"/><Relationship Id="rId3" Type="http://schemas.openxmlformats.org/officeDocument/2006/relationships/image" Target="../media/image165.png"/><Relationship Id="rId2" Type="http://schemas.openxmlformats.org/officeDocument/2006/relationships/image" Target="../media/image110.svg"/><Relationship Id="rId11" Type="http://schemas.openxmlformats.org/officeDocument/2006/relationships/notesSlide" Target="../notesSlides/notesSlide66.xml"/><Relationship Id="rId10" Type="http://schemas.openxmlformats.org/officeDocument/2006/relationships/slideLayout" Target="../slideLayouts/slideLayout65.xml"/><Relationship Id="rId1" Type="http://schemas.openxmlformats.org/officeDocument/2006/relationships/image" Target="../media/image164.png"/></Relationships>
</file>

<file path=ppt/slides/_rels/slide76.xml.rels><?xml version="1.0" encoding="UTF-8" standalone="yes"?>
<Relationships xmlns="http://schemas.openxmlformats.org/package/2006/relationships"><Relationship Id="rId9" Type="http://schemas.openxmlformats.org/officeDocument/2006/relationships/image" Target="../media/image170.png"/><Relationship Id="rId8" Type="http://schemas.openxmlformats.org/officeDocument/2006/relationships/image" Target="../media/image77.svg"/><Relationship Id="rId7" Type="http://schemas.openxmlformats.org/officeDocument/2006/relationships/image" Target="../media/image124.png"/><Relationship Id="rId6" Type="http://schemas.openxmlformats.org/officeDocument/2006/relationships/image" Target="../media/image115.svg"/><Relationship Id="rId5" Type="http://schemas.openxmlformats.org/officeDocument/2006/relationships/image" Target="../media/image169.png"/><Relationship Id="rId4" Type="http://schemas.openxmlformats.org/officeDocument/2006/relationships/image" Target="../media/image109.svg"/><Relationship Id="rId3" Type="http://schemas.openxmlformats.org/officeDocument/2006/relationships/image" Target="../media/image161.png"/><Relationship Id="rId2" Type="http://schemas.openxmlformats.org/officeDocument/2006/relationships/image" Target="../media/image114.svg"/><Relationship Id="rId19" Type="http://schemas.openxmlformats.org/officeDocument/2006/relationships/notesSlide" Target="../notesSlides/notesSlide67.xml"/><Relationship Id="rId18" Type="http://schemas.openxmlformats.org/officeDocument/2006/relationships/slideLayout" Target="../slideLayouts/slideLayout65.xml"/><Relationship Id="rId17" Type="http://schemas.openxmlformats.org/officeDocument/2006/relationships/tags" Target="../tags/tag59.xml"/><Relationship Id="rId16" Type="http://schemas.openxmlformats.org/officeDocument/2006/relationships/image" Target="../media/image118.svg"/><Relationship Id="rId15" Type="http://schemas.openxmlformats.org/officeDocument/2006/relationships/image" Target="../media/image172.png"/><Relationship Id="rId14" Type="http://schemas.openxmlformats.org/officeDocument/2006/relationships/image" Target="../media/image117.svg"/><Relationship Id="rId13" Type="http://schemas.openxmlformats.org/officeDocument/2006/relationships/image" Target="../media/image171.png"/><Relationship Id="rId12" Type="http://schemas.openxmlformats.org/officeDocument/2006/relationships/image" Target="../media/image86.svg"/><Relationship Id="rId11" Type="http://schemas.openxmlformats.org/officeDocument/2006/relationships/image" Target="../media/image134.png"/><Relationship Id="rId10" Type="http://schemas.openxmlformats.org/officeDocument/2006/relationships/image" Target="../media/image116.svg"/><Relationship Id="rId1" Type="http://schemas.openxmlformats.org/officeDocument/2006/relationships/image" Target="../media/image168.png"/></Relationships>
</file>

<file path=ppt/slides/_rels/slide77.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slideLayout" Target="../slideLayouts/slideLayout65.xml"/><Relationship Id="rId5" Type="http://schemas.openxmlformats.org/officeDocument/2006/relationships/tags" Target="../tags/tag60.xml"/><Relationship Id="rId4" Type="http://schemas.openxmlformats.org/officeDocument/2006/relationships/hyperlink" Target="https://aws.amazon.com/premiumsupport/trustedadvisor/" TargetMode="External"/><Relationship Id="rId3" Type="http://schemas.openxmlformats.org/officeDocument/2006/relationships/hyperlink" Target="https://docs.aws.amazon.com/AmazonS3/latest/dev/acl-overview.html" TargetMode="External"/><Relationship Id="rId2" Type="http://schemas.openxmlformats.org/officeDocument/2006/relationships/hyperlink" Target="https://docs.aws.amazon.com/AmazonS3/latest/dev/using-iam-policies.html" TargetMode="External"/><Relationship Id="rId1" Type="http://schemas.openxmlformats.org/officeDocument/2006/relationships/hyperlink" Target="https://aws.amazon.com/blogs/aws/amazon-s3-block-public-access-another-layer-of-protection-for-your-accounts-and-buckets/"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s://www.youtube.com/watch?v=KG4cE362ETE" TargetMode="External"/><Relationship Id="rId2" Type="http://schemas.openxmlformats.org/officeDocument/2006/relationships/hyperlink" Target="https://www.youtube.com/watch?v=XZmGGAbHqa0" TargetMode="External"/><Relationship Id="rId1" Type="http://schemas.openxmlformats.org/officeDocument/2006/relationships/hyperlink" Target="https://www.youtube.com/watch?v=ujO-xNvXj3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pPr algn="l"/>
            <a:br>
              <a:rPr lang="en-US" sz="4400" dirty="0"/>
            </a:br>
            <a:r>
              <a:rPr lang="en-US" sz="4400" dirty="0"/>
              <a:t>ICS 432 – 01</a:t>
            </a:r>
            <a:br>
              <a:rPr lang="en-US" sz="4400" dirty="0"/>
            </a:br>
            <a:r>
              <a:rPr lang="en-US" sz="4400" dirty="0"/>
              <a:t>Distributed and Cloud Computing </a:t>
            </a:r>
            <a:br>
              <a:rPr lang="en-US" sz="4400" dirty="0"/>
            </a:br>
            <a:r>
              <a:rPr lang="en-US" sz="4400" dirty="0"/>
              <a:t>Fall 2021</a:t>
            </a:r>
            <a:br>
              <a:rPr lang="en-US" sz="4400" dirty="0"/>
            </a:br>
            <a:endParaRPr lang="en-US" sz="4400" dirty="0"/>
          </a:p>
        </p:txBody>
      </p:sp>
      <p:sp>
        <p:nvSpPr>
          <p:cNvPr id="6" name="Subtitle 5"/>
          <p:cNvSpPr>
            <a:spLocks noGrp="1"/>
          </p:cNvSpPr>
          <p:nvPr>
            <p:ph type="subTitle" idx="1"/>
          </p:nvPr>
        </p:nvSpPr>
        <p:spPr/>
        <p:txBody>
          <a:bodyPr/>
          <a:lstStyle/>
          <a:p>
            <a:r>
              <a:rPr lang="en-US" dirty="0"/>
              <a:t>Instructor: </a:t>
            </a:r>
            <a:r>
              <a:rPr lang="en-US" dirty="0" err="1"/>
              <a:t>Thanaa</a:t>
            </a:r>
            <a:r>
              <a:rPr lang="en-US" dirty="0"/>
              <a:t> Ghanem</a:t>
            </a:r>
            <a:endParaRPr lang="en-US" dirty="0"/>
          </a:p>
          <a:p>
            <a:r>
              <a:rPr lang="en-US" dirty="0">
                <a:hlinkClick r:id="rId1"/>
              </a:rPr>
              <a:t>thanaa.ghanem@metrostate.edu</a:t>
            </a:r>
            <a:endParaRPr lang="en-US" dirty="0"/>
          </a:p>
          <a:p>
            <a:endParaRPr lang="en-US" dirty="0"/>
          </a:p>
          <a:p>
            <a:r>
              <a:rPr lang="en-US" b="1" dirty="0"/>
              <a:t>Lecture 2</a:t>
            </a:r>
            <a:endParaRPr lang="en-US" b="1" dirty="0"/>
          </a:p>
          <a:p>
            <a:r>
              <a:rPr lang="en-US" b="1" dirty="0"/>
              <a:t>August 28, 2021</a:t>
            </a:r>
            <a:endParaRPr lang="en-US" b="1" dirty="0"/>
          </a:p>
          <a:p>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
        <p:nvSpPr>
          <p:cNvPr id="7" name="Footer Placeholder 6"/>
          <p:cNvSpPr>
            <a:spLocks noGrp="1"/>
          </p:cNvSpPr>
          <p:nvPr>
            <p:ph type="ftr" sz="quarter" idx="11"/>
          </p:nvPr>
        </p:nvSpPr>
        <p:spPr/>
        <p:txBody>
          <a:bodyPr/>
          <a:lstStyle/>
          <a:p>
            <a:r>
              <a:rPr lang="en-US"/>
              <a:t>Distributed and Cloud Computing – Fall 2021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Cloud-Provider Infrastructure: Definitions</a:t>
            </a:r>
            <a:endParaRPr lang="en-US" dirty="0"/>
          </a:p>
        </p:txBody>
      </p:sp>
      <p:sp>
        <p:nvSpPr>
          <p:cNvPr id="3" name="Content Placeholder 2"/>
          <p:cNvSpPr>
            <a:spLocks noGrp="1"/>
          </p:cNvSpPr>
          <p:nvPr>
            <p:ph idx="1"/>
          </p:nvPr>
        </p:nvSpPr>
        <p:spPr>
          <a:xfrm>
            <a:off x="838200" y="1405496"/>
            <a:ext cx="10515600" cy="4351338"/>
          </a:xfrm>
        </p:spPr>
        <p:txBody>
          <a:bodyPr/>
          <a:lstStyle/>
          <a:p>
            <a:pPr>
              <a:lnSpc>
                <a:spcPct val="100000"/>
              </a:lnSpc>
            </a:pPr>
            <a:r>
              <a:rPr lang="en-US" b="1" dirty="0"/>
              <a:t>Region: </a:t>
            </a:r>
            <a:r>
              <a:rPr lang="en-US" dirty="0"/>
              <a:t>a physical location around the world where we cluster data centers.</a:t>
            </a:r>
            <a:endParaRPr lang="en-US" dirty="0"/>
          </a:p>
          <a:p>
            <a:pPr lvl="1">
              <a:lnSpc>
                <a:spcPct val="100000"/>
              </a:lnSpc>
            </a:pPr>
            <a:r>
              <a:rPr lang="en-US" dirty="0">
                <a:solidFill>
                  <a:srgbClr val="0070C0"/>
                </a:solidFill>
              </a:rPr>
              <a:t>AWS: 22 regions, GCP:</a:t>
            </a:r>
            <a:endParaRPr lang="en-US" dirty="0">
              <a:solidFill>
                <a:srgbClr val="0070C0"/>
              </a:solidFill>
            </a:endParaRPr>
          </a:p>
          <a:p>
            <a:pPr>
              <a:lnSpc>
                <a:spcPct val="100000"/>
              </a:lnSpc>
            </a:pPr>
            <a:endParaRPr lang="en-US" dirty="0"/>
          </a:p>
          <a:p>
            <a:pPr>
              <a:lnSpc>
                <a:spcPct val="100000"/>
              </a:lnSpc>
            </a:pPr>
            <a:r>
              <a:rPr lang="en-US" b="1" dirty="0"/>
              <a:t>Availability Zone (AZ): </a:t>
            </a:r>
            <a:r>
              <a:rPr lang="en-US" dirty="0"/>
              <a:t>is one or more discrete data centers with redundant power, networking, and connectivity in a region.</a:t>
            </a:r>
            <a:endParaRPr lang="en-US" dirty="0"/>
          </a:p>
          <a:p>
            <a:pPr lvl="1">
              <a:lnSpc>
                <a:spcPct val="100000"/>
              </a:lnSpc>
            </a:pPr>
            <a:r>
              <a:rPr lang="en-US" dirty="0">
                <a:solidFill>
                  <a:srgbClr val="0070C0"/>
                </a:solidFill>
              </a:rPr>
              <a:t>AWS: 69 AZs, </a:t>
            </a:r>
            <a:endParaRPr lang="en-US" dirty="0">
              <a:solidFill>
                <a:srgbClr val="0070C0"/>
              </a:solidFill>
            </a:endParaRPr>
          </a:p>
          <a:p>
            <a:pPr lvl="1"/>
            <a:r>
              <a:rPr lang="en-US" dirty="0"/>
              <a:t>Each AZ (Availability Zone) is completely independent of others which enable them to reside in different areas within the same Region providing a level of Business Continuity in the event of a disaster.</a:t>
            </a:r>
            <a:endParaRPr lang="en-US" dirty="0"/>
          </a:p>
          <a:p>
            <a:pPr lvl="1"/>
            <a:r>
              <a:rPr lang="en-US" dirty="0"/>
              <a:t>AZs give customers the ability to operate </a:t>
            </a:r>
            <a:r>
              <a:rPr lang="en-US" dirty="0">
                <a:highlight>
                  <a:srgbClr val="FFFF00"/>
                </a:highlight>
              </a:rPr>
              <a:t>production applications and databases that are more highly available, fault tolerant, and scalable </a:t>
            </a:r>
            <a:r>
              <a:rPr lang="en-US" dirty="0"/>
              <a:t>than would be possible from a single data center.</a:t>
            </a:r>
            <a:endParaRPr lang="en-US" dirty="0"/>
          </a:p>
          <a:p>
            <a:pPr lvl="1"/>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Cloud-Provider Infrastructure Definitions</a:t>
            </a:r>
            <a:endParaRPr lang="en-US" dirty="0"/>
          </a:p>
        </p:txBody>
      </p:sp>
      <p:sp>
        <p:nvSpPr>
          <p:cNvPr id="3" name="Content Placeholder 2"/>
          <p:cNvSpPr>
            <a:spLocks noGrp="1"/>
          </p:cNvSpPr>
          <p:nvPr>
            <p:ph idx="1"/>
          </p:nvPr>
        </p:nvSpPr>
        <p:spPr/>
        <p:txBody>
          <a:bodyPr/>
          <a:lstStyle/>
          <a:p>
            <a:pPr>
              <a:lnSpc>
                <a:spcPct val="100000"/>
              </a:lnSpc>
            </a:pPr>
            <a:r>
              <a:rPr lang="en-US" b="1" dirty="0"/>
              <a:t>Points-of-presence (POP) </a:t>
            </a:r>
            <a:r>
              <a:rPr lang="en-US" dirty="0"/>
              <a:t>is that specific point where two diverse communication devices or networks meet to establish an electronic association with each other. </a:t>
            </a:r>
            <a:endParaRPr lang="en-US" dirty="0"/>
          </a:p>
          <a:p>
            <a:pPr lvl="1">
              <a:lnSpc>
                <a:spcPct val="100000"/>
              </a:lnSpc>
            </a:pPr>
            <a:r>
              <a:rPr lang="en-US" dirty="0">
                <a:solidFill>
                  <a:srgbClr val="0070C0"/>
                </a:solidFill>
              </a:rPr>
              <a:t>AWS: 187 POPs (176 edge locations and 11 Regional edge caches)</a:t>
            </a:r>
            <a:endParaRPr lang="en-US" dirty="0">
              <a:solidFill>
                <a:srgbClr val="0070C0"/>
              </a:solidFill>
            </a:endParaRPr>
          </a:p>
          <a:p>
            <a:pPr>
              <a:lnSpc>
                <a:spcPct val="100000"/>
              </a:lnSpc>
            </a:pPr>
            <a:endParaRPr lang="en-US" b="1" dirty="0"/>
          </a:p>
          <a:p>
            <a:pPr>
              <a:lnSpc>
                <a:spcPct val="100000"/>
              </a:lnSpc>
            </a:pPr>
            <a:r>
              <a:rPr lang="en-US" b="1" dirty="0"/>
              <a:t>Edge locations </a:t>
            </a:r>
            <a:r>
              <a:rPr lang="en-US" dirty="0"/>
              <a:t>are data centers designed to deliver services with the lowest latency possible. They're closer to users than Regions or Availability Zones, often in major cities, so responses can be fast and snappy.</a:t>
            </a:r>
            <a:endParaRPr lang="en-US" dirty="0"/>
          </a:p>
          <a:p>
            <a:endParaRPr lang="en-US" dirty="0"/>
          </a:p>
          <a:p>
            <a:endParaRPr lang="en-US" dirty="0"/>
          </a:p>
          <a:p>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Points-of-Presence (POP) vs. Edge Locations</a:t>
            </a:r>
            <a:endParaRPr lang="en-US" dirty="0"/>
          </a:p>
        </p:txBody>
      </p:sp>
      <p:sp>
        <p:nvSpPr>
          <p:cNvPr id="3" name="Content Placeholder 2"/>
          <p:cNvSpPr>
            <a:spLocks noGrp="1"/>
          </p:cNvSpPr>
          <p:nvPr>
            <p:ph idx="1"/>
          </p:nvPr>
        </p:nvSpPr>
        <p:spPr/>
        <p:txBody>
          <a:bodyPr/>
          <a:lstStyle/>
          <a:p>
            <a:r>
              <a:rPr lang="en-US" dirty="0"/>
              <a:t>A point of presence can be as simple as “a single server mounted in someone else’s cabinet.” </a:t>
            </a:r>
            <a:endParaRPr lang="en-US" dirty="0"/>
          </a:p>
          <a:p>
            <a:endParaRPr lang="en-US" dirty="0"/>
          </a:p>
          <a:p>
            <a:r>
              <a:rPr lang="en-US" dirty="0"/>
              <a:t>Edge locations, on the other hand, are points of presence with full deployments of advanced infrastructure—not just a single server.</a:t>
            </a:r>
            <a:endParaRPr lang="en-US"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endParaRPr lang="en-US" dirty="0"/>
          </a:p>
        </p:txBody>
      </p:sp>
      <p:sp>
        <p:nvSpPr>
          <p:cNvPr id="3" name="Content Placeholder 2"/>
          <p:cNvSpPr>
            <a:spLocks noGrp="1"/>
          </p:cNvSpPr>
          <p:nvPr>
            <p:ph idx="1"/>
          </p:nvPr>
        </p:nvSpPr>
        <p:spPr/>
        <p:txBody>
          <a:bodyPr/>
          <a:lstStyle/>
          <a:p>
            <a:r>
              <a:rPr lang="en-US" dirty="0"/>
              <a:t>Divided into categories:</a:t>
            </a:r>
            <a:endParaRPr lang="en-US" dirty="0"/>
          </a:p>
          <a:p>
            <a:pPr lvl="1"/>
            <a:r>
              <a:rPr lang="en-US" dirty="0">
                <a:solidFill>
                  <a:srgbClr val="FF0000"/>
                </a:solidFill>
              </a:rPr>
              <a:t>Foundation services:</a:t>
            </a:r>
            <a:endParaRPr lang="en-US" dirty="0">
              <a:solidFill>
                <a:srgbClr val="FF0000"/>
              </a:solidFill>
            </a:endParaRPr>
          </a:p>
          <a:p>
            <a:pPr lvl="2"/>
            <a:r>
              <a:rPr lang="en-US" dirty="0"/>
              <a:t>Compute</a:t>
            </a:r>
            <a:endParaRPr lang="en-US" dirty="0"/>
          </a:p>
          <a:p>
            <a:pPr lvl="2"/>
            <a:r>
              <a:rPr lang="en-US" dirty="0"/>
              <a:t>Storage</a:t>
            </a:r>
            <a:endParaRPr lang="en-US" dirty="0"/>
          </a:p>
          <a:p>
            <a:pPr lvl="2"/>
            <a:r>
              <a:rPr lang="en-US" dirty="0"/>
              <a:t>Networking</a:t>
            </a:r>
            <a:endParaRPr lang="en-US" dirty="0"/>
          </a:p>
          <a:p>
            <a:pPr lvl="2"/>
            <a:r>
              <a:rPr lang="en-US" dirty="0"/>
              <a:t>Security</a:t>
            </a:r>
            <a:endParaRPr lang="en-US" dirty="0"/>
          </a:p>
          <a:p>
            <a:pPr lvl="1"/>
            <a:r>
              <a:rPr lang="en-US" dirty="0">
                <a:solidFill>
                  <a:srgbClr val="FF0000"/>
                </a:solidFill>
              </a:rPr>
              <a:t>Platform services:</a:t>
            </a:r>
            <a:endParaRPr lang="en-US" dirty="0">
              <a:solidFill>
                <a:srgbClr val="FF0000"/>
              </a:solidFill>
            </a:endParaRPr>
          </a:p>
          <a:p>
            <a:pPr lvl="2"/>
            <a:r>
              <a:rPr lang="en-US" dirty="0"/>
              <a:t>Database. </a:t>
            </a:r>
            <a:endParaRPr lang="en-US" dirty="0"/>
          </a:p>
          <a:p>
            <a:pPr lvl="2"/>
            <a:r>
              <a:rPr lang="en-US" dirty="0"/>
              <a:t>Analytics.</a:t>
            </a:r>
            <a:endParaRPr lang="en-US" dirty="0"/>
          </a:p>
          <a:p>
            <a:pPr lvl="2"/>
            <a:r>
              <a:rPr lang="en-US" dirty="0"/>
              <a:t>Machine learning and AI. </a:t>
            </a:r>
            <a:endParaRPr lang="en-US" dirty="0"/>
          </a:p>
          <a:p>
            <a:pPr lvl="2"/>
            <a:r>
              <a:rPr lang="en-US" dirty="0"/>
              <a:t>Developer tools.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Security</a:t>
            </a:r>
            <a:endParaRPr lang="en-US" dirty="0"/>
          </a:p>
        </p:txBody>
      </p:sp>
      <p:sp>
        <p:nvSpPr>
          <p:cNvPr id="3" name="Content Placeholder 2"/>
          <p:cNvSpPr>
            <a:spLocks noGrp="1"/>
          </p:cNvSpPr>
          <p:nvPr>
            <p:ph idx="1"/>
          </p:nvPr>
        </p:nvSpPr>
        <p:spPr>
          <a:xfrm>
            <a:off x="838200" y="1825625"/>
            <a:ext cx="10515600" cy="3055294"/>
          </a:xfrm>
        </p:spPr>
        <p:txBody>
          <a:bodyPr/>
          <a:lstStyle/>
          <a:p>
            <a:r>
              <a:rPr lang="en-US" b="1" dirty="0"/>
              <a:t>Shared Responsibility Model </a:t>
            </a:r>
            <a:r>
              <a:rPr lang="en-US" dirty="0"/>
              <a:t>is a cloud security framework that dictates the security obligations of a cloud computing provider and its users to ensure accountability. </a:t>
            </a:r>
            <a:endParaRPr lang="en-US" dirty="0"/>
          </a:p>
          <a:p>
            <a:r>
              <a:rPr lang="en-US" b="1" dirty="0"/>
              <a:t>I</a:t>
            </a:r>
            <a:r>
              <a:rPr lang="en-US" dirty="0"/>
              <a:t>dentity and </a:t>
            </a:r>
            <a:r>
              <a:rPr lang="en-US" b="1" dirty="0"/>
              <a:t>A</a:t>
            </a:r>
            <a:r>
              <a:rPr lang="en-US" dirty="0"/>
              <a:t>ccess </a:t>
            </a:r>
            <a:r>
              <a:rPr lang="en-US" b="1" dirty="0"/>
              <a:t>M</a:t>
            </a:r>
            <a:r>
              <a:rPr lang="en-US" dirty="0"/>
              <a:t>anagement (</a:t>
            </a:r>
            <a:r>
              <a:rPr lang="en-US" b="1" dirty="0"/>
              <a:t>Cloud IAM</a:t>
            </a:r>
            <a:r>
              <a:rPr lang="en-US" dirty="0"/>
              <a:t>)</a:t>
            </a:r>
            <a:endParaRPr lang="en-US" dirty="0"/>
          </a:p>
          <a:p>
            <a:endParaRPr lang="en-US"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86000" y="3657600"/>
            <a:ext cx="7620000" cy="3200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graphic showing at the bottom that AWS is responsible for secruity of the cloud, including the AWS Global Infrastructure, the compute, storage, database, and networking layers, and the software layer. At the top, the graphic shows that the customer is responsible for security in the cloud, including data encryption, networking traffice protection, the OS, firewall and network configurations, platform, application, and IAM management, and customer data as well."/>
          <p:cNvPicPr>
            <a:picLocks noChangeAspect="1"/>
          </p:cNvPicPr>
          <p:nvPr/>
        </p:nvPicPr>
        <p:blipFill>
          <a:blip r:embed="rId1"/>
          <a:stretch>
            <a:fillRect/>
          </a:stretch>
        </p:blipFill>
        <p:spPr>
          <a:xfrm>
            <a:off x="6536044" y="2402237"/>
            <a:ext cx="5351155" cy="3471621"/>
          </a:xfrm>
          <a:prstGeom prst="rect">
            <a:avLst/>
          </a:prstGeom>
          <a:noFill/>
          <a:ln>
            <a:solidFill>
              <a:schemeClr val="tx1"/>
            </a:solidFill>
          </a:ln>
        </p:spPr>
      </p:pic>
      <p:pic>
        <p:nvPicPr>
          <p:cNvPr id="100" name="Picture 99"/>
          <p:cNvPicPr>
            <a:picLocks noChangeAspect="1"/>
          </p:cNvPicPr>
          <p:nvPr/>
        </p:nvPicPr>
        <p:blipFill>
          <a:blip r:embed="rId2"/>
          <a:stretch>
            <a:fillRect/>
          </a:stretch>
        </p:blipFill>
        <p:spPr>
          <a:xfrm>
            <a:off x="464196" y="2402237"/>
            <a:ext cx="5930684" cy="3471620"/>
          </a:xfrm>
          <a:prstGeom prst="rect">
            <a:avLst/>
          </a:prstGeom>
          <a:ln>
            <a:solidFill>
              <a:schemeClr val="tx1"/>
            </a:solidFill>
          </a:ln>
        </p:spPr>
      </p:pic>
      <p:sp>
        <p:nvSpPr>
          <p:cNvPr id="102" name="Title 101"/>
          <p:cNvSpPr>
            <a:spLocks noGrp="1"/>
          </p:cNvSpPr>
          <p:nvPr>
            <p:ph type="title"/>
          </p:nvPr>
        </p:nvSpPr>
        <p:spPr/>
        <p:txBody>
          <a:bodyPr/>
          <a:lstStyle/>
          <a:p>
            <a:r>
              <a:rPr lang="en-US" dirty="0"/>
              <a:t>Shared Responsibility Model</a:t>
            </a:r>
            <a:endParaRPr lang="en-US" dirty="0"/>
          </a:p>
        </p:txBody>
      </p:sp>
      <p:sp>
        <p:nvSpPr>
          <p:cNvPr id="104" name="TextBox 103"/>
          <p:cNvSpPr txBox="1"/>
          <p:nvPr/>
        </p:nvSpPr>
        <p:spPr>
          <a:xfrm>
            <a:off x="2541260" y="1819550"/>
            <a:ext cx="1239864" cy="461665"/>
          </a:xfrm>
          <a:prstGeom prst="rect">
            <a:avLst/>
          </a:prstGeom>
          <a:noFill/>
        </p:spPr>
        <p:txBody>
          <a:bodyPr wrap="square" rtlCol="0">
            <a:spAutoFit/>
          </a:bodyPr>
          <a:lstStyle/>
          <a:p>
            <a:r>
              <a:rPr lang="en-US" sz="2400" b="1" dirty="0"/>
              <a:t>GCP</a:t>
            </a:r>
            <a:endParaRPr lang="en-US" sz="2400" b="1" dirty="0"/>
          </a:p>
        </p:txBody>
      </p:sp>
      <p:sp>
        <p:nvSpPr>
          <p:cNvPr id="105" name="TextBox 104"/>
          <p:cNvSpPr txBox="1"/>
          <p:nvPr/>
        </p:nvSpPr>
        <p:spPr>
          <a:xfrm>
            <a:off x="8410878" y="1865716"/>
            <a:ext cx="1239864" cy="461665"/>
          </a:xfrm>
          <a:prstGeom prst="rect">
            <a:avLst/>
          </a:prstGeom>
          <a:noFill/>
        </p:spPr>
        <p:txBody>
          <a:bodyPr wrap="square" rtlCol="0">
            <a:spAutoFit/>
          </a:bodyPr>
          <a:lstStyle/>
          <a:p>
            <a:r>
              <a:rPr lang="en-US" sz="2400" b="1" dirty="0"/>
              <a:t>AWS</a:t>
            </a:r>
            <a:endParaRPr lang="en-US" sz="24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Identity and Access Management (Cloud IAM)</a:t>
            </a:r>
            <a:endParaRPr lang="en-US" dirty="0"/>
          </a:p>
        </p:txBody>
      </p:sp>
      <p:sp>
        <p:nvSpPr>
          <p:cNvPr id="4" name="Content Placeholder 3"/>
          <p:cNvSpPr>
            <a:spLocks noGrp="1"/>
          </p:cNvSpPr>
          <p:nvPr>
            <p:ph idx="1"/>
          </p:nvPr>
        </p:nvSpPr>
        <p:spPr/>
        <p:txBody>
          <a:bodyPr/>
          <a:lstStyle/>
          <a:p>
            <a:r>
              <a:rPr lang="en-US" sz="2400" dirty="0"/>
              <a:t>Define fine-grained access rights – </a:t>
            </a:r>
            <a:endParaRPr lang="en-US" sz="2400" dirty="0"/>
          </a:p>
          <a:p>
            <a:pPr lvl="1"/>
            <a:r>
              <a:rPr lang="en-US" sz="2000" b="1" dirty="0">
                <a:solidFill>
                  <a:srgbClr val="FF0000"/>
                </a:solidFill>
              </a:rPr>
              <a:t>Who</a:t>
            </a:r>
            <a:r>
              <a:rPr lang="en-US" sz="2000" dirty="0"/>
              <a:t> can access the resource</a:t>
            </a:r>
            <a:endParaRPr lang="en-US" sz="2000" dirty="0"/>
          </a:p>
          <a:p>
            <a:pPr lvl="1"/>
            <a:r>
              <a:rPr lang="en-US" sz="2000" b="1" dirty="0">
                <a:solidFill>
                  <a:srgbClr val="FF0000"/>
                </a:solidFill>
              </a:rPr>
              <a:t>Which</a:t>
            </a:r>
            <a:r>
              <a:rPr lang="en-US" sz="2000" dirty="0"/>
              <a:t> resources can be accessed and what can the user do to the resource</a:t>
            </a:r>
            <a:endParaRPr lang="en-US" sz="2000" dirty="0"/>
          </a:p>
          <a:p>
            <a:pPr lvl="1"/>
            <a:r>
              <a:rPr lang="en-US" sz="2000" b="1" dirty="0">
                <a:solidFill>
                  <a:srgbClr val="FF0000"/>
                </a:solidFill>
              </a:rPr>
              <a:t>How</a:t>
            </a:r>
            <a:r>
              <a:rPr lang="en-US" sz="2000" dirty="0"/>
              <a:t> resources can be accessed </a:t>
            </a:r>
            <a:endParaRPr lang="en-US" sz="2000" dirty="0"/>
          </a:p>
          <a:p>
            <a:endParaRPr lang="en-US" dirty="0"/>
          </a:p>
          <a:p>
            <a:r>
              <a:rPr lang="en-US" dirty="0"/>
              <a:t>Providers differ in their definitions of identity and resource access rights.</a:t>
            </a:r>
            <a:endParaRPr lang="en-US" dirty="0"/>
          </a:p>
          <a:p>
            <a:pPr lvl="1"/>
            <a:r>
              <a:rPr lang="en-US" dirty="0">
                <a:solidFill>
                  <a:srgbClr val="0070C0"/>
                </a:solidFill>
              </a:rPr>
              <a:t>AWS: user, group, role, policy</a:t>
            </a:r>
            <a:endParaRPr lang="en-US" dirty="0">
              <a:solidFill>
                <a:srgbClr val="0070C0"/>
              </a:solidFill>
            </a:endParaRPr>
          </a:p>
          <a:p>
            <a:pPr lvl="1"/>
            <a:r>
              <a:rPr lang="en-US" dirty="0">
                <a:solidFill>
                  <a:srgbClr val="0070C0"/>
                </a:solidFill>
              </a:rPr>
              <a:t>GCP: </a:t>
            </a:r>
            <a:endParaRPr lang="en-US" dirty="0">
              <a:solidFill>
                <a:srgbClr val="0070C0"/>
              </a:solidFill>
            </a:endParaRPr>
          </a:p>
          <a:p>
            <a:pPr lvl="2"/>
            <a:r>
              <a:rPr lang="en-US" dirty="0">
                <a:solidFill>
                  <a:srgbClr val="FF0000"/>
                </a:solidFill>
              </a:rPr>
              <a:t>who</a:t>
            </a:r>
            <a:r>
              <a:rPr lang="en-US" dirty="0">
                <a:solidFill>
                  <a:srgbClr val="0070C0"/>
                </a:solidFill>
              </a:rPr>
              <a:t> can be google account, service account, google group, or cloud identity.</a:t>
            </a:r>
            <a:endParaRPr lang="en-US" dirty="0">
              <a:solidFill>
                <a:srgbClr val="0070C0"/>
              </a:solidFill>
            </a:endParaRPr>
          </a:p>
          <a:p>
            <a:pPr lvl="2"/>
            <a:r>
              <a:rPr lang="en-US" dirty="0">
                <a:solidFill>
                  <a:srgbClr val="FF0000"/>
                </a:solidFill>
              </a:rPr>
              <a:t>Predefined roles: </a:t>
            </a:r>
            <a:r>
              <a:rPr lang="en-US" dirty="0">
                <a:solidFill>
                  <a:srgbClr val="0070C0"/>
                </a:solidFill>
              </a:rPr>
              <a:t>owner, editor, viewer, billing administrator</a:t>
            </a:r>
            <a:endParaRPr lang="en-US" dirty="0">
              <a:solidFill>
                <a:srgbClr val="0070C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AWS Academy Cloud Foundations</a:t>
            </a:r>
            <a:endParaRPr lang="en-US" dirty="0"/>
          </a:p>
          <a:p>
            <a:endParaRPr lang="en-US" dirty="0"/>
          </a:p>
        </p:txBody>
      </p:sp>
      <p:sp>
        <p:nvSpPr>
          <p:cNvPr id="6" name="Title 5"/>
          <p:cNvSpPr>
            <a:spLocks noGrp="1"/>
          </p:cNvSpPr>
          <p:nvPr>
            <p:ph type="title"/>
          </p:nvPr>
        </p:nvSpPr>
        <p:spPr/>
        <p:txBody>
          <a:bodyPr/>
          <a:lstStyle/>
          <a:p>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Module 3: AWS Global Infrastructure Overview</a:t>
            </a:r>
            <a:endParaRPr lang="en-US" sz="4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Box 2"/>
          <p:cNvSpPr txBox="1"/>
          <p:nvPr/>
        </p:nvSpPr>
        <p:spPr>
          <a:xfrm>
            <a:off x="251791" y="6480313"/>
            <a:ext cx="410817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overview</a:t>
            </a:r>
            <a:endParaRPr lang="en-US" dirty="0"/>
          </a:p>
        </p:txBody>
      </p:sp>
      <p:sp>
        <p:nvSpPr>
          <p:cNvPr id="5" name="Content Placeholder 4"/>
          <p:cNvSpPr>
            <a:spLocks noGrp="1"/>
          </p:cNvSpPr>
          <p:nvPr>
            <p:ph idx="1"/>
          </p:nvPr>
        </p:nvSpPr>
        <p:spPr/>
        <p:txBody>
          <a:bodyPr>
            <a:noAutofit/>
          </a:bodyPr>
          <a:lstStyle/>
          <a:p>
            <a:pPr marL="0" indent="0">
              <a:spcBef>
                <a:spcPts val="1800"/>
              </a:spcBef>
              <a:buNone/>
            </a:pPr>
            <a:r>
              <a:rPr lang="en-US" b="1" dirty="0"/>
              <a:t>Topics</a:t>
            </a:r>
            <a:endParaRPr lang="en-US" b="1" dirty="0"/>
          </a:p>
          <a:p>
            <a:pPr marL="231775" indent="-231775">
              <a:spcBef>
                <a:spcPts val="1800"/>
              </a:spcBef>
            </a:pPr>
            <a:r>
              <a:rPr lang="en-US" sz="2400" dirty="0"/>
              <a:t>AWS Global Infrastructure</a:t>
            </a:r>
            <a:endParaRPr lang="en-US" sz="2400" dirty="0"/>
          </a:p>
          <a:p>
            <a:pPr marL="238125" indent="-238125">
              <a:spcBef>
                <a:spcPts val="1800"/>
              </a:spcBef>
            </a:pPr>
            <a:r>
              <a:rPr lang="en-US" sz="2400" dirty="0"/>
              <a:t>AWS service and service category overview</a:t>
            </a:r>
            <a:endParaRPr lang="en-US" sz="2400" dirty="0"/>
          </a:p>
          <a:p>
            <a:pPr marL="0" indent="0">
              <a:buNone/>
            </a:pPr>
            <a:endParaRPr lang="en-US" sz="2400" dirty="0"/>
          </a:p>
          <a:p>
            <a:pPr marL="0" indent="0">
              <a:buNone/>
            </a:pPr>
            <a:r>
              <a:rPr lang="en-US" b="1" dirty="0"/>
              <a:t>Demo</a:t>
            </a:r>
            <a:endParaRPr lang="en-US" b="1" dirty="0"/>
          </a:p>
          <a:p>
            <a:r>
              <a:rPr lang="en-US" sz="2400" dirty="0"/>
              <a:t>AWS Global Infrastructure</a:t>
            </a:r>
            <a:endParaRPr lang="en-US" sz="2400" dirty="0"/>
          </a:p>
          <a:p>
            <a:pPr marL="0" indent="0">
              <a:buNone/>
            </a:pPr>
            <a:endParaRPr lang="en-US" sz="2400" b="1" dirty="0"/>
          </a:p>
          <a:p>
            <a:pPr marL="0" indent="0">
              <a:buNone/>
            </a:pPr>
            <a:endParaRPr lang="en-US" sz="2400" b="1" dirty="0"/>
          </a:p>
          <a:p>
            <a:pPr marL="0" indent="0">
              <a:buNone/>
            </a:pPr>
            <a:endParaRPr lang="en-US" sz="2400" dirty="0"/>
          </a:p>
          <a:p>
            <a:pPr marL="0" indent="0">
              <a:spcBef>
                <a:spcPts val="1800"/>
              </a:spcBef>
              <a:buNone/>
            </a:pPr>
            <a:endParaRPr lang="en-US" dirty="0"/>
          </a:p>
        </p:txBody>
      </p:sp>
      <p:sp>
        <p:nvSpPr>
          <p:cNvPr id="6" name="Content Placeholder 5"/>
          <p:cNvSpPr>
            <a:spLocks noGrp="1"/>
          </p:cNvSpPr>
          <p:nvPr>
            <p:ph idx="13"/>
          </p:nvPr>
        </p:nvSpPr>
        <p:spPr>
          <a:xfrm>
            <a:off x="6246312" y="1524228"/>
            <a:ext cx="5504688" cy="4648788"/>
          </a:xfrm>
        </p:spPr>
        <p:txBody>
          <a:bodyPr/>
          <a:lstStyle/>
          <a:p>
            <a:pPr marL="0" indent="0">
              <a:buNone/>
            </a:pPr>
            <a:r>
              <a:rPr lang="en-US" b="1" dirty="0"/>
              <a:t>Activities</a:t>
            </a:r>
            <a:endParaRPr lang="en-US" b="1" dirty="0"/>
          </a:p>
          <a:p>
            <a:r>
              <a:rPr lang="en-US" sz="2400" dirty="0"/>
              <a:t>AWS Management Console clickthrough</a:t>
            </a:r>
            <a:endParaRPr lang="en-US" sz="2400" dirty="0"/>
          </a:p>
          <a:p>
            <a:endParaRPr lang="en-US" sz="2400" dirty="0"/>
          </a:p>
        </p:txBody>
      </p:sp>
      <p:sp>
        <p:nvSpPr>
          <p:cNvPr id="4" name="Slide Number Placeholder 3"/>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objectives</a:t>
            </a:r>
            <a:endParaRPr lang="en-US" dirty="0"/>
          </a:p>
        </p:txBody>
      </p:sp>
      <p:sp>
        <p:nvSpPr>
          <p:cNvPr id="3" name="Content Placeholder 2"/>
          <p:cNvSpPr>
            <a:spLocks noGrp="1"/>
          </p:cNvSpPr>
          <p:nvPr>
            <p:ph idx="1"/>
          </p:nvPr>
        </p:nvSpPr>
        <p:spPr/>
        <p:txBody>
          <a:bodyPr/>
          <a:lstStyle/>
          <a:p>
            <a:pPr marL="0" indent="0">
              <a:buNone/>
            </a:pPr>
            <a:r>
              <a:rPr lang="en-US" sz="3200" dirty="0"/>
              <a:t>After completing this module, you should be able to:</a:t>
            </a:r>
            <a:endParaRPr lang="en-US" sz="3200" dirty="0"/>
          </a:p>
          <a:p>
            <a:endParaRPr lang="en-US" dirty="0"/>
          </a:p>
          <a:p>
            <a:r>
              <a:rPr lang="en-US" dirty="0"/>
              <a:t>Identify the difference between AWS Regions, Availability Zones, and edge locations</a:t>
            </a:r>
            <a:endParaRPr lang="en-US" dirty="0"/>
          </a:p>
          <a:p>
            <a:endParaRPr lang="en-US" dirty="0"/>
          </a:p>
          <a:p>
            <a:r>
              <a:rPr lang="en-US" dirty="0"/>
              <a:t>Identify AWS service and service categories</a:t>
            </a:r>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 name="Footer Placeholder 4"/>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Getting Started with AWS and GCP</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1: AWS Global Infrastructure</a:t>
            </a:r>
            <a:endParaRPr lang="en-US" sz="4000" dirty="0"/>
          </a:p>
        </p:txBody>
      </p:sp>
      <p:sp>
        <p:nvSpPr>
          <p:cNvPr id="3" name="Text Placeholder 2"/>
          <p:cNvSpPr>
            <a:spLocks noGrp="1"/>
          </p:cNvSpPr>
          <p:nvPr>
            <p:ph type="body" sz="quarter" idx="10"/>
          </p:nvPr>
        </p:nvSpPr>
        <p:spPr>
          <a:xfrm>
            <a:off x="419100" y="2554356"/>
            <a:ext cx="10344694" cy="488498"/>
          </a:xfrm>
        </p:spPr>
        <p:txBody>
          <a:bodyPr>
            <a:normAutofit/>
          </a:bodyPr>
          <a:lstStyle/>
          <a:p>
            <a:r>
              <a:rPr lang="en-US" dirty="0"/>
              <a:t>Module 3: AWS Global Infrastructure Overview</a:t>
            </a:r>
            <a:endParaRPr lang="en-US" dirty="0"/>
          </a:p>
          <a:p>
            <a:endParaRPr lang="en-US" dirty="0"/>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Global Infrastructure</a:t>
            </a:r>
            <a:endParaRPr lang="en-US" dirty="0"/>
          </a:p>
        </p:txBody>
      </p:sp>
      <p:sp>
        <p:nvSpPr>
          <p:cNvPr id="3" name="Content Placeholder 2"/>
          <p:cNvSpPr>
            <a:spLocks noGrp="1"/>
          </p:cNvSpPr>
          <p:nvPr>
            <p:ph idx="1"/>
          </p:nvPr>
        </p:nvSpPr>
        <p:spPr/>
        <p:txBody>
          <a:bodyPr/>
          <a:lstStyle/>
          <a:p>
            <a:r>
              <a:rPr lang="en-US" sz="1800" dirty="0"/>
              <a:t>The </a:t>
            </a:r>
            <a:r>
              <a:rPr lang="en-US" sz="1800" b="1" dirty="0">
                <a:solidFill>
                  <a:schemeClr val="accent5"/>
                </a:solidFill>
              </a:rPr>
              <a:t>AWS Global Infrastructure</a:t>
            </a:r>
            <a:r>
              <a:rPr lang="en-US" sz="1800" dirty="0">
                <a:solidFill>
                  <a:schemeClr val="accent5"/>
                </a:solidFill>
              </a:rPr>
              <a:t> </a:t>
            </a:r>
            <a:r>
              <a:rPr lang="en-US" sz="1800" dirty="0"/>
              <a:t>is designed and built to deliver a </a:t>
            </a:r>
            <a:r>
              <a:rPr lang="en-US" sz="1800" b="1" dirty="0">
                <a:solidFill>
                  <a:schemeClr val="accent5"/>
                </a:solidFill>
              </a:rPr>
              <a:t>flexible</a:t>
            </a:r>
            <a:r>
              <a:rPr lang="en-US" sz="1800" dirty="0"/>
              <a:t>, </a:t>
            </a:r>
            <a:r>
              <a:rPr lang="en-US" sz="1800" b="1" dirty="0">
                <a:solidFill>
                  <a:schemeClr val="accent5"/>
                </a:solidFill>
              </a:rPr>
              <a:t>reliable</a:t>
            </a:r>
            <a:r>
              <a:rPr lang="en-US" sz="1800" dirty="0"/>
              <a:t>, </a:t>
            </a:r>
            <a:r>
              <a:rPr lang="en-US" sz="1800" b="1" dirty="0">
                <a:solidFill>
                  <a:schemeClr val="accent5"/>
                </a:solidFill>
              </a:rPr>
              <a:t>scalable</a:t>
            </a:r>
            <a:r>
              <a:rPr lang="en-US" sz="1800" dirty="0"/>
              <a:t>, and </a:t>
            </a:r>
            <a:r>
              <a:rPr lang="en-US" sz="1800" b="1" dirty="0">
                <a:solidFill>
                  <a:schemeClr val="accent5"/>
                </a:solidFill>
              </a:rPr>
              <a:t>secure</a:t>
            </a:r>
            <a:r>
              <a:rPr lang="en-US" sz="1800" dirty="0"/>
              <a:t> cloud computing environment with high-quality </a:t>
            </a:r>
            <a:r>
              <a:rPr lang="en-US" sz="1800" b="1" dirty="0">
                <a:solidFill>
                  <a:schemeClr val="accent5"/>
                </a:solidFill>
              </a:rPr>
              <a:t>global network performance</a:t>
            </a:r>
            <a:r>
              <a:rPr lang="en-US" sz="1800" dirty="0"/>
              <a:t>. </a:t>
            </a:r>
            <a:endParaRPr lang="en-US" sz="1800" dirty="0"/>
          </a:p>
          <a:p>
            <a:r>
              <a:rPr lang="en-US" sz="1800" dirty="0"/>
              <a:t>This map from </a:t>
            </a:r>
            <a:r>
              <a:rPr lang="en-US" sz="1800" dirty="0">
                <a:hlinkClick r:id="rId1"/>
              </a:rPr>
              <a:t>https://infrastructure.aws </a:t>
            </a:r>
            <a:r>
              <a:rPr lang="en-US" sz="1800" dirty="0"/>
              <a:t>shows the current </a:t>
            </a:r>
            <a:r>
              <a:rPr lang="en-US" sz="1800" b="1" dirty="0">
                <a:solidFill>
                  <a:schemeClr val="accent5"/>
                </a:solidFill>
              </a:rPr>
              <a:t>AWS Regions</a:t>
            </a:r>
            <a:r>
              <a:rPr lang="en-US" sz="1800" dirty="0">
                <a:solidFill>
                  <a:schemeClr val="accent5"/>
                </a:solidFill>
              </a:rPr>
              <a:t> </a:t>
            </a:r>
            <a:r>
              <a:rPr lang="en-US" sz="1800" dirty="0"/>
              <a:t>and more that are coming soon.</a:t>
            </a:r>
            <a:endParaRPr lang="en-US" sz="1800" dirty="0"/>
          </a:p>
        </p:txBody>
      </p:sp>
      <p:pic>
        <p:nvPicPr>
          <p:cNvPr id="7" name="Picture 6" descr="The picture shows a map of the world with every region labeled."/>
          <p:cNvPicPr>
            <a:picLocks noChangeAspect="1"/>
          </p:cNvPicPr>
          <p:nvPr/>
        </p:nvPicPr>
        <p:blipFill rotWithShape="1">
          <a:blip r:embed="rId2"/>
          <a:srcRect t="11396" b="7290"/>
          <a:stretch>
            <a:fillRect/>
          </a:stretch>
        </p:blipFill>
        <p:spPr>
          <a:xfrm>
            <a:off x="497360" y="2576269"/>
            <a:ext cx="11197280" cy="3780081"/>
          </a:xfrm>
          <a:prstGeom prst="rect">
            <a:avLst/>
          </a:prstGeom>
        </p:spPr>
      </p:pic>
      <p:sp>
        <p:nvSpPr>
          <p:cNvPr id="5" name="Footer Placeholder 4"/>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Regions</a:t>
            </a:r>
            <a:endParaRPr lang="en-US" dirty="0"/>
          </a:p>
        </p:txBody>
      </p:sp>
      <p:sp>
        <p:nvSpPr>
          <p:cNvPr id="82" name="Content Placeholder 81"/>
          <p:cNvSpPr>
            <a:spLocks noGrp="1"/>
          </p:cNvSpPr>
          <p:nvPr>
            <p:ph idx="1"/>
          </p:nvPr>
        </p:nvSpPr>
        <p:spPr>
          <a:xfrm>
            <a:off x="419097" y="1528175"/>
            <a:ext cx="7066583" cy="4648788"/>
          </a:xfrm>
        </p:spPr>
        <p:txBody>
          <a:bodyPr>
            <a:normAutofit/>
          </a:bodyPr>
          <a:lstStyle/>
          <a:p>
            <a:pPr marL="457200" indent="-457200">
              <a:spcBef>
                <a:spcPts val="1800"/>
              </a:spcBef>
              <a:spcAft>
                <a:spcPts val="800"/>
              </a:spcAft>
            </a:pPr>
            <a:r>
              <a:rPr lang="en-US" sz="2400" dirty="0"/>
              <a:t>An </a:t>
            </a:r>
            <a:r>
              <a:rPr lang="en-US" sz="2400" b="1" dirty="0">
                <a:solidFill>
                  <a:schemeClr val="accent5"/>
                </a:solidFill>
              </a:rPr>
              <a:t>AWS Region </a:t>
            </a:r>
            <a:r>
              <a:rPr lang="en-US" sz="2400" dirty="0"/>
              <a:t>is a geographical area (22 regions worldwide).</a:t>
            </a:r>
            <a:endParaRPr lang="en-US" sz="2400" dirty="0"/>
          </a:p>
          <a:p>
            <a:pPr marL="914400" lvl="1" indent="-457200">
              <a:spcBef>
                <a:spcPts val="1800"/>
              </a:spcBef>
              <a:spcAft>
                <a:spcPts val="800"/>
              </a:spcAft>
            </a:pPr>
            <a:r>
              <a:rPr lang="en-US" dirty="0">
                <a:solidFill>
                  <a:schemeClr val="accent6"/>
                </a:solidFill>
              </a:rPr>
              <a:t>Data replication </a:t>
            </a:r>
            <a:r>
              <a:rPr lang="en-US" dirty="0"/>
              <a:t>across Regions is controlled by you.</a:t>
            </a:r>
            <a:endParaRPr lang="en-US" dirty="0"/>
          </a:p>
          <a:p>
            <a:pPr marL="914400" lvl="1" indent="-457200">
              <a:spcBef>
                <a:spcPts val="1800"/>
              </a:spcBef>
              <a:spcAft>
                <a:spcPts val="800"/>
              </a:spcAft>
            </a:pPr>
            <a:r>
              <a:rPr lang="en-US" dirty="0">
                <a:solidFill>
                  <a:schemeClr val="accent6"/>
                </a:solidFill>
              </a:rPr>
              <a:t>Communication</a:t>
            </a:r>
            <a:r>
              <a:rPr lang="en-US" dirty="0"/>
              <a:t> between Regions uses </a:t>
            </a:r>
            <a:r>
              <a:rPr lang="en-US" dirty="0">
                <a:highlight>
                  <a:srgbClr val="FFFF00"/>
                </a:highlight>
              </a:rPr>
              <a:t>AWS backbone network infrastructure.</a:t>
            </a:r>
            <a:endParaRPr lang="en-US" dirty="0">
              <a:highlight>
                <a:srgbClr val="FFFF00"/>
              </a:highlight>
            </a:endParaRPr>
          </a:p>
          <a:p>
            <a:pPr marL="457200" indent="-457200">
              <a:spcBef>
                <a:spcPts val="1800"/>
              </a:spcBef>
              <a:spcAft>
                <a:spcPts val="800"/>
              </a:spcAft>
            </a:pPr>
            <a:r>
              <a:rPr lang="en-US" sz="2400" dirty="0"/>
              <a:t>Each Region provides full redundancy and connectivity to the network.</a:t>
            </a:r>
            <a:endParaRPr lang="en-US" sz="2400" dirty="0"/>
          </a:p>
          <a:p>
            <a:pPr marL="457200" indent="-457200">
              <a:spcBef>
                <a:spcPts val="1800"/>
              </a:spcBef>
              <a:spcAft>
                <a:spcPts val="800"/>
              </a:spcAft>
            </a:pPr>
            <a:r>
              <a:rPr lang="en-US" sz="2400" dirty="0"/>
              <a:t>A Region typically consists of two or more </a:t>
            </a:r>
            <a:r>
              <a:rPr lang="en-US" sz="2400" b="1" dirty="0">
                <a:solidFill>
                  <a:schemeClr val="accent5"/>
                </a:solidFill>
              </a:rPr>
              <a:t>Availability Zones</a:t>
            </a:r>
            <a:r>
              <a:rPr lang="en-US" sz="2400" dirty="0"/>
              <a:t>.</a:t>
            </a:r>
            <a:endParaRPr lang="en-US" b="1" dirty="0">
              <a:solidFill>
                <a:schemeClr val="accent5"/>
              </a:solidFill>
            </a:endParaRPr>
          </a:p>
          <a:p>
            <a:pPr marL="457200" indent="-457200">
              <a:spcBef>
                <a:spcPts val="1800"/>
              </a:spcBef>
              <a:spcAft>
                <a:spcPts val="800"/>
              </a:spcAft>
            </a:pPr>
            <a:endParaRPr lang="en-US" sz="1050" dirty="0"/>
          </a:p>
        </p:txBody>
      </p:sp>
      <p:pic>
        <p:nvPicPr>
          <p:cNvPr id="7" name="Picture 6" descr="A snapshot from the infrastructure.aws website which shows a picture of downtown London including the Tower Bridge and the Shard. It notes that there are 3 Availability Zones in the London region."/>
          <p:cNvPicPr>
            <a:picLocks noChangeAspect="1"/>
          </p:cNvPicPr>
          <p:nvPr/>
        </p:nvPicPr>
        <p:blipFill>
          <a:blip r:embed="rId1"/>
          <a:stretch>
            <a:fillRect/>
          </a:stretch>
        </p:blipFill>
        <p:spPr>
          <a:xfrm>
            <a:off x="7741158" y="2433233"/>
            <a:ext cx="4226307" cy="3503387"/>
          </a:xfrm>
          <a:prstGeom prst="rect">
            <a:avLst/>
          </a:prstGeom>
        </p:spPr>
      </p:pic>
      <p:sp>
        <p:nvSpPr>
          <p:cNvPr id="8" name="TextBox 7"/>
          <p:cNvSpPr txBox="1"/>
          <p:nvPr/>
        </p:nvSpPr>
        <p:spPr>
          <a:xfrm>
            <a:off x="8789288" y="5952887"/>
            <a:ext cx="241444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Example: London Region</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Footer Placeholder 1"/>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Selecting a Region</a:t>
            </a:r>
            <a:endParaRPr lang="en-US" dirty="0"/>
          </a:p>
        </p:txBody>
      </p:sp>
      <p:sp>
        <p:nvSpPr>
          <p:cNvPr id="63" name="TextBox 18"/>
          <p:cNvSpPr txBox="1"/>
          <p:nvPr/>
        </p:nvSpPr>
        <p:spPr>
          <a:xfrm>
            <a:off x="757593" y="3338558"/>
            <a:ext cx="4784383" cy="23498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50000"/>
              </a:lnSpc>
              <a:spcBef>
                <a:spcPts val="0"/>
              </a:spcBef>
              <a:spcAft>
                <a:spcPts val="0"/>
              </a:spcAft>
              <a:buClrTx/>
              <a:buSzTx/>
              <a:buFontTx/>
              <a:buNone/>
              <a:defRPr/>
            </a:pPr>
            <a:r>
              <a:rPr kumimoji="0" lang="en-US" sz="2665" b="0" i="0" u="none" strike="noStrike" kern="1200" cap="none" spc="0" normalizeH="0" baseline="0" noProof="0" dirty="0">
                <a:ln>
                  <a:noFill/>
                </a:ln>
                <a:solidFill>
                  <a:sysClr val="windowText" lastClr="000000">
                    <a:lumMod val="65000"/>
                    <a:lumOff val="35000"/>
                  </a:sys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Determine the right Region for your services, applications, and data based on these factors</a:t>
            </a:r>
            <a:endParaRPr kumimoji="0" lang="en-US" sz="2665" b="0" i="0" u="none" strike="noStrike" kern="1200" cap="none" spc="0" normalizeH="0" baseline="0" noProof="0" dirty="0">
              <a:ln>
                <a:noFill/>
              </a:ln>
              <a:solidFill>
                <a:sysClr val="windowText" lastClr="000000">
                  <a:lumMod val="65000"/>
                  <a:lumOff val="35000"/>
                </a:sys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2665" b="0" i="0" u="none" strike="noStrike" kern="1200" cap="none" spc="0" normalizeH="0" baseline="0" noProof="0" dirty="0">
              <a:ln>
                <a:noFill/>
              </a:ln>
              <a:solidFill>
                <a:sysClr val="windowText" lastClr="000000">
                  <a:lumMod val="65000"/>
                  <a:lumOff val="35000"/>
                </a:sys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Parallelogram 68"/>
          <p:cNvSpPr/>
          <p:nvPr/>
        </p:nvSpPr>
        <p:spPr>
          <a:xfrm>
            <a:off x="6553161" y="3915364"/>
            <a:ext cx="3438769" cy="139675"/>
          </a:xfrm>
          <a:prstGeom prst="parallelogram">
            <a:avLst>
              <a:gd name="adj" fmla="val 222143"/>
            </a:avLst>
          </a:prstGeom>
          <a:solidFill>
            <a:schemeClr val="accent3">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Rectangle 63"/>
          <p:cNvSpPr/>
          <p:nvPr/>
        </p:nvSpPr>
        <p:spPr>
          <a:xfrm>
            <a:off x="6106161" y="2760220"/>
            <a:ext cx="3988616" cy="1156676"/>
          </a:xfrm>
          <a:prstGeom prst="rect">
            <a:avLst/>
          </a:prstGeom>
          <a:solidFill>
            <a:schemeClr val="accent3"/>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Rectangle 64"/>
          <p:cNvSpPr/>
          <p:nvPr/>
        </p:nvSpPr>
        <p:spPr>
          <a:xfrm>
            <a:off x="495708" y="1462739"/>
            <a:ext cx="9048680" cy="1141047"/>
          </a:xfrm>
          <a:prstGeom prst="rect">
            <a:avLst/>
          </a:prstGeom>
          <a:solidFill>
            <a:schemeClr val="accent5"/>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ectangle 65"/>
          <p:cNvSpPr/>
          <p:nvPr/>
        </p:nvSpPr>
        <p:spPr>
          <a:xfrm>
            <a:off x="6536593" y="4058321"/>
            <a:ext cx="3985847" cy="1141047"/>
          </a:xfrm>
          <a:prstGeom prst="rect">
            <a:avLst/>
          </a:prstGeom>
          <a:solidFill>
            <a:schemeClr val="accent6"/>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ectangle 66"/>
          <p:cNvSpPr/>
          <p:nvPr/>
        </p:nvSpPr>
        <p:spPr>
          <a:xfrm>
            <a:off x="7085952" y="5357545"/>
            <a:ext cx="4564185" cy="1141047"/>
          </a:xfrm>
          <a:prstGeom prst="rect">
            <a:avLst/>
          </a:prstGeom>
          <a:solidFill>
            <a:schemeClr val="accent1"/>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Parallelogram 69"/>
          <p:cNvSpPr/>
          <p:nvPr/>
        </p:nvSpPr>
        <p:spPr>
          <a:xfrm>
            <a:off x="6108548" y="2601701"/>
            <a:ext cx="3435839" cy="165735"/>
          </a:xfrm>
          <a:prstGeom prst="parallelogram">
            <a:avLst>
              <a:gd name="adj" fmla="val 222143"/>
            </a:avLst>
          </a:prstGeom>
          <a:solidFill>
            <a:schemeClr val="accent5">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Parallelogram 70"/>
          <p:cNvSpPr/>
          <p:nvPr/>
        </p:nvSpPr>
        <p:spPr>
          <a:xfrm>
            <a:off x="7088312" y="5197835"/>
            <a:ext cx="3438769" cy="159708"/>
          </a:xfrm>
          <a:prstGeom prst="parallelogram">
            <a:avLst>
              <a:gd name="adj" fmla="val 222143"/>
            </a:avLst>
          </a:prstGeom>
          <a:solidFill>
            <a:schemeClr val="accent6">
              <a:lumMod val="75000"/>
            </a:schemeClr>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Oval 71"/>
          <p:cNvSpPr/>
          <p:nvPr/>
        </p:nvSpPr>
        <p:spPr>
          <a:xfrm>
            <a:off x="6233809" y="2974017"/>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Oval 72"/>
          <p:cNvSpPr/>
          <p:nvPr/>
        </p:nvSpPr>
        <p:spPr>
          <a:xfrm>
            <a:off x="5801479" y="1657601"/>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Oval 73"/>
          <p:cNvSpPr/>
          <p:nvPr/>
        </p:nvSpPr>
        <p:spPr>
          <a:xfrm>
            <a:off x="6722551" y="4255268"/>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Oval 74"/>
          <p:cNvSpPr/>
          <p:nvPr/>
        </p:nvSpPr>
        <p:spPr>
          <a:xfrm>
            <a:off x="7284461" y="5562307"/>
            <a:ext cx="731520" cy="731520"/>
          </a:xfrm>
          <a:prstGeom prst="ellipse">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Rectangle 76"/>
          <p:cNvSpPr/>
          <p:nvPr/>
        </p:nvSpPr>
        <p:spPr>
          <a:xfrm>
            <a:off x="6707204" y="1646123"/>
            <a:ext cx="2752305" cy="7487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sz="2135"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Data governance, legal requirements</a:t>
            </a:r>
            <a:endParaRPr kumimoji="0" lang="en-US" sz="2135"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Rectangle 75"/>
          <p:cNvSpPr/>
          <p:nvPr/>
        </p:nvSpPr>
        <p:spPr>
          <a:xfrm>
            <a:off x="7176585" y="2955782"/>
            <a:ext cx="2918192" cy="7487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sz="2135"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Proximity to customers (latency)</a:t>
            </a:r>
            <a:endParaRPr kumimoji="0" lang="en-US" sz="2135"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Rectangle 77"/>
          <p:cNvSpPr/>
          <p:nvPr/>
        </p:nvSpPr>
        <p:spPr>
          <a:xfrm>
            <a:off x="7640029" y="4231177"/>
            <a:ext cx="2812988" cy="74879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sz="2135"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Services available within the Region</a:t>
            </a:r>
            <a:endParaRPr kumimoji="0" lang="en-US" sz="2135"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Rectangle 78"/>
          <p:cNvSpPr/>
          <p:nvPr/>
        </p:nvSpPr>
        <p:spPr>
          <a:xfrm>
            <a:off x="8214492" y="5693573"/>
            <a:ext cx="3287464" cy="42056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r>
              <a:rPr kumimoji="0" lang="en-US" sz="2135"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Costs (vary by Region)</a:t>
            </a:r>
            <a:endParaRPr kumimoji="0" lang="en-US" sz="2135" b="0" i="0" u="none" strike="noStrike" kern="1200" cap="none" spc="0" normalizeH="0" baseline="0" noProof="0" dirty="0">
              <a:ln>
                <a:noFill/>
              </a:ln>
              <a:solidFill>
                <a:sysClr val="window" lastClr="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Freeform 91"/>
          <p:cNvSpPr>
            <a:spLocks noEditPoints="1"/>
          </p:cNvSpPr>
          <p:nvPr/>
        </p:nvSpPr>
        <p:spPr bwMode="auto">
          <a:xfrm>
            <a:off x="6876133" y="4395875"/>
            <a:ext cx="419636" cy="445952"/>
          </a:xfrm>
          <a:custGeom>
            <a:avLst/>
            <a:gdLst>
              <a:gd name="T0" fmla="*/ 2696 w 2974"/>
              <a:gd name="T1" fmla="*/ 2647 h 3175"/>
              <a:gd name="T2" fmla="*/ 2653 w 2974"/>
              <a:gd name="T3" fmla="*/ 2702 h 3175"/>
              <a:gd name="T4" fmla="*/ 2653 w 2974"/>
              <a:gd name="T5" fmla="*/ 2768 h 3175"/>
              <a:gd name="T6" fmla="*/ 2696 w 2974"/>
              <a:gd name="T7" fmla="*/ 2823 h 3175"/>
              <a:gd name="T8" fmla="*/ 2761 w 2974"/>
              <a:gd name="T9" fmla="*/ 2837 h 3175"/>
              <a:gd name="T10" fmla="*/ 2822 w 2974"/>
              <a:gd name="T11" fmla="*/ 2808 h 3175"/>
              <a:gd name="T12" fmla="*/ 2852 w 2974"/>
              <a:gd name="T13" fmla="*/ 2746 h 3175"/>
              <a:gd name="T14" fmla="*/ 2836 w 2974"/>
              <a:gd name="T15" fmla="*/ 2680 h 3175"/>
              <a:gd name="T16" fmla="*/ 2783 w 2974"/>
              <a:gd name="T17" fmla="*/ 2637 h 3175"/>
              <a:gd name="T18" fmla="*/ 541 w 2974"/>
              <a:gd name="T19" fmla="*/ 0 h 3175"/>
              <a:gd name="T20" fmla="*/ 1190 w 2974"/>
              <a:gd name="T21" fmla="*/ 816 h 3175"/>
              <a:gd name="T22" fmla="*/ 2426 w 2974"/>
              <a:gd name="T23" fmla="*/ 379 h 3175"/>
              <a:gd name="T24" fmla="*/ 2762 w 2974"/>
              <a:gd name="T25" fmla="*/ 718 h 3175"/>
              <a:gd name="T26" fmla="*/ 2912 w 2974"/>
              <a:gd name="T27" fmla="*/ 2566 h 3175"/>
              <a:gd name="T28" fmla="*/ 2948 w 2974"/>
              <a:gd name="T29" fmla="*/ 2621 h 3175"/>
              <a:gd name="T30" fmla="*/ 2974 w 2974"/>
              <a:gd name="T31" fmla="*/ 2715 h 3175"/>
              <a:gd name="T32" fmla="*/ 2960 w 2974"/>
              <a:gd name="T33" fmla="*/ 2810 h 3175"/>
              <a:gd name="T34" fmla="*/ 2907 w 2974"/>
              <a:gd name="T35" fmla="*/ 2894 h 3175"/>
              <a:gd name="T36" fmla="*/ 2824 w 2974"/>
              <a:gd name="T37" fmla="*/ 2949 h 3175"/>
              <a:gd name="T38" fmla="*/ 2730 w 2974"/>
              <a:gd name="T39" fmla="*/ 2962 h 3175"/>
              <a:gd name="T40" fmla="*/ 2637 w 2974"/>
              <a:gd name="T41" fmla="*/ 2936 h 3175"/>
              <a:gd name="T42" fmla="*/ 2582 w 2974"/>
              <a:gd name="T43" fmla="*/ 2898 h 3175"/>
              <a:gd name="T44" fmla="*/ 1459 w 2974"/>
              <a:gd name="T45" fmla="*/ 2121 h 3175"/>
              <a:gd name="T46" fmla="*/ 1211 w 2974"/>
              <a:gd name="T47" fmla="*/ 2271 h 3175"/>
              <a:gd name="T48" fmla="*/ 1157 w 2974"/>
              <a:gd name="T49" fmla="*/ 2357 h 3175"/>
              <a:gd name="T50" fmla="*/ 1075 w 2974"/>
              <a:gd name="T51" fmla="*/ 2460 h 3175"/>
              <a:gd name="T52" fmla="*/ 974 w 2974"/>
              <a:gd name="T53" fmla="*/ 2572 h 3175"/>
              <a:gd name="T54" fmla="*/ 864 w 2974"/>
              <a:gd name="T55" fmla="*/ 2683 h 3175"/>
              <a:gd name="T56" fmla="*/ 754 w 2974"/>
              <a:gd name="T57" fmla="*/ 2786 h 3175"/>
              <a:gd name="T58" fmla="*/ 651 w 2974"/>
              <a:gd name="T59" fmla="*/ 2868 h 3175"/>
              <a:gd name="T60" fmla="*/ 566 w 2974"/>
              <a:gd name="T61" fmla="*/ 2923 h 3175"/>
              <a:gd name="T62" fmla="*/ 418 w 2974"/>
              <a:gd name="T63" fmla="*/ 3175 h 3175"/>
              <a:gd name="T64" fmla="*/ 238 w 2974"/>
              <a:gd name="T65" fmla="*/ 2625 h 3175"/>
              <a:gd name="T66" fmla="*/ 280 w 2974"/>
              <a:gd name="T67" fmla="*/ 2546 h 3175"/>
              <a:gd name="T68" fmla="*/ 355 w 2974"/>
              <a:gd name="T69" fmla="*/ 2448 h 3175"/>
              <a:gd name="T70" fmla="*/ 450 w 2974"/>
              <a:gd name="T71" fmla="*/ 2338 h 3175"/>
              <a:gd name="T72" fmla="*/ 558 w 2974"/>
              <a:gd name="T73" fmla="*/ 2225 h 3175"/>
              <a:gd name="T74" fmla="*/ 669 w 2974"/>
              <a:gd name="T75" fmla="*/ 2119 h 3175"/>
              <a:gd name="T76" fmla="*/ 775 w 2974"/>
              <a:gd name="T77" fmla="*/ 2029 h 3175"/>
              <a:gd name="T78" fmla="*/ 867 w 2974"/>
              <a:gd name="T79" fmla="*/ 1964 h 3175"/>
              <a:gd name="T80" fmla="*/ 859 w 2974"/>
              <a:gd name="T81" fmla="*/ 1882 h 3175"/>
              <a:gd name="T82" fmla="*/ 1339 w 2974"/>
              <a:gd name="T83" fmla="*/ 1635 h 3175"/>
              <a:gd name="T84" fmla="*/ 240 w 2974"/>
              <a:gd name="T85" fmla="*/ 1135 h 3175"/>
              <a:gd name="T86" fmla="*/ 480 w 2974"/>
              <a:gd name="T87" fmla="*/ 759 h 3175"/>
              <a:gd name="T88" fmla="*/ 541 w 2974"/>
              <a:gd name="T89" fmla="*/ 0 h 3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74" h="3175">
                <a:moveTo>
                  <a:pt x="2738" y="2632"/>
                </a:moveTo>
                <a:lnTo>
                  <a:pt x="2716" y="2637"/>
                </a:lnTo>
                <a:lnTo>
                  <a:pt x="2696" y="2647"/>
                </a:lnTo>
                <a:lnTo>
                  <a:pt x="2676" y="2662"/>
                </a:lnTo>
                <a:lnTo>
                  <a:pt x="2662" y="2680"/>
                </a:lnTo>
                <a:lnTo>
                  <a:pt x="2653" y="2702"/>
                </a:lnTo>
                <a:lnTo>
                  <a:pt x="2648" y="2724"/>
                </a:lnTo>
                <a:lnTo>
                  <a:pt x="2649" y="2746"/>
                </a:lnTo>
                <a:lnTo>
                  <a:pt x="2653" y="2768"/>
                </a:lnTo>
                <a:lnTo>
                  <a:pt x="2663" y="2789"/>
                </a:lnTo>
                <a:lnTo>
                  <a:pt x="2677" y="2808"/>
                </a:lnTo>
                <a:lnTo>
                  <a:pt x="2696" y="2823"/>
                </a:lnTo>
                <a:lnTo>
                  <a:pt x="2717" y="2833"/>
                </a:lnTo>
                <a:lnTo>
                  <a:pt x="2738" y="2837"/>
                </a:lnTo>
                <a:lnTo>
                  <a:pt x="2761" y="2837"/>
                </a:lnTo>
                <a:lnTo>
                  <a:pt x="2783" y="2832"/>
                </a:lnTo>
                <a:lnTo>
                  <a:pt x="2804" y="2823"/>
                </a:lnTo>
                <a:lnTo>
                  <a:pt x="2822" y="2808"/>
                </a:lnTo>
                <a:lnTo>
                  <a:pt x="2836" y="2789"/>
                </a:lnTo>
                <a:lnTo>
                  <a:pt x="2846" y="2768"/>
                </a:lnTo>
                <a:lnTo>
                  <a:pt x="2852" y="2746"/>
                </a:lnTo>
                <a:lnTo>
                  <a:pt x="2852" y="2724"/>
                </a:lnTo>
                <a:lnTo>
                  <a:pt x="2846" y="2701"/>
                </a:lnTo>
                <a:lnTo>
                  <a:pt x="2836" y="2680"/>
                </a:lnTo>
                <a:lnTo>
                  <a:pt x="2822" y="2662"/>
                </a:lnTo>
                <a:lnTo>
                  <a:pt x="2804" y="2647"/>
                </a:lnTo>
                <a:lnTo>
                  <a:pt x="2783" y="2637"/>
                </a:lnTo>
                <a:lnTo>
                  <a:pt x="2761" y="2632"/>
                </a:lnTo>
                <a:lnTo>
                  <a:pt x="2738" y="2632"/>
                </a:lnTo>
                <a:close/>
                <a:moveTo>
                  <a:pt x="541" y="0"/>
                </a:moveTo>
                <a:lnTo>
                  <a:pt x="541" y="0"/>
                </a:lnTo>
                <a:lnTo>
                  <a:pt x="1188" y="175"/>
                </a:lnTo>
                <a:lnTo>
                  <a:pt x="1190" y="816"/>
                </a:lnTo>
                <a:lnTo>
                  <a:pt x="1667" y="1301"/>
                </a:lnTo>
                <a:lnTo>
                  <a:pt x="2149" y="815"/>
                </a:lnTo>
                <a:lnTo>
                  <a:pt x="2426" y="379"/>
                </a:lnTo>
                <a:lnTo>
                  <a:pt x="2734" y="205"/>
                </a:lnTo>
                <a:lnTo>
                  <a:pt x="2933" y="407"/>
                </a:lnTo>
                <a:lnTo>
                  <a:pt x="2762" y="718"/>
                </a:lnTo>
                <a:lnTo>
                  <a:pt x="2331" y="999"/>
                </a:lnTo>
                <a:lnTo>
                  <a:pt x="1850" y="1487"/>
                </a:lnTo>
                <a:lnTo>
                  <a:pt x="2912" y="2566"/>
                </a:lnTo>
                <a:lnTo>
                  <a:pt x="2910" y="2567"/>
                </a:lnTo>
                <a:lnTo>
                  <a:pt x="2931" y="2593"/>
                </a:lnTo>
                <a:lnTo>
                  <a:pt x="2948" y="2621"/>
                </a:lnTo>
                <a:lnTo>
                  <a:pt x="2962" y="2651"/>
                </a:lnTo>
                <a:lnTo>
                  <a:pt x="2970" y="2683"/>
                </a:lnTo>
                <a:lnTo>
                  <a:pt x="2974" y="2715"/>
                </a:lnTo>
                <a:lnTo>
                  <a:pt x="2974" y="2747"/>
                </a:lnTo>
                <a:lnTo>
                  <a:pt x="2969" y="2779"/>
                </a:lnTo>
                <a:lnTo>
                  <a:pt x="2960" y="2810"/>
                </a:lnTo>
                <a:lnTo>
                  <a:pt x="2946" y="2840"/>
                </a:lnTo>
                <a:lnTo>
                  <a:pt x="2929" y="2868"/>
                </a:lnTo>
                <a:lnTo>
                  <a:pt x="2907" y="2894"/>
                </a:lnTo>
                <a:lnTo>
                  <a:pt x="2881" y="2917"/>
                </a:lnTo>
                <a:lnTo>
                  <a:pt x="2854" y="2935"/>
                </a:lnTo>
                <a:lnTo>
                  <a:pt x="2824" y="2949"/>
                </a:lnTo>
                <a:lnTo>
                  <a:pt x="2793" y="2957"/>
                </a:lnTo>
                <a:lnTo>
                  <a:pt x="2762" y="2962"/>
                </a:lnTo>
                <a:lnTo>
                  <a:pt x="2730" y="2962"/>
                </a:lnTo>
                <a:lnTo>
                  <a:pt x="2699" y="2958"/>
                </a:lnTo>
                <a:lnTo>
                  <a:pt x="2668" y="2949"/>
                </a:lnTo>
                <a:lnTo>
                  <a:pt x="2637" y="2936"/>
                </a:lnTo>
                <a:lnTo>
                  <a:pt x="2610" y="2918"/>
                </a:lnTo>
                <a:lnTo>
                  <a:pt x="2584" y="2896"/>
                </a:lnTo>
                <a:lnTo>
                  <a:pt x="2582" y="2898"/>
                </a:lnTo>
                <a:lnTo>
                  <a:pt x="1521" y="1820"/>
                </a:lnTo>
                <a:lnTo>
                  <a:pt x="1342" y="2001"/>
                </a:lnTo>
                <a:lnTo>
                  <a:pt x="1459" y="2121"/>
                </a:lnTo>
                <a:lnTo>
                  <a:pt x="1277" y="2305"/>
                </a:lnTo>
                <a:lnTo>
                  <a:pt x="1221" y="2248"/>
                </a:lnTo>
                <a:lnTo>
                  <a:pt x="1211" y="2271"/>
                </a:lnTo>
                <a:lnTo>
                  <a:pt x="1196" y="2297"/>
                </a:lnTo>
                <a:lnTo>
                  <a:pt x="1178" y="2325"/>
                </a:lnTo>
                <a:lnTo>
                  <a:pt x="1157" y="2357"/>
                </a:lnTo>
                <a:lnTo>
                  <a:pt x="1132" y="2390"/>
                </a:lnTo>
                <a:lnTo>
                  <a:pt x="1105" y="2424"/>
                </a:lnTo>
                <a:lnTo>
                  <a:pt x="1075" y="2460"/>
                </a:lnTo>
                <a:lnTo>
                  <a:pt x="1042" y="2498"/>
                </a:lnTo>
                <a:lnTo>
                  <a:pt x="1010" y="2535"/>
                </a:lnTo>
                <a:lnTo>
                  <a:pt x="974" y="2572"/>
                </a:lnTo>
                <a:lnTo>
                  <a:pt x="938" y="2610"/>
                </a:lnTo>
                <a:lnTo>
                  <a:pt x="902" y="2647"/>
                </a:lnTo>
                <a:lnTo>
                  <a:pt x="864" y="2683"/>
                </a:lnTo>
                <a:lnTo>
                  <a:pt x="827" y="2720"/>
                </a:lnTo>
                <a:lnTo>
                  <a:pt x="789" y="2754"/>
                </a:lnTo>
                <a:lnTo>
                  <a:pt x="754" y="2786"/>
                </a:lnTo>
                <a:lnTo>
                  <a:pt x="718" y="2816"/>
                </a:lnTo>
                <a:lnTo>
                  <a:pt x="683" y="2843"/>
                </a:lnTo>
                <a:lnTo>
                  <a:pt x="651" y="2868"/>
                </a:lnTo>
                <a:lnTo>
                  <a:pt x="620" y="2890"/>
                </a:lnTo>
                <a:lnTo>
                  <a:pt x="592" y="2908"/>
                </a:lnTo>
                <a:lnTo>
                  <a:pt x="566" y="2923"/>
                </a:lnTo>
                <a:lnTo>
                  <a:pt x="543" y="2933"/>
                </a:lnTo>
                <a:lnTo>
                  <a:pt x="600" y="2990"/>
                </a:lnTo>
                <a:lnTo>
                  <a:pt x="418" y="3175"/>
                </a:lnTo>
                <a:lnTo>
                  <a:pt x="0" y="2752"/>
                </a:lnTo>
                <a:lnTo>
                  <a:pt x="182" y="2568"/>
                </a:lnTo>
                <a:lnTo>
                  <a:pt x="238" y="2625"/>
                </a:lnTo>
                <a:lnTo>
                  <a:pt x="248" y="2601"/>
                </a:lnTo>
                <a:lnTo>
                  <a:pt x="263" y="2575"/>
                </a:lnTo>
                <a:lnTo>
                  <a:pt x="280" y="2546"/>
                </a:lnTo>
                <a:lnTo>
                  <a:pt x="303" y="2515"/>
                </a:lnTo>
                <a:lnTo>
                  <a:pt x="327" y="2482"/>
                </a:lnTo>
                <a:lnTo>
                  <a:pt x="355" y="2448"/>
                </a:lnTo>
                <a:lnTo>
                  <a:pt x="384" y="2412"/>
                </a:lnTo>
                <a:lnTo>
                  <a:pt x="416" y="2375"/>
                </a:lnTo>
                <a:lnTo>
                  <a:pt x="450" y="2338"/>
                </a:lnTo>
                <a:lnTo>
                  <a:pt x="484" y="2299"/>
                </a:lnTo>
                <a:lnTo>
                  <a:pt x="521" y="2262"/>
                </a:lnTo>
                <a:lnTo>
                  <a:pt x="558" y="2225"/>
                </a:lnTo>
                <a:lnTo>
                  <a:pt x="595" y="2188"/>
                </a:lnTo>
                <a:lnTo>
                  <a:pt x="632" y="2153"/>
                </a:lnTo>
                <a:lnTo>
                  <a:pt x="669" y="2119"/>
                </a:lnTo>
                <a:lnTo>
                  <a:pt x="706" y="2087"/>
                </a:lnTo>
                <a:lnTo>
                  <a:pt x="740" y="2057"/>
                </a:lnTo>
                <a:lnTo>
                  <a:pt x="775" y="2029"/>
                </a:lnTo>
                <a:lnTo>
                  <a:pt x="808" y="2004"/>
                </a:lnTo>
                <a:lnTo>
                  <a:pt x="838" y="1983"/>
                </a:lnTo>
                <a:lnTo>
                  <a:pt x="867" y="1964"/>
                </a:lnTo>
                <a:lnTo>
                  <a:pt x="892" y="1950"/>
                </a:lnTo>
                <a:lnTo>
                  <a:pt x="916" y="1939"/>
                </a:lnTo>
                <a:lnTo>
                  <a:pt x="859" y="1882"/>
                </a:lnTo>
                <a:lnTo>
                  <a:pt x="1041" y="1698"/>
                </a:lnTo>
                <a:lnTo>
                  <a:pt x="1159" y="1817"/>
                </a:lnTo>
                <a:lnTo>
                  <a:pt x="1339" y="1635"/>
                </a:lnTo>
                <a:lnTo>
                  <a:pt x="853" y="1140"/>
                </a:lnTo>
                <a:lnTo>
                  <a:pt x="857" y="1136"/>
                </a:lnTo>
                <a:lnTo>
                  <a:pt x="240" y="1135"/>
                </a:lnTo>
                <a:lnTo>
                  <a:pt x="66" y="480"/>
                </a:lnTo>
                <a:lnTo>
                  <a:pt x="136" y="411"/>
                </a:lnTo>
                <a:lnTo>
                  <a:pt x="480" y="759"/>
                </a:lnTo>
                <a:lnTo>
                  <a:pt x="816" y="418"/>
                </a:lnTo>
                <a:lnTo>
                  <a:pt x="471" y="70"/>
                </a:lnTo>
                <a:lnTo>
                  <a:pt x="541" y="0"/>
                </a:lnTo>
                <a:close/>
              </a:path>
            </a:pathLst>
          </a:custGeom>
          <a:solidFill>
            <a:schemeClr val="accent6"/>
          </a:solidFill>
          <a:ln w="0">
            <a:noFill/>
            <a:prstDash val="solid"/>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Freeform 92"/>
          <p:cNvSpPr>
            <a:spLocks noEditPoints="1"/>
          </p:cNvSpPr>
          <p:nvPr/>
        </p:nvSpPr>
        <p:spPr bwMode="auto">
          <a:xfrm>
            <a:off x="5970708" y="1787581"/>
            <a:ext cx="397136" cy="451784"/>
          </a:xfrm>
          <a:custGeom>
            <a:avLst/>
            <a:gdLst>
              <a:gd name="T0" fmla="*/ 1320 w 2705"/>
              <a:gd name="T1" fmla="*/ 1965 h 3516"/>
              <a:gd name="T2" fmla="*/ 1206 w 2705"/>
              <a:gd name="T3" fmla="*/ 1996 h 3516"/>
              <a:gd name="T4" fmla="*/ 1115 w 2705"/>
              <a:gd name="T5" fmla="*/ 2071 h 3516"/>
              <a:gd name="T6" fmla="*/ 1061 w 2705"/>
              <a:gd name="T7" fmla="*/ 2177 h 3516"/>
              <a:gd name="T8" fmla="*/ 1051 w 2705"/>
              <a:gd name="T9" fmla="*/ 2298 h 3516"/>
              <a:gd name="T10" fmla="*/ 1089 w 2705"/>
              <a:gd name="T11" fmla="*/ 2406 h 3516"/>
              <a:gd name="T12" fmla="*/ 1135 w 2705"/>
              <a:gd name="T13" fmla="*/ 2952 h 3516"/>
              <a:gd name="T14" fmla="*/ 1157 w 2705"/>
              <a:gd name="T15" fmla="*/ 3016 h 3516"/>
              <a:gd name="T16" fmla="*/ 1214 w 2705"/>
              <a:gd name="T17" fmla="*/ 3052 h 3516"/>
              <a:gd name="T18" fmla="*/ 1490 w 2705"/>
              <a:gd name="T19" fmla="*/ 3052 h 3516"/>
              <a:gd name="T20" fmla="*/ 1547 w 2705"/>
              <a:gd name="T21" fmla="*/ 3016 h 3516"/>
              <a:gd name="T22" fmla="*/ 1570 w 2705"/>
              <a:gd name="T23" fmla="*/ 2952 h 3516"/>
              <a:gd name="T24" fmla="*/ 1616 w 2705"/>
              <a:gd name="T25" fmla="*/ 2406 h 3516"/>
              <a:gd name="T26" fmla="*/ 1653 w 2705"/>
              <a:gd name="T27" fmla="*/ 2298 h 3516"/>
              <a:gd name="T28" fmla="*/ 1643 w 2705"/>
              <a:gd name="T29" fmla="*/ 2177 h 3516"/>
              <a:gd name="T30" fmla="*/ 1590 w 2705"/>
              <a:gd name="T31" fmla="*/ 2071 h 3516"/>
              <a:gd name="T32" fmla="*/ 1499 w 2705"/>
              <a:gd name="T33" fmla="*/ 1996 h 3516"/>
              <a:gd name="T34" fmla="*/ 1384 w 2705"/>
              <a:gd name="T35" fmla="*/ 1965 h 3516"/>
              <a:gd name="T36" fmla="*/ 1352 w 2705"/>
              <a:gd name="T37" fmla="*/ 454 h 3516"/>
              <a:gd name="T38" fmla="*/ 1163 w 2705"/>
              <a:gd name="T39" fmla="*/ 484 h 3516"/>
              <a:gd name="T40" fmla="*/ 995 w 2705"/>
              <a:gd name="T41" fmla="*/ 565 h 3516"/>
              <a:gd name="T42" fmla="*/ 859 w 2705"/>
              <a:gd name="T43" fmla="*/ 690 h 3516"/>
              <a:gd name="T44" fmla="*/ 762 w 2705"/>
              <a:gd name="T45" fmla="*/ 850 h 3516"/>
              <a:gd name="T46" fmla="*/ 715 w 2705"/>
              <a:gd name="T47" fmla="*/ 1034 h 3516"/>
              <a:gd name="T48" fmla="*/ 1993 w 2705"/>
              <a:gd name="T49" fmla="*/ 1420 h 3516"/>
              <a:gd name="T50" fmla="*/ 1979 w 2705"/>
              <a:gd name="T51" fmla="*/ 971 h 3516"/>
              <a:gd name="T52" fmla="*/ 1914 w 2705"/>
              <a:gd name="T53" fmla="*/ 793 h 3516"/>
              <a:gd name="T54" fmla="*/ 1804 w 2705"/>
              <a:gd name="T55" fmla="*/ 644 h 3516"/>
              <a:gd name="T56" fmla="*/ 1657 w 2705"/>
              <a:gd name="T57" fmla="*/ 533 h 3516"/>
              <a:gd name="T58" fmla="*/ 1481 w 2705"/>
              <a:gd name="T59" fmla="*/ 468 h 3516"/>
              <a:gd name="T60" fmla="*/ 1351 w 2705"/>
              <a:gd name="T61" fmla="*/ 0 h 3516"/>
              <a:gd name="T62" fmla="*/ 1384 w 2705"/>
              <a:gd name="T63" fmla="*/ 0 h 3516"/>
              <a:gd name="T64" fmla="*/ 1628 w 2705"/>
              <a:gd name="T65" fmla="*/ 34 h 3516"/>
              <a:gd name="T66" fmla="*/ 1852 w 2705"/>
              <a:gd name="T67" fmla="*/ 119 h 3516"/>
              <a:gd name="T68" fmla="*/ 2048 w 2705"/>
              <a:gd name="T69" fmla="*/ 251 h 3516"/>
              <a:gd name="T70" fmla="*/ 2212 w 2705"/>
              <a:gd name="T71" fmla="*/ 422 h 3516"/>
              <a:gd name="T72" fmla="*/ 2337 w 2705"/>
              <a:gd name="T73" fmla="*/ 624 h 3516"/>
              <a:gd name="T74" fmla="*/ 2417 w 2705"/>
              <a:gd name="T75" fmla="*/ 853 h 3516"/>
              <a:gd name="T76" fmla="*/ 2444 w 2705"/>
              <a:gd name="T77" fmla="*/ 1100 h 3516"/>
              <a:gd name="T78" fmla="*/ 2544 w 2705"/>
              <a:gd name="T79" fmla="*/ 1423 h 3516"/>
              <a:gd name="T80" fmla="*/ 2625 w 2705"/>
              <a:gd name="T81" fmla="*/ 1467 h 3516"/>
              <a:gd name="T82" fmla="*/ 2683 w 2705"/>
              <a:gd name="T83" fmla="*/ 1551 h 3516"/>
              <a:gd name="T84" fmla="*/ 2705 w 2705"/>
              <a:gd name="T85" fmla="*/ 1664 h 3516"/>
              <a:gd name="T86" fmla="*/ 2695 w 2705"/>
              <a:gd name="T87" fmla="*/ 3349 h 3516"/>
              <a:gd name="T88" fmla="*/ 2648 w 2705"/>
              <a:gd name="T89" fmla="*/ 3444 h 3516"/>
              <a:gd name="T90" fmla="*/ 2573 w 2705"/>
              <a:gd name="T91" fmla="*/ 3504 h 3516"/>
              <a:gd name="T92" fmla="*/ 192 w 2705"/>
              <a:gd name="T93" fmla="*/ 3516 h 3516"/>
              <a:gd name="T94" fmla="*/ 104 w 2705"/>
              <a:gd name="T95" fmla="*/ 3489 h 3516"/>
              <a:gd name="T96" fmla="*/ 37 w 2705"/>
              <a:gd name="T97" fmla="*/ 3416 h 3516"/>
              <a:gd name="T98" fmla="*/ 2 w 2705"/>
              <a:gd name="T99" fmla="*/ 3311 h 3516"/>
              <a:gd name="T100" fmla="*/ 2 w 2705"/>
              <a:gd name="T101" fmla="*/ 1624 h 3516"/>
              <a:gd name="T102" fmla="*/ 37 w 2705"/>
              <a:gd name="T103" fmla="*/ 1520 h 3516"/>
              <a:gd name="T104" fmla="*/ 104 w 2705"/>
              <a:gd name="T105" fmla="*/ 1448 h 3516"/>
              <a:gd name="T106" fmla="*/ 192 w 2705"/>
              <a:gd name="T107" fmla="*/ 1420 h 3516"/>
              <a:gd name="T108" fmla="*/ 263 w 2705"/>
              <a:gd name="T109" fmla="*/ 1015 h 3516"/>
              <a:gd name="T110" fmla="*/ 309 w 2705"/>
              <a:gd name="T111" fmla="*/ 774 h 3516"/>
              <a:gd name="T112" fmla="*/ 405 w 2705"/>
              <a:gd name="T113" fmla="*/ 553 h 3516"/>
              <a:gd name="T114" fmla="*/ 543 w 2705"/>
              <a:gd name="T115" fmla="*/ 361 h 3516"/>
              <a:gd name="T116" fmla="*/ 718 w 2705"/>
              <a:gd name="T117" fmla="*/ 203 h 3516"/>
              <a:gd name="T118" fmla="*/ 924 w 2705"/>
              <a:gd name="T119" fmla="*/ 86 h 3516"/>
              <a:gd name="T120" fmla="*/ 1155 w 2705"/>
              <a:gd name="T121" fmla="*/ 16 h 3516"/>
              <a:gd name="T122" fmla="*/ 1335 w 2705"/>
              <a:gd name="T123" fmla="*/ 0 h 3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5" h="3516">
                <a:moveTo>
                  <a:pt x="1352" y="1965"/>
                </a:moveTo>
                <a:lnTo>
                  <a:pt x="1335" y="1965"/>
                </a:lnTo>
                <a:lnTo>
                  <a:pt x="1320" y="1965"/>
                </a:lnTo>
                <a:lnTo>
                  <a:pt x="1279" y="1970"/>
                </a:lnTo>
                <a:lnTo>
                  <a:pt x="1241" y="1980"/>
                </a:lnTo>
                <a:lnTo>
                  <a:pt x="1206" y="1996"/>
                </a:lnTo>
                <a:lnTo>
                  <a:pt x="1171" y="2017"/>
                </a:lnTo>
                <a:lnTo>
                  <a:pt x="1141" y="2042"/>
                </a:lnTo>
                <a:lnTo>
                  <a:pt x="1115" y="2071"/>
                </a:lnTo>
                <a:lnTo>
                  <a:pt x="1092" y="2103"/>
                </a:lnTo>
                <a:lnTo>
                  <a:pt x="1074" y="2139"/>
                </a:lnTo>
                <a:lnTo>
                  <a:pt x="1061" y="2177"/>
                </a:lnTo>
                <a:lnTo>
                  <a:pt x="1052" y="2217"/>
                </a:lnTo>
                <a:lnTo>
                  <a:pt x="1049" y="2258"/>
                </a:lnTo>
                <a:lnTo>
                  <a:pt x="1051" y="2298"/>
                </a:lnTo>
                <a:lnTo>
                  <a:pt x="1060" y="2337"/>
                </a:lnTo>
                <a:lnTo>
                  <a:pt x="1072" y="2373"/>
                </a:lnTo>
                <a:lnTo>
                  <a:pt x="1089" y="2406"/>
                </a:lnTo>
                <a:lnTo>
                  <a:pt x="1109" y="2438"/>
                </a:lnTo>
                <a:lnTo>
                  <a:pt x="1135" y="2466"/>
                </a:lnTo>
                <a:lnTo>
                  <a:pt x="1135" y="2952"/>
                </a:lnTo>
                <a:lnTo>
                  <a:pt x="1137" y="2975"/>
                </a:lnTo>
                <a:lnTo>
                  <a:pt x="1146" y="2997"/>
                </a:lnTo>
                <a:lnTo>
                  <a:pt x="1157" y="3016"/>
                </a:lnTo>
                <a:lnTo>
                  <a:pt x="1173" y="3032"/>
                </a:lnTo>
                <a:lnTo>
                  <a:pt x="1193" y="3044"/>
                </a:lnTo>
                <a:lnTo>
                  <a:pt x="1214" y="3052"/>
                </a:lnTo>
                <a:lnTo>
                  <a:pt x="1238" y="3054"/>
                </a:lnTo>
                <a:lnTo>
                  <a:pt x="1467" y="3054"/>
                </a:lnTo>
                <a:lnTo>
                  <a:pt x="1490" y="3052"/>
                </a:lnTo>
                <a:lnTo>
                  <a:pt x="1512" y="3044"/>
                </a:lnTo>
                <a:lnTo>
                  <a:pt x="1531" y="3032"/>
                </a:lnTo>
                <a:lnTo>
                  <a:pt x="1547" y="3016"/>
                </a:lnTo>
                <a:lnTo>
                  <a:pt x="1559" y="2997"/>
                </a:lnTo>
                <a:lnTo>
                  <a:pt x="1566" y="2975"/>
                </a:lnTo>
                <a:lnTo>
                  <a:pt x="1570" y="2952"/>
                </a:lnTo>
                <a:lnTo>
                  <a:pt x="1570" y="2466"/>
                </a:lnTo>
                <a:lnTo>
                  <a:pt x="1594" y="2438"/>
                </a:lnTo>
                <a:lnTo>
                  <a:pt x="1616" y="2406"/>
                </a:lnTo>
                <a:lnTo>
                  <a:pt x="1633" y="2373"/>
                </a:lnTo>
                <a:lnTo>
                  <a:pt x="1645" y="2337"/>
                </a:lnTo>
                <a:lnTo>
                  <a:pt x="1653" y="2298"/>
                </a:lnTo>
                <a:lnTo>
                  <a:pt x="1655" y="2258"/>
                </a:lnTo>
                <a:lnTo>
                  <a:pt x="1652" y="2217"/>
                </a:lnTo>
                <a:lnTo>
                  <a:pt x="1643" y="2177"/>
                </a:lnTo>
                <a:lnTo>
                  <a:pt x="1631" y="2139"/>
                </a:lnTo>
                <a:lnTo>
                  <a:pt x="1612" y="2103"/>
                </a:lnTo>
                <a:lnTo>
                  <a:pt x="1590" y="2071"/>
                </a:lnTo>
                <a:lnTo>
                  <a:pt x="1563" y="2042"/>
                </a:lnTo>
                <a:lnTo>
                  <a:pt x="1533" y="2017"/>
                </a:lnTo>
                <a:lnTo>
                  <a:pt x="1499" y="1996"/>
                </a:lnTo>
                <a:lnTo>
                  <a:pt x="1464" y="1980"/>
                </a:lnTo>
                <a:lnTo>
                  <a:pt x="1425" y="1970"/>
                </a:lnTo>
                <a:lnTo>
                  <a:pt x="1384" y="1965"/>
                </a:lnTo>
                <a:lnTo>
                  <a:pt x="1369" y="1965"/>
                </a:lnTo>
                <a:lnTo>
                  <a:pt x="1352" y="1965"/>
                </a:lnTo>
                <a:close/>
                <a:moveTo>
                  <a:pt x="1352" y="454"/>
                </a:moveTo>
                <a:lnTo>
                  <a:pt x="1287" y="458"/>
                </a:lnTo>
                <a:lnTo>
                  <a:pt x="1224" y="468"/>
                </a:lnTo>
                <a:lnTo>
                  <a:pt x="1163" y="484"/>
                </a:lnTo>
                <a:lnTo>
                  <a:pt x="1104" y="505"/>
                </a:lnTo>
                <a:lnTo>
                  <a:pt x="1047" y="533"/>
                </a:lnTo>
                <a:lnTo>
                  <a:pt x="995" y="565"/>
                </a:lnTo>
                <a:lnTo>
                  <a:pt x="945" y="603"/>
                </a:lnTo>
                <a:lnTo>
                  <a:pt x="900" y="644"/>
                </a:lnTo>
                <a:lnTo>
                  <a:pt x="859" y="690"/>
                </a:lnTo>
                <a:lnTo>
                  <a:pt x="822" y="741"/>
                </a:lnTo>
                <a:lnTo>
                  <a:pt x="790" y="793"/>
                </a:lnTo>
                <a:lnTo>
                  <a:pt x="762" y="850"/>
                </a:lnTo>
                <a:lnTo>
                  <a:pt x="741" y="909"/>
                </a:lnTo>
                <a:lnTo>
                  <a:pt x="725" y="971"/>
                </a:lnTo>
                <a:lnTo>
                  <a:pt x="715" y="1034"/>
                </a:lnTo>
                <a:lnTo>
                  <a:pt x="712" y="1100"/>
                </a:lnTo>
                <a:lnTo>
                  <a:pt x="712" y="1420"/>
                </a:lnTo>
                <a:lnTo>
                  <a:pt x="1993" y="1420"/>
                </a:lnTo>
                <a:lnTo>
                  <a:pt x="1993" y="1100"/>
                </a:lnTo>
                <a:lnTo>
                  <a:pt x="1989" y="1034"/>
                </a:lnTo>
                <a:lnTo>
                  <a:pt x="1979" y="971"/>
                </a:lnTo>
                <a:lnTo>
                  <a:pt x="1964" y="909"/>
                </a:lnTo>
                <a:lnTo>
                  <a:pt x="1942" y="850"/>
                </a:lnTo>
                <a:lnTo>
                  <a:pt x="1914" y="793"/>
                </a:lnTo>
                <a:lnTo>
                  <a:pt x="1882" y="741"/>
                </a:lnTo>
                <a:lnTo>
                  <a:pt x="1846" y="690"/>
                </a:lnTo>
                <a:lnTo>
                  <a:pt x="1804" y="644"/>
                </a:lnTo>
                <a:lnTo>
                  <a:pt x="1759" y="603"/>
                </a:lnTo>
                <a:lnTo>
                  <a:pt x="1710" y="565"/>
                </a:lnTo>
                <a:lnTo>
                  <a:pt x="1657" y="533"/>
                </a:lnTo>
                <a:lnTo>
                  <a:pt x="1601" y="505"/>
                </a:lnTo>
                <a:lnTo>
                  <a:pt x="1542" y="484"/>
                </a:lnTo>
                <a:lnTo>
                  <a:pt x="1481" y="468"/>
                </a:lnTo>
                <a:lnTo>
                  <a:pt x="1418" y="458"/>
                </a:lnTo>
                <a:lnTo>
                  <a:pt x="1352" y="454"/>
                </a:lnTo>
                <a:close/>
                <a:moveTo>
                  <a:pt x="1351" y="0"/>
                </a:moveTo>
                <a:lnTo>
                  <a:pt x="1353" y="0"/>
                </a:lnTo>
                <a:lnTo>
                  <a:pt x="1369" y="0"/>
                </a:lnTo>
                <a:lnTo>
                  <a:pt x="1384" y="0"/>
                </a:lnTo>
                <a:lnTo>
                  <a:pt x="1468" y="6"/>
                </a:lnTo>
                <a:lnTo>
                  <a:pt x="1549" y="16"/>
                </a:lnTo>
                <a:lnTo>
                  <a:pt x="1628" y="34"/>
                </a:lnTo>
                <a:lnTo>
                  <a:pt x="1706" y="57"/>
                </a:lnTo>
                <a:lnTo>
                  <a:pt x="1781" y="86"/>
                </a:lnTo>
                <a:lnTo>
                  <a:pt x="1852" y="119"/>
                </a:lnTo>
                <a:lnTo>
                  <a:pt x="1921" y="159"/>
                </a:lnTo>
                <a:lnTo>
                  <a:pt x="1986" y="203"/>
                </a:lnTo>
                <a:lnTo>
                  <a:pt x="2048" y="251"/>
                </a:lnTo>
                <a:lnTo>
                  <a:pt x="2107" y="304"/>
                </a:lnTo>
                <a:lnTo>
                  <a:pt x="2162" y="361"/>
                </a:lnTo>
                <a:lnTo>
                  <a:pt x="2212" y="422"/>
                </a:lnTo>
                <a:lnTo>
                  <a:pt x="2258" y="486"/>
                </a:lnTo>
                <a:lnTo>
                  <a:pt x="2300" y="553"/>
                </a:lnTo>
                <a:lnTo>
                  <a:pt x="2337" y="624"/>
                </a:lnTo>
                <a:lnTo>
                  <a:pt x="2368" y="698"/>
                </a:lnTo>
                <a:lnTo>
                  <a:pt x="2395" y="774"/>
                </a:lnTo>
                <a:lnTo>
                  <a:pt x="2417" y="853"/>
                </a:lnTo>
                <a:lnTo>
                  <a:pt x="2432" y="933"/>
                </a:lnTo>
                <a:lnTo>
                  <a:pt x="2441" y="1015"/>
                </a:lnTo>
                <a:lnTo>
                  <a:pt x="2444" y="1100"/>
                </a:lnTo>
                <a:lnTo>
                  <a:pt x="2444" y="1420"/>
                </a:lnTo>
                <a:lnTo>
                  <a:pt x="2513" y="1420"/>
                </a:lnTo>
                <a:lnTo>
                  <a:pt x="2544" y="1423"/>
                </a:lnTo>
                <a:lnTo>
                  <a:pt x="2573" y="1433"/>
                </a:lnTo>
                <a:lnTo>
                  <a:pt x="2601" y="1448"/>
                </a:lnTo>
                <a:lnTo>
                  <a:pt x="2625" y="1467"/>
                </a:lnTo>
                <a:lnTo>
                  <a:pt x="2648" y="1492"/>
                </a:lnTo>
                <a:lnTo>
                  <a:pt x="2667" y="1520"/>
                </a:lnTo>
                <a:lnTo>
                  <a:pt x="2683" y="1551"/>
                </a:lnTo>
                <a:lnTo>
                  <a:pt x="2695" y="1587"/>
                </a:lnTo>
                <a:lnTo>
                  <a:pt x="2702" y="1624"/>
                </a:lnTo>
                <a:lnTo>
                  <a:pt x="2705" y="1664"/>
                </a:lnTo>
                <a:lnTo>
                  <a:pt x="2705" y="3271"/>
                </a:lnTo>
                <a:lnTo>
                  <a:pt x="2702" y="3311"/>
                </a:lnTo>
                <a:lnTo>
                  <a:pt x="2695" y="3349"/>
                </a:lnTo>
                <a:lnTo>
                  <a:pt x="2683" y="3384"/>
                </a:lnTo>
                <a:lnTo>
                  <a:pt x="2667" y="3416"/>
                </a:lnTo>
                <a:lnTo>
                  <a:pt x="2648" y="3444"/>
                </a:lnTo>
                <a:lnTo>
                  <a:pt x="2625" y="3468"/>
                </a:lnTo>
                <a:lnTo>
                  <a:pt x="2601" y="3489"/>
                </a:lnTo>
                <a:lnTo>
                  <a:pt x="2573" y="3504"/>
                </a:lnTo>
                <a:lnTo>
                  <a:pt x="2544" y="3513"/>
                </a:lnTo>
                <a:lnTo>
                  <a:pt x="2513" y="3516"/>
                </a:lnTo>
                <a:lnTo>
                  <a:pt x="192" y="3516"/>
                </a:lnTo>
                <a:lnTo>
                  <a:pt x="161" y="3513"/>
                </a:lnTo>
                <a:lnTo>
                  <a:pt x="132" y="3504"/>
                </a:lnTo>
                <a:lnTo>
                  <a:pt x="104" y="3489"/>
                </a:lnTo>
                <a:lnTo>
                  <a:pt x="78" y="3468"/>
                </a:lnTo>
                <a:lnTo>
                  <a:pt x="57" y="3444"/>
                </a:lnTo>
                <a:lnTo>
                  <a:pt x="37" y="3416"/>
                </a:lnTo>
                <a:lnTo>
                  <a:pt x="21" y="3384"/>
                </a:lnTo>
                <a:lnTo>
                  <a:pt x="10" y="3349"/>
                </a:lnTo>
                <a:lnTo>
                  <a:pt x="2" y="3311"/>
                </a:lnTo>
                <a:lnTo>
                  <a:pt x="0" y="3271"/>
                </a:lnTo>
                <a:lnTo>
                  <a:pt x="0" y="1664"/>
                </a:lnTo>
                <a:lnTo>
                  <a:pt x="2" y="1624"/>
                </a:lnTo>
                <a:lnTo>
                  <a:pt x="10" y="1587"/>
                </a:lnTo>
                <a:lnTo>
                  <a:pt x="21" y="1551"/>
                </a:lnTo>
                <a:lnTo>
                  <a:pt x="37" y="1520"/>
                </a:lnTo>
                <a:lnTo>
                  <a:pt x="57" y="1492"/>
                </a:lnTo>
                <a:lnTo>
                  <a:pt x="78" y="1467"/>
                </a:lnTo>
                <a:lnTo>
                  <a:pt x="104" y="1448"/>
                </a:lnTo>
                <a:lnTo>
                  <a:pt x="132" y="1433"/>
                </a:lnTo>
                <a:lnTo>
                  <a:pt x="161" y="1423"/>
                </a:lnTo>
                <a:lnTo>
                  <a:pt x="192" y="1420"/>
                </a:lnTo>
                <a:lnTo>
                  <a:pt x="260" y="1420"/>
                </a:lnTo>
                <a:lnTo>
                  <a:pt x="260" y="1100"/>
                </a:lnTo>
                <a:lnTo>
                  <a:pt x="263" y="1015"/>
                </a:lnTo>
                <a:lnTo>
                  <a:pt x="273" y="933"/>
                </a:lnTo>
                <a:lnTo>
                  <a:pt x="288" y="853"/>
                </a:lnTo>
                <a:lnTo>
                  <a:pt x="309" y="774"/>
                </a:lnTo>
                <a:lnTo>
                  <a:pt x="336" y="698"/>
                </a:lnTo>
                <a:lnTo>
                  <a:pt x="367" y="624"/>
                </a:lnTo>
                <a:lnTo>
                  <a:pt x="405" y="553"/>
                </a:lnTo>
                <a:lnTo>
                  <a:pt x="446" y="486"/>
                </a:lnTo>
                <a:lnTo>
                  <a:pt x="492" y="422"/>
                </a:lnTo>
                <a:lnTo>
                  <a:pt x="543" y="361"/>
                </a:lnTo>
                <a:lnTo>
                  <a:pt x="597" y="304"/>
                </a:lnTo>
                <a:lnTo>
                  <a:pt x="656" y="251"/>
                </a:lnTo>
                <a:lnTo>
                  <a:pt x="718" y="203"/>
                </a:lnTo>
                <a:lnTo>
                  <a:pt x="784" y="159"/>
                </a:lnTo>
                <a:lnTo>
                  <a:pt x="852" y="119"/>
                </a:lnTo>
                <a:lnTo>
                  <a:pt x="924" y="86"/>
                </a:lnTo>
                <a:lnTo>
                  <a:pt x="999" y="57"/>
                </a:lnTo>
                <a:lnTo>
                  <a:pt x="1076" y="34"/>
                </a:lnTo>
                <a:lnTo>
                  <a:pt x="1155" y="16"/>
                </a:lnTo>
                <a:lnTo>
                  <a:pt x="1237" y="6"/>
                </a:lnTo>
                <a:lnTo>
                  <a:pt x="1320" y="0"/>
                </a:lnTo>
                <a:lnTo>
                  <a:pt x="1335" y="0"/>
                </a:lnTo>
                <a:lnTo>
                  <a:pt x="1351" y="0"/>
                </a:lnTo>
                <a:close/>
              </a:path>
            </a:pathLst>
          </a:custGeom>
          <a:solidFill>
            <a:schemeClr val="accent5"/>
          </a:solidFill>
          <a:ln w="0">
            <a:noFill/>
            <a:prstDash val="solid"/>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Freeform 93"/>
          <p:cNvSpPr>
            <a:spLocks noEditPoints="1"/>
          </p:cNvSpPr>
          <p:nvPr/>
        </p:nvSpPr>
        <p:spPr bwMode="auto">
          <a:xfrm>
            <a:off x="6433117" y="3083136"/>
            <a:ext cx="341376" cy="510843"/>
          </a:xfrm>
          <a:custGeom>
            <a:avLst/>
            <a:gdLst>
              <a:gd name="T0" fmla="*/ 952 w 2029"/>
              <a:gd name="T1" fmla="*/ 605 h 3349"/>
              <a:gd name="T2" fmla="*/ 875 w 2029"/>
              <a:gd name="T3" fmla="*/ 629 h 3349"/>
              <a:gd name="T4" fmla="*/ 808 w 2029"/>
              <a:gd name="T5" fmla="*/ 671 h 3349"/>
              <a:gd name="T6" fmla="*/ 756 w 2029"/>
              <a:gd name="T7" fmla="*/ 729 h 3349"/>
              <a:gd name="T8" fmla="*/ 723 w 2029"/>
              <a:gd name="T9" fmla="*/ 801 h 3349"/>
              <a:gd name="T10" fmla="*/ 711 w 2029"/>
              <a:gd name="T11" fmla="*/ 882 h 3349"/>
              <a:gd name="T12" fmla="*/ 723 w 2029"/>
              <a:gd name="T13" fmla="*/ 963 h 3349"/>
              <a:gd name="T14" fmla="*/ 756 w 2029"/>
              <a:gd name="T15" fmla="*/ 1034 h 3349"/>
              <a:gd name="T16" fmla="*/ 808 w 2029"/>
              <a:gd name="T17" fmla="*/ 1094 h 3349"/>
              <a:gd name="T18" fmla="*/ 875 w 2029"/>
              <a:gd name="T19" fmla="*/ 1136 h 3349"/>
              <a:gd name="T20" fmla="*/ 952 w 2029"/>
              <a:gd name="T21" fmla="*/ 1159 h 3349"/>
              <a:gd name="T22" fmla="*/ 1036 w 2029"/>
              <a:gd name="T23" fmla="*/ 1159 h 3349"/>
              <a:gd name="T24" fmla="*/ 1114 w 2029"/>
              <a:gd name="T25" fmla="*/ 1136 h 3349"/>
              <a:gd name="T26" fmla="*/ 1180 w 2029"/>
              <a:gd name="T27" fmla="*/ 1094 h 3349"/>
              <a:gd name="T28" fmla="*/ 1232 w 2029"/>
              <a:gd name="T29" fmla="*/ 1034 h 3349"/>
              <a:gd name="T30" fmla="*/ 1266 w 2029"/>
              <a:gd name="T31" fmla="*/ 963 h 3349"/>
              <a:gd name="T32" fmla="*/ 1277 w 2029"/>
              <a:gd name="T33" fmla="*/ 882 h 3349"/>
              <a:gd name="T34" fmla="*/ 1266 w 2029"/>
              <a:gd name="T35" fmla="*/ 801 h 3349"/>
              <a:gd name="T36" fmla="*/ 1232 w 2029"/>
              <a:gd name="T37" fmla="*/ 729 h 3349"/>
              <a:gd name="T38" fmla="*/ 1180 w 2029"/>
              <a:gd name="T39" fmla="*/ 671 h 3349"/>
              <a:gd name="T40" fmla="*/ 1114 w 2029"/>
              <a:gd name="T41" fmla="*/ 629 h 3349"/>
              <a:gd name="T42" fmla="*/ 1036 w 2029"/>
              <a:gd name="T43" fmla="*/ 605 h 3349"/>
              <a:gd name="T44" fmla="*/ 933 w 2029"/>
              <a:gd name="T45" fmla="*/ 0 h 3349"/>
              <a:gd name="T46" fmla="*/ 1043 w 2029"/>
              <a:gd name="T47" fmla="*/ 481 h 3349"/>
              <a:gd name="T48" fmla="*/ 1138 w 2029"/>
              <a:gd name="T49" fmla="*/ 506 h 3349"/>
              <a:gd name="T50" fmla="*/ 1224 w 2029"/>
              <a:gd name="T51" fmla="*/ 551 h 3349"/>
              <a:gd name="T52" fmla="*/ 1296 w 2029"/>
              <a:gd name="T53" fmla="*/ 615 h 3349"/>
              <a:gd name="T54" fmla="*/ 1350 w 2029"/>
              <a:gd name="T55" fmla="*/ 692 h 3349"/>
              <a:gd name="T56" fmla="*/ 1385 w 2029"/>
              <a:gd name="T57" fmla="*/ 782 h 3349"/>
              <a:gd name="T58" fmla="*/ 1397 w 2029"/>
              <a:gd name="T59" fmla="*/ 882 h 3349"/>
              <a:gd name="T60" fmla="*/ 1389 w 2029"/>
              <a:gd name="T61" fmla="*/ 967 h 3349"/>
              <a:gd name="T62" fmla="*/ 1362 w 2029"/>
              <a:gd name="T63" fmla="*/ 1045 h 3349"/>
              <a:gd name="T64" fmla="*/ 1785 w 2029"/>
              <a:gd name="T65" fmla="*/ 1611 h 3349"/>
              <a:gd name="T66" fmla="*/ 1873 w 2029"/>
              <a:gd name="T67" fmla="*/ 1470 h 3349"/>
              <a:gd name="T68" fmla="*/ 1785 w 2029"/>
              <a:gd name="T69" fmla="*/ 1838 h 3349"/>
              <a:gd name="T70" fmla="*/ 1605 w 2029"/>
              <a:gd name="T71" fmla="*/ 1698 h 3349"/>
              <a:gd name="T72" fmla="*/ 1909 w 2029"/>
              <a:gd name="T73" fmla="*/ 2816 h 3349"/>
              <a:gd name="T74" fmla="*/ 1758 w 2029"/>
              <a:gd name="T75" fmla="*/ 2878 h 3349"/>
              <a:gd name="T76" fmla="*/ 1015 w 2029"/>
              <a:gd name="T77" fmla="*/ 1310 h 3349"/>
              <a:gd name="T78" fmla="*/ 272 w 2029"/>
              <a:gd name="T79" fmla="*/ 2878 h 3349"/>
              <a:gd name="T80" fmla="*/ 121 w 2029"/>
              <a:gd name="T81" fmla="*/ 2816 h 3349"/>
              <a:gd name="T82" fmla="*/ 425 w 2029"/>
              <a:gd name="T83" fmla="*/ 1698 h 3349"/>
              <a:gd name="T84" fmla="*/ 237 w 2029"/>
              <a:gd name="T85" fmla="*/ 1838 h 3349"/>
              <a:gd name="T86" fmla="*/ 148 w 2029"/>
              <a:gd name="T87" fmla="*/ 1470 h 3349"/>
              <a:gd name="T88" fmla="*/ 237 w 2029"/>
              <a:gd name="T89" fmla="*/ 1611 h 3349"/>
              <a:gd name="T90" fmla="*/ 646 w 2029"/>
              <a:gd name="T91" fmla="*/ 1103 h 3349"/>
              <a:gd name="T92" fmla="*/ 603 w 2029"/>
              <a:gd name="T93" fmla="*/ 1022 h 3349"/>
              <a:gd name="T94" fmla="*/ 581 w 2029"/>
              <a:gd name="T95" fmla="*/ 931 h 3349"/>
              <a:gd name="T96" fmla="*/ 581 w 2029"/>
              <a:gd name="T97" fmla="*/ 831 h 3349"/>
              <a:gd name="T98" fmla="*/ 605 w 2029"/>
              <a:gd name="T99" fmla="*/ 736 h 3349"/>
              <a:gd name="T100" fmla="*/ 651 w 2029"/>
              <a:gd name="T101" fmla="*/ 652 h 3349"/>
              <a:gd name="T102" fmla="*/ 714 w 2029"/>
              <a:gd name="T103" fmla="*/ 581 h 3349"/>
              <a:gd name="T104" fmla="*/ 792 w 2029"/>
              <a:gd name="T105" fmla="*/ 526 h 3349"/>
              <a:gd name="T106" fmla="*/ 883 w 2029"/>
              <a:gd name="T107" fmla="*/ 491 h 3349"/>
              <a:gd name="T108" fmla="*/ 933 w 2029"/>
              <a:gd name="T109" fmla="*/ 0 h 3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29" h="3349">
                <a:moveTo>
                  <a:pt x="995" y="602"/>
                </a:moveTo>
                <a:lnTo>
                  <a:pt x="952" y="605"/>
                </a:lnTo>
                <a:lnTo>
                  <a:pt x="912" y="614"/>
                </a:lnTo>
                <a:lnTo>
                  <a:pt x="875" y="629"/>
                </a:lnTo>
                <a:lnTo>
                  <a:pt x="839" y="648"/>
                </a:lnTo>
                <a:lnTo>
                  <a:pt x="808" y="671"/>
                </a:lnTo>
                <a:lnTo>
                  <a:pt x="781" y="699"/>
                </a:lnTo>
                <a:lnTo>
                  <a:pt x="756" y="729"/>
                </a:lnTo>
                <a:lnTo>
                  <a:pt x="737" y="764"/>
                </a:lnTo>
                <a:lnTo>
                  <a:pt x="723" y="801"/>
                </a:lnTo>
                <a:lnTo>
                  <a:pt x="713" y="841"/>
                </a:lnTo>
                <a:lnTo>
                  <a:pt x="711" y="882"/>
                </a:lnTo>
                <a:lnTo>
                  <a:pt x="713" y="923"/>
                </a:lnTo>
                <a:lnTo>
                  <a:pt x="723" y="963"/>
                </a:lnTo>
                <a:lnTo>
                  <a:pt x="737" y="1000"/>
                </a:lnTo>
                <a:lnTo>
                  <a:pt x="756" y="1034"/>
                </a:lnTo>
                <a:lnTo>
                  <a:pt x="781" y="1066"/>
                </a:lnTo>
                <a:lnTo>
                  <a:pt x="808" y="1094"/>
                </a:lnTo>
                <a:lnTo>
                  <a:pt x="839" y="1117"/>
                </a:lnTo>
                <a:lnTo>
                  <a:pt x="875" y="1136"/>
                </a:lnTo>
                <a:lnTo>
                  <a:pt x="912" y="1150"/>
                </a:lnTo>
                <a:lnTo>
                  <a:pt x="952" y="1159"/>
                </a:lnTo>
                <a:lnTo>
                  <a:pt x="995" y="1163"/>
                </a:lnTo>
                <a:lnTo>
                  <a:pt x="1036" y="1159"/>
                </a:lnTo>
                <a:lnTo>
                  <a:pt x="1076" y="1150"/>
                </a:lnTo>
                <a:lnTo>
                  <a:pt x="1114" y="1136"/>
                </a:lnTo>
                <a:lnTo>
                  <a:pt x="1149" y="1117"/>
                </a:lnTo>
                <a:lnTo>
                  <a:pt x="1180" y="1094"/>
                </a:lnTo>
                <a:lnTo>
                  <a:pt x="1208" y="1066"/>
                </a:lnTo>
                <a:lnTo>
                  <a:pt x="1232" y="1034"/>
                </a:lnTo>
                <a:lnTo>
                  <a:pt x="1252" y="1000"/>
                </a:lnTo>
                <a:lnTo>
                  <a:pt x="1266" y="963"/>
                </a:lnTo>
                <a:lnTo>
                  <a:pt x="1274" y="923"/>
                </a:lnTo>
                <a:lnTo>
                  <a:pt x="1277" y="882"/>
                </a:lnTo>
                <a:lnTo>
                  <a:pt x="1274" y="841"/>
                </a:lnTo>
                <a:lnTo>
                  <a:pt x="1266" y="801"/>
                </a:lnTo>
                <a:lnTo>
                  <a:pt x="1252" y="764"/>
                </a:lnTo>
                <a:lnTo>
                  <a:pt x="1232" y="729"/>
                </a:lnTo>
                <a:lnTo>
                  <a:pt x="1208" y="699"/>
                </a:lnTo>
                <a:lnTo>
                  <a:pt x="1180" y="671"/>
                </a:lnTo>
                <a:lnTo>
                  <a:pt x="1149" y="648"/>
                </a:lnTo>
                <a:lnTo>
                  <a:pt x="1114" y="629"/>
                </a:lnTo>
                <a:lnTo>
                  <a:pt x="1076" y="614"/>
                </a:lnTo>
                <a:lnTo>
                  <a:pt x="1036" y="605"/>
                </a:lnTo>
                <a:lnTo>
                  <a:pt x="995" y="602"/>
                </a:lnTo>
                <a:close/>
                <a:moveTo>
                  <a:pt x="933" y="0"/>
                </a:moveTo>
                <a:lnTo>
                  <a:pt x="1043" y="0"/>
                </a:lnTo>
                <a:lnTo>
                  <a:pt x="1043" y="481"/>
                </a:lnTo>
                <a:lnTo>
                  <a:pt x="1092" y="491"/>
                </a:lnTo>
                <a:lnTo>
                  <a:pt x="1138" y="506"/>
                </a:lnTo>
                <a:lnTo>
                  <a:pt x="1182" y="526"/>
                </a:lnTo>
                <a:lnTo>
                  <a:pt x="1224" y="551"/>
                </a:lnTo>
                <a:lnTo>
                  <a:pt x="1261" y="581"/>
                </a:lnTo>
                <a:lnTo>
                  <a:pt x="1296" y="615"/>
                </a:lnTo>
                <a:lnTo>
                  <a:pt x="1324" y="652"/>
                </a:lnTo>
                <a:lnTo>
                  <a:pt x="1350" y="692"/>
                </a:lnTo>
                <a:lnTo>
                  <a:pt x="1371" y="736"/>
                </a:lnTo>
                <a:lnTo>
                  <a:pt x="1385" y="782"/>
                </a:lnTo>
                <a:lnTo>
                  <a:pt x="1394" y="831"/>
                </a:lnTo>
                <a:lnTo>
                  <a:pt x="1397" y="882"/>
                </a:lnTo>
                <a:lnTo>
                  <a:pt x="1395" y="924"/>
                </a:lnTo>
                <a:lnTo>
                  <a:pt x="1389" y="967"/>
                </a:lnTo>
                <a:lnTo>
                  <a:pt x="1377" y="1006"/>
                </a:lnTo>
                <a:lnTo>
                  <a:pt x="1362" y="1045"/>
                </a:lnTo>
                <a:lnTo>
                  <a:pt x="1573" y="1611"/>
                </a:lnTo>
                <a:lnTo>
                  <a:pt x="1785" y="1611"/>
                </a:lnTo>
                <a:lnTo>
                  <a:pt x="1785" y="1470"/>
                </a:lnTo>
                <a:lnTo>
                  <a:pt x="1873" y="1470"/>
                </a:lnTo>
                <a:lnTo>
                  <a:pt x="1873" y="1838"/>
                </a:lnTo>
                <a:lnTo>
                  <a:pt x="1785" y="1838"/>
                </a:lnTo>
                <a:lnTo>
                  <a:pt x="1785" y="1698"/>
                </a:lnTo>
                <a:lnTo>
                  <a:pt x="1605" y="1698"/>
                </a:lnTo>
                <a:lnTo>
                  <a:pt x="1929" y="2571"/>
                </a:lnTo>
                <a:lnTo>
                  <a:pt x="1909" y="2816"/>
                </a:lnTo>
                <a:lnTo>
                  <a:pt x="2029" y="3349"/>
                </a:lnTo>
                <a:lnTo>
                  <a:pt x="1758" y="2878"/>
                </a:lnTo>
                <a:lnTo>
                  <a:pt x="1563" y="2697"/>
                </a:lnTo>
                <a:lnTo>
                  <a:pt x="1015" y="1310"/>
                </a:lnTo>
                <a:lnTo>
                  <a:pt x="467" y="2697"/>
                </a:lnTo>
                <a:lnTo>
                  <a:pt x="272" y="2878"/>
                </a:lnTo>
                <a:lnTo>
                  <a:pt x="0" y="3349"/>
                </a:lnTo>
                <a:lnTo>
                  <a:pt x="121" y="2816"/>
                </a:lnTo>
                <a:lnTo>
                  <a:pt x="100" y="2571"/>
                </a:lnTo>
                <a:lnTo>
                  <a:pt x="425" y="1698"/>
                </a:lnTo>
                <a:lnTo>
                  <a:pt x="237" y="1698"/>
                </a:lnTo>
                <a:lnTo>
                  <a:pt x="237" y="1838"/>
                </a:lnTo>
                <a:lnTo>
                  <a:pt x="148" y="1838"/>
                </a:lnTo>
                <a:lnTo>
                  <a:pt x="148" y="1470"/>
                </a:lnTo>
                <a:lnTo>
                  <a:pt x="237" y="1470"/>
                </a:lnTo>
                <a:lnTo>
                  <a:pt x="237" y="1611"/>
                </a:lnTo>
                <a:lnTo>
                  <a:pt x="457" y="1611"/>
                </a:lnTo>
                <a:lnTo>
                  <a:pt x="646" y="1103"/>
                </a:lnTo>
                <a:lnTo>
                  <a:pt x="622" y="1064"/>
                </a:lnTo>
                <a:lnTo>
                  <a:pt x="603" y="1022"/>
                </a:lnTo>
                <a:lnTo>
                  <a:pt x="590" y="977"/>
                </a:lnTo>
                <a:lnTo>
                  <a:pt x="581" y="931"/>
                </a:lnTo>
                <a:lnTo>
                  <a:pt x="578" y="882"/>
                </a:lnTo>
                <a:lnTo>
                  <a:pt x="581" y="831"/>
                </a:lnTo>
                <a:lnTo>
                  <a:pt x="590" y="782"/>
                </a:lnTo>
                <a:lnTo>
                  <a:pt x="605" y="736"/>
                </a:lnTo>
                <a:lnTo>
                  <a:pt x="625" y="692"/>
                </a:lnTo>
                <a:lnTo>
                  <a:pt x="651" y="652"/>
                </a:lnTo>
                <a:lnTo>
                  <a:pt x="680" y="615"/>
                </a:lnTo>
                <a:lnTo>
                  <a:pt x="714" y="581"/>
                </a:lnTo>
                <a:lnTo>
                  <a:pt x="752" y="551"/>
                </a:lnTo>
                <a:lnTo>
                  <a:pt x="792" y="526"/>
                </a:lnTo>
                <a:lnTo>
                  <a:pt x="837" y="506"/>
                </a:lnTo>
                <a:lnTo>
                  <a:pt x="883" y="491"/>
                </a:lnTo>
                <a:lnTo>
                  <a:pt x="933" y="481"/>
                </a:lnTo>
                <a:lnTo>
                  <a:pt x="933" y="0"/>
                </a:lnTo>
                <a:close/>
              </a:path>
            </a:pathLst>
          </a:custGeom>
          <a:solidFill>
            <a:schemeClr val="accent3">
              <a:lumMod val="75000"/>
            </a:schemeClr>
          </a:solidFill>
          <a:ln w="0">
            <a:noFill/>
            <a:prstDash val="solid"/>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Freeform 94"/>
          <p:cNvSpPr>
            <a:spLocks noEditPoints="1"/>
          </p:cNvSpPr>
          <p:nvPr/>
        </p:nvSpPr>
        <p:spPr bwMode="auto">
          <a:xfrm>
            <a:off x="7400988" y="5659410"/>
            <a:ext cx="498467" cy="511633"/>
          </a:xfrm>
          <a:custGeom>
            <a:avLst/>
            <a:gdLst>
              <a:gd name="T0" fmla="*/ 2406 w 3180"/>
              <a:gd name="T1" fmla="*/ 1358 h 3260"/>
              <a:gd name="T2" fmla="*/ 2504 w 3180"/>
              <a:gd name="T3" fmla="*/ 1507 h 3260"/>
              <a:gd name="T4" fmla="*/ 2654 w 3180"/>
              <a:gd name="T5" fmla="*/ 1408 h 3260"/>
              <a:gd name="T6" fmla="*/ 2555 w 3180"/>
              <a:gd name="T7" fmla="*/ 1259 h 3260"/>
              <a:gd name="T8" fmla="*/ 2770 w 3180"/>
              <a:gd name="T9" fmla="*/ 565 h 3260"/>
              <a:gd name="T10" fmla="*/ 2754 w 3180"/>
              <a:gd name="T11" fmla="*/ 758 h 3260"/>
              <a:gd name="T12" fmla="*/ 2622 w 3180"/>
              <a:gd name="T13" fmla="*/ 955 h 3260"/>
              <a:gd name="T14" fmla="*/ 2986 w 3180"/>
              <a:gd name="T15" fmla="*/ 1513 h 3260"/>
              <a:gd name="T16" fmla="*/ 3103 w 3180"/>
              <a:gd name="T17" fmla="*/ 1857 h 3260"/>
              <a:gd name="T18" fmla="*/ 3180 w 3180"/>
              <a:gd name="T19" fmla="*/ 1873 h 3260"/>
              <a:gd name="T20" fmla="*/ 3043 w 3180"/>
              <a:gd name="T21" fmla="*/ 2392 h 3260"/>
              <a:gd name="T22" fmla="*/ 2730 w 3180"/>
              <a:gd name="T23" fmla="*/ 2607 h 3260"/>
              <a:gd name="T24" fmla="*/ 2477 w 3180"/>
              <a:gd name="T25" fmla="*/ 2882 h 3260"/>
              <a:gd name="T26" fmla="*/ 2508 w 3180"/>
              <a:gd name="T27" fmla="*/ 3060 h 3260"/>
              <a:gd name="T28" fmla="*/ 2118 w 3180"/>
              <a:gd name="T29" fmla="*/ 3117 h 3260"/>
              <a:gd name="T30" fmla="*/ 2022 w 3180"/>
              <a:gd name="T31" fmla="*/ 3060 h 3260"/>
              <a:gd name="T32" fmla="*/ 1953 w 3180"/>
              <a:gd name="T33" fmla="*/ 3189 h 3260"/>
              <a:gd name="T34" fmla="*/ 1668 w 3180"/>
              <a:gd name="T35" fmla="*/ 3257 h 3260"/>
              <a:gd name="T36" fmla="*/ 1621 w 3180"/>
              <a:gd name="T37" fmla="*/ 3155 h 3260"/>
              <a:gd name="T38" fmla="*/ 1208 w 3180"/>
              <a:gd name="T39" fmla="*/ 3149 h 3260"/>
              <a:gd name="T40" fmla="*/ 930 w 3180"/>
              <a:gd name="T41" fmla="*/ 3112 h 3260"/>
              <a:gd name="T42" fmla="*/ 917 w 3180"/>
              <a:gd name="T43" fmla="*/ 3211 h 3260"/>
              <a:gd name="T44" fmla="*/ 551 w 3180"/>
              <a:gd name="T45" fmla="*/ 3206 h 3260"/>
              <a:gd name="T46" fmla="*/ 535 w 3180"/>
              <a:gd name="T47" fmla="*/ 2998 h 3260"/>
              <a:gd name="T48" fmla="*/ 404 w 3180"/>
              <a:gd name="T49" fmla="*/ 2796 h 3260"/>
              <a:gd name="T50" fmla="*/ 70 w 3180"/>
              <a:gd name="T51" fmla="*/ 2369 h 3260"/>
              <a:gd name="T52" fmla="*/ 3 w 3180"/>
              <a:gd name="T53" fmla="*/ 1798 h 3260"/>
              <a:gd name="T54" fmla="*/ 221 w 3180"/>
              <a:gd name="T55" fmla="*/ 1191 h 3260"/>
              <a:gd name="T56" fmla="*/ 650 w 3180"/>
              <a:gd name="T57" fmla="*/ 934 h 3260"/>
              <a:gd name="T58" fmla="*/ 863 w 3180"/>
              <a:gd name="T59" fmla="*/ 1110 h 3260"/>
              <a:gd name="T60" fmla="*/ 735 w 3180"/>
              <a:gd name="T61" fmla="*/ 1163 h 3260"/>
              <a:gd name="T62" fmla="*/ 744 w 3180"/>
              <a:gd name="T63" fmla="*/ 1311 h 3260"/>
              <a:gd name="T64" fmla="*/ 1090 w 3180"/>
              <a:gd name="T65" fmla="*/ 1254 h 3260"/>
              <a:gd name="T66" fmla="*/ 1413 w 3180"/>
              <a:gd name="T67" fmla="*/ 1229 h 3260"/>
              <a:gd name="T68" fmla="*/ 1541 w 3180"/>
              <a:gd name="T69" fmla="*/ 1194 h 3260"/>
              <a:gd name="T70" fmla="*/ 1506 w 3180"/>
              <a:gd name="T71" fmla="*/ 1039 h 3260"/>
              <a:gd name="T72" fmla="*/ 1580 w 3180"/>
              <a:gd name="T73" fmla="*/ 837 h 3260"/>
              <a:gd name="T74" fmla="*/ 1830 w 3180"/>
              <a:gd name="T75" fmla="*/ 659 h 3260"/>
              <a:gd name="T76" fmla="*/ 2014 w 3180"/>
              <a:gd name="T77" fmla="*/ 703 h 3260"/>
              <a:gd name="T78" fmla="*/ 2125 w 3180"/>
              <a:gd name="T79" fmla="*/ 659 h 3260"/>
              <a:gd name="T80" fmla="*/ 2406 w 3180"/>
              <a:gd name="T81" fmla="*/ 560 h 3260"/>
              <a:gd name="T82" fmla="*/ 1131 w 3180"/>
              <a:gd name="T83" fmla="*/ 202 h 3260"/>
              <a:gd name="T84" fmla="*/ 894 w 3180"/>
              <a:gd name="T85" fmla="*/ 332 h 3260"/>
              <a:gd name="T86" fmla="*/ 1020 w 3180"/>
              <a:gd name="T87" fmla="*/ 271 h 3260"/>
              <a:gd name="T88" fmla="*/ 995 w 3180"/>
              <a:gd name="T89" fmla="*/ 125 h 3260"/>
              <a:gd name="T90" fmla="*/ 719 w 3180"/>
              <a:gd name="T91" fmla="*/ 370 h 3260"/>
              <a:gd name="T92" fmla="*/ 765 w 3180"/>
              <a:gd name="T93" fmla="*/ 746 h 3260"/>
              <a:gd name="T94" fmla="*/ 1094 w 3180"/>
              <a:gd name="T95" fmla="*/ 919 h 3260"/>
              <a:gd name="T96" fmla="*/ 1423 w 3180"/>
              <a:gd name="T97" fmla="*/ 746 h 3260"/>
              <a:gd name="T98" fmla="*/ 1468 w 3180"/>
              <a:gd name="T99" fmla="*/ 370 h 3260"/>
              <a:gd name="T100" fmla="*/ 1192 w 3180"/>
              <a:gd name="T101" fmla="*/ 125 h 3260"/>
              <a:gd name="T102" fmla="*/ 1352 w 3180"/>
              <a:gd name="T103" fmla="*/ 71 h 3260"/>
              <a:gd name="T104" fmla="*/ 1595 w 3180"/>
              <a:gd name="T105" fmla="*/ 406 h 3260"/>
              <a:gd name="T106" fmla="*/ 1508 w 3180"/>
              <a:gd name="T107" fmla="*/ 820 h 3260"/>
              <a:gd name="T108" fmla="*/ 1150 w 3180"/>
              <a:gd name="T109" fmla="*/ 1028 h 3260"/>
              <a:gd name="T110" fmla="*/ 750 w 3180"/>
              <a:gd name="T111" fmla="*/ 899 h 3260"/>
              <a:gd name="T112" fmla="*/ 581 w 3180"/>
              <a:gd name="T113" fmla="*/ 516 h 3260"/>
              <a:gd name="T114" fmla="*/ 750 w 3180"/>
              <a:gd name="T115" fmla="*/ 133 h 3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0" h="3260">
                <a:moveTo>
                  <a:pt x="2530" y="1257"/>
                </a:moveTo>
                <a:lnTo>
                  <a:pt x="2504" y="1259"/>
                </a:lnTo>
                <a:lnTo>
                  <a:pt x="2480" y="1266"/>
                </a:lnTo>
                <a:lnTo>
                  <a:pt x="2458" y="1278"/>
                </a:lnTo>
                <a:lnTo>
                  <a:pt x="2440" y="1293"/>
                </a:lnTo>
                <a:lnTo>
                  <a:pt x="2425" y="1312"/>
                </a:lnTo>
                <a:lnTo>
                  <a:pt x="2413" y="1334"/>
                </a:lnTo>
                <a:lnTo>
                  <a:pt x="2406" y="1358"/>
                </a:lnTo>
                <a:lnTo>
                  <a:pt x="2403" y="1383"/>
                </a:lnTo>
                <a:lnTo>
                  <a:pt x="2406" y="1409"/>
                </a:lnTo>
                <a:lnTo>
                  <a:pt x="2413" y="1433"/>
                </a:lnTo>
                <a:lnTo>
                  <a:pt x="2425" y="1454"/>
                </a:lnTo>
                <a:lnTo>
                  <a:pt x="2440" y="1473"/>
                </a:lnTo>
                <a:lnTo>
                  <a:pt x="2458" y="1488"/>
                </a:lnTo>
                <a:lnTo>
                  <a:pt x="2480" y="1500"/>
                </a:lnTo>
                <a:lnTo>
                  <a:pt x="2504" y="1507"/>
                </a:lnTo>
                <a:lnTo>
                  <a:pt x="2530" y="1511"/>
                </a:lnTo>
                <a:lnTo>
                  <a:pt x="2555" y="1507"/>
                </a:lnTo>
                <a:lnTo>
                  <a:pt x="2579" y="1500"/>
                </a:lnTo>
                <a:lnTo>
                  <a:pt x="2600" y="1488"/>
                </a:lnTo>
                <a:lnTo>
                  <a:pt x="2618" y="1473"/>
                </a:lnTo>
                <a:lnTo>
                  <a:pt x="2634" y="1454"/>
                </a:lnTo>
                <a:lnTo>
                  <a:pt x="2645" y="1433"/>
                </a:lnTo>
                <a:lnTo>
                  <a:pt x="2654" y="1408"/>
                </a:lnTo>
                <a:lnTo>
                  <a:pt x="2656" y="1383"/>
                </a:lnTo>
                <a:lnTo>
                  <a:pt x="2654" y="1358"/>
                </a:lnTo>
                <a:lnTo>
                  <a:pt x="2645" y="1334"/>
                </a:lnTo>
                <a:lnTo>
                  <a:pt x="2634" y="1312"/>
                </a:lnTo>
                <a:lnTo>
                  <a:pt x="2618" y="1293"/>
                </a:lnTo>
                <a:lnTo>
                  <a:pt x="2600" y="1278"/>
                </a:lnTo>
                <a:lnTo>
                  <a:pt x="2579" y="1266"/>
                </a:lnTo>
                <a:lnTo>
                  <a:pt x="2555" y="1259"/>
                </a:lnTo>
                <a:lnTo>
                  <a:pt x="2530" y="1257"/>
                </a:lnTo>
                <a:close/>
                <a:moveTo>
                  <a:pt x="2647" y="514"/>
                </a:moveTo>
                <a:lnTo>
                  <a:pt x="2675" y="514"/>
                </a:lnTo>
                <a:lnTo>
                  <a:pt x="2698" y="517"/>
                </a:lnTo>
                <a:lnTo>
                  <a:pt x="2718" y="523"/>
                </a:lnTo>
                <a:lnTo>
                  <a:pt x="2740" y="534"/>
                </a:lnTo>
                <a:lnTo>
                  <a:pt x="2757" y="548"/>
                </a:lnTo>
                <a:lnTo>
                  <a:pt x="2770" y="565"/>
                </a:lnTo>
                <a:lnTo>
                  <a:pt x="2779" y="584"/>
                </a:lnTo>
                <a:lnTo>
                  <a:pt x="2784" y="605"/>
                </a:lnTo>
                <a:lnTo>
                  <a:pt x="2786" y="628"/>
                </a:lnTo>
                <a:lnTo>
                  <a:pt x="2785" y="652"/>
                </a:lnTo>
                <a:lnTo>
                  <a:pt x="2781" y="678"/>
                </a:lnTo>
                <a:lnTo>
                  <a:pt x="2774" y="704"/>
                </a:lnTo>
                <a:lnTo>
                  <a:pt x="2765" y="731"/>
                </a:lnTo>
                <a:lnTo>
                  <a:pt x="2754" y="758"/>
                </a:lnTo>
                <a:lnTo>
                  <a:pt x="2741" y="786"/>
                </a:lnTo>
                <a:lnTo>
                  <a:pt x="2727" y="813"/>
                </a:lnTo>
                <a:lnTo>
                  <a:pt x="2711" y="839"/>
                </a:lnTo>
                <a:lnTo>
                  <a:pt x="2694" y="866"/>
                </a:lnTo>
                <a:lnTo>
                  <a:pt x="2677" y="890"/>
                </a:lnTo>
                <a:lnTo>
                  <a:pt x="2659" y="913"/>
                </a:lnTo>
                <a:lnTo>
                  <a:pt x="2640" y="934"/>
                </a:lnTo>
                <a:lnTo>
                  <a:pt x="2622" y="955"/>
                </a:lnTo>
                <a:lnTo>
                  <a:pt x="2685" y="1015"/>
                </a:lnTo>
                <a:lnTo>
                  <a:pt x="2742" y="1078"/>
                </a:lnTo>
                <a:lnTo>
                  <a:pt x="2795" y="1145"/>
                </a:lnTo>
                <a:lnTo>
                  <a:pt x="2845" y="1213"/>
                </a:lnTo>
                <a:lnTo>
                  <a:pt x="2888" y="1285"/>
                </a:lnTo>
                <a:lnTo>
                  <a:pt x="2926" y="1359"/>
                </a:lnTo>
                <a:lnTo>
                  <a:pt x="2958" y="1435"/>
                </a:lnTo>
                <a:lnTo>
                  <a:pt x="2986" y="1513"/>
                </a:lnTo>
                <a:lnTo>
                  <a:pt x="3008" y="1592"/>
                </a:lnTo>
                <a:lnTo>
                  <a:pt x="3023" y="1674"/>
                </a:lnTo>
                <a:lnTo>
                  <a:pt x="3032" y="1757"/>
                </a:lnTo>
                <a:lnTo>
                  <a:pt x="3045" y="1788"/>
                </a:lnTo>
                <a:lnTo>
                  <a:pt x="3059" y="1811"/>
                </a:lnTo>
                <a:lnTo>
                  <a:pt x="3073" y="1831"/>
                </a:lnTo>
                <a:lnTo>
                  <a:pt x="3088" y="1846"/>
                </a:lnTo>
                <a:lnTo>
                  <a:pt x="3103" y="1857"/>
                </a:lnTo>
                <a:lnTo>
                  <a:pt x="3118" y="1865"/>
                </a:lnTo>
                <a:lnTo>
                  <a:pt x="3133" y="1870"/>
                </a:lnTo>
                <a:lnTo>
                  <a:pt x="3146" y="1873"/>
                </a:lnTo>
                <a:lnTo>
                  <a:pt x="3157" y="1874"/>
                </a:lnTo>
                <a:lnTo>
                  <a:pt x="3167" y="1875"/>
                </a:lnTo>
                <a:lnTo>
                  <a:pt x="3174" y="1874"/>
                </a:lnTo>
                <a:lnTo>
                  <a:pt x="3179" y="1873"/>
                </a:lnTo>
                <a:lnTo>
                  <a:pt x="3180" y="1873"/>
                </a:lnTo>
                <a:lnTo>
                  <a:pt x="3180" y="2376"/>
                </a:lnTo>
                <a:lnTo>
                  <a:pt x="3177" y="2375"/>
                </a:lnTo>
                <a:lnTo>
                  <a:pt x="3167" y="2375"/>
                </a:lnTo>
                <a:lnTo>
                  <a:pt x="3151" y="2376"/>
                </a:lnTo>
                <a:lnTo>
                  <a:pt x="3131" y="2377"/>
                </a:lnTo>
                <a:lnTo>
                  <a:pt x="3104" y="2380"/>
                </a:lnTo>
                <a:lnTo>
                  <a:pt x="3075" y="2385"/>
                </a:lnTo>
                <a:lnTo>
                  <a:pt x="3043" y="2392"/>
                </a:lnTo>
                <a:lnTo>
                  <a:pt x="3008" y="2402"/>
                </a:lnTo>
                <a:lnTo>
                  <a:pt x="2971" y="2415"/>
                </a:lnTo>
                <a:lnTo>
                  <a:pt x="2933" y="2431"/>
                </a:lnTo>
                <a:lnTo>
                  <a:pt x="2894" y="2453"/>
                </a:lnTo>
                <a:lnTo>
                  <a:pt x="2856" y="2478"/>
                </a:lnTo>
                <a:lnTo>
                  <a:pt x="2818" y="2509"/>
                </a:lnTo>
                <a:lnTo>
                  <a:pt x="2781" y="2546"/>
                </a:lnTo>
                <a:lnTo>
                  <a:pt x="2730" y="2607"/>
                </a:lnTo>
                <a:lnTo>
                  <a:pt x="2675" y="2666"/>
                </a:lnTo>
                <a:lnTo>
                  <a:pt x="2614" y="2723"/>
                </a:lnTo>
                <a:lnTo>
                  <a:pt x="2552" y="2776"/>
                </a:lnTo>
                <a:lnTo>
                  <a:pt x="2484" y="2827"/>
                </a:lnTo>
                <a:lnTo>
                  <a:pt x="2480" y="2835"/>
                </a:lnTo>
                <a:lnTo>
                  <a:pt x="2477" y="2847"/>
                </a:lnTo>
                <a:lnTo>
                  <a:pt x="2476" y="2863"/>
                </a:lnTo>
                <a:lnTo>
                  <a:pt x="2477" y="2882"/>
                </a:lnTo>
                <a:lnTo>
                  <a:pt x="2479" y="2904"/>
                </a:lnTo>
                <a:lnTo>
                  <a:pt x="2481" y="2926"/>
                </a:lnTo>
                <a:lnTo>
                  <a:pt x="2485" y="2950"/>
                </a:lnTo>
                <a:lnTo>
                  <a:pt x="2490" y="2973"/>
                </a:lnTo>
                <a:lnTo>
                  <a:pt x="2495" y="2998"/>
                </a:lnTo>
                <a:lnTo>
                  <a:pt x="2499" y="3020"/>
                </a:lnTo>
                <a:lnTo>
                  <a:pt x="2504" y="3041"/>
                </a:lnTo>
                <a:lnTo>
                  <a:pt x="2508" y="3060"/>
                </a:lnTo>
                <a:lnTo>
                  <a:pt x="2512" y="3075"/>
                </a:lnTo>
                <a:lnTo>
                  <a:pt x="2515" y="3088"/>
                </a:lnTo>
                <a:lnTo>
                  <a:pt x="2517" y="3096"/>
                </a:lnTo>
                <a:lnTo>
                  <a:pt x="2517" y="3098"/>
                </a:lnTo>
                <a:lnTo>
                  <a:pt x="2119" y="3136"/>
                </a:lnTo>
                <a:lnTo>
                  <a:pt x="2119" y="3134"/>
                </a:lnTo>
                <a:lnTo>
                  <a:pt x="2119" y="3127"/>
                </a:lnTo>
                <a:lnTo>
                  <a:pt x="2118" y="3117"/>
                </a:lnTo>
                <a:lnTo>
                  <a:pt x="2117" y="3105"/>
                </a:lnTo>
                <a:lnTo>
                  <a:pt x="2114" y="3091"/>
                </a:lnTo>
                <a:lnTo>
                  <a:pt x="2111" y="3076"/>
                </a:lnTo>
                <a:lnTo>
                  <a:pt x="2107" y="3063"/>
                </a:lnTo>
                <a:lnTo>
                  <a:pt x="2101" y="3052"/>
                </a:lnTo>
                <a:lnTo>
                  <a:pt x="2094" y="3043"/>
                </a:lnTo>
                <a:lnTo>
                  <a:pt x="2084" y="3038"/>
                </a:lnTo>
                <a:lnTo>
                  <a:pt x="2022" y="3060"/>
                </a:lnTo>
                <a:lnTo>
                  <a:pt x="2015" y="3067"/>
                </a:lnTo>
                <a:lnTo>
                  <a:pt x="2005" y="3079"/>
                </a:lnTo>
                <a:lnTo>
                  <a:pt x="1996" y="3095"/>
                </a:lnTo>
                <a:lnTo>
                  <a:pt x="1987" y="3111"/>
                </a:lnTo>
                <a:lnTo>
                  <a:pt x="1978" y="3130"/>
                </a:lnTo>
                <a:lnTo>
                  <a:pt x="1970" y="3149"/>
                </a:lnTo>
                <a:lnTo>
                  <a:pt x="1961" y="3169"/>
                </a:lnTo>
                <a:lnTo>
                  <a:pt x="1953" y="3189"/>
                </a:lnTo>
                <a:lnTo>
                  <a:pt x="1946" y="3208"/>
                </a:lnTo>
                <a:lnTo>
                  <a:pt x="1940" y="3224"/>
                </a:lnTo>
                <a:lnTo>
                  <a:pt x="1935" y="3238"/>
                </a:lnTo>
                <a:lnTo>
                  <a:pt x="1931" y="3249"/>
                </a:lnTo>
                <a:lnTo>
                  <a:pt x="1928" y="3256"/>
                </a:lnTo>
                <a:lnTo>
                  <a:pt x="1927" y="3258"/>
                </a:lnTo>
                <a:lnTo>
                  <a:pt x="1669" y="3260"/>
                </a:lnTo>
                <a:lnTo>
                  <a:pt x="1668" y="3257"/>
                </a:lnTo>
                <a:lnTo>
                  <a:pt x="1665" y="3250"/>
                </a:lnTo>
                <a:lnTo>
                  <a:pt x="1661" y="3239"/>
                </a:lnTo>
                <a:lnTo>
                  <a:pt x="1656" y="3225"/>
                </a:lnTo>
                <a:lnTo>
                  <a:pt x="1649" y="3210"/>
                </a:lnTo>
                <a:lnTo>
                  <a:pt x="1643" y="3195"/>
                </a:lnTo>
                <a:lnTo>
                  <a:pt x="1635" y="3180"/>
                </a:lnTo>
                <a:lnTo>
                  <a:pt x="1628" y="3166"/>
                </a:lnTo>
                <a:lnTo>
                  <a:pt x="1621" y="3155"/>
                </a:lnTo>
                <a:lnTo>
                  <a:pt x="1615" y="3148"/>
                </a:lnTo>
                <a:lnTo>
                  <a:pt x="1610" y="3146"/>
                </a:lnTo>
                <a:lnTo>
                  <a:pt x="1514" y="3153"/>
                </a:lnTo>
                <a:lnTo>
                  <a:pt x="1418" y="3155"/>
                </a:lnTo>
                <a:lnTo>
                  <a:pt x="1359" y="3155"/>
                </a:lnTo>
                <a:lnTo>
                  <a:pt x="1305" y="3154"/>
                </a:lnTo>
                <a:lnTo>
                  <a:pt x="1255" y="3152"/>
                </a:lnTo>
                <a:lnTo>
                  <a:pt x="1208" y="3149"/>
                </a:lnTo>
                <a:lnTo>
                  <a:pt x="1161" y="3144"/>
                </a:lnTo>
                <a:lnTo>
                  <a:pt x="1115" y="3137"/>
                </a:lnTo>
                <a:lnTo>
                  <a:pt x="1069" y="3129"/>
                </a:lnTo>
                <a:lnTo>
                  <a:pt x="1020" y="3118"/>
                </a:lnTo>
                <a:lnTo>
                  <a:pt x="970" y="3104"/>
                </a:lnTo>
                <a:lnTo>
                  <a:pt x="953" y="3103"/>
                </a:lnTo>
                <a:lnTo>
                  <a:pt x="940" y="3106"/>
                </a:lnTo>
                <a:lnTo>
                  <a:pt x="930" y="3112"/>
                </a:lnTo>
                <a:lnTo>
                  <a:pt x="922" y="3120"/>
                </a:lnTo>
                <a:lnTo>
                  <a:pt x="917" y="3130"/>
                </a:lnTo>
                <a:lnTo>
                  <a:pt x="913" y="3143"/>
                </a:lnTo>
                <a:lnTo>
                  <a:pt x="912" y="3156"/>
                </a:lnTo>
                <a:lnTo>
                  <a:pt x="912" y="3170"/>
                </a:lnTo>
                <a:lnTo>
                  <a:pt x="913" y="3185"/>
                </a:lnTo>
                <a:lnTo>
                  <a:pt x="915" y="3198"/>
                </a:lnTo>
                <a:lnTo>
                  <a:pt x="917" y="3211"/>
                </a:lnTo>
                <a:lnTo>
                  <a:pt x="920" y="3223"/>
                </a:lnTo>
                <a:lnTo>
                  <a:pt x="922" y="3233"/>
                </a:lnTo>
                <a:lnTo>
                  <a:pt x="924" y="3241"/>
                </a:lnTo>
                <a:lnTo>
                  <a:pt x="926" y="3246"/>
                </a:lnTo>
                <a:lnTo>
                  <a:pt x="927" y="3247"/>
                </a:lnTo>
                <a:lnTo>
                  <a:pt x="551" y="3219"/>
                </a:lnTo>
                <a:lnTo>
                  <a:pt x="551" y="3216"/>
                </a:lnTo>
                <a:lnTo>
                  <a:pt x="551" y="3206"/>
                </a:lnTo>
                <a:lnTo>
                  <a:pt x="551" y="3191"/>
                </a:lnTo>
                <a:lnTo>
                  <a:pt x="550" y="3171"/>
                </a:lnTo>
                <a:lnTo>
                  <a:pt x="549" y="3147"/>
                </a:lnTo>
                <a:lnTo>
                  <a:pt x="547" y="3121"/>
                </a:lnTo>
                <a:lnTo>
                  <a:pt x="545" y="3092"/>
                </a:lnTo>
                <a:lnTo>
                  <a:pt x="543" y="3060"/>
                </a:lnTo>
                <a:lnTo>
                  <a:pt x="539" y="3029"/>
                </a:lnTo>
                <a:lnTo>
                  <a:pt x="535" y="2998"/>
                </a:lnTo>
                <a:lnTo>
                  <a:pt x="529" y="2967"/>
                </a:lnTo>
                <a:lnTo>
                  <a:pt x="523" y="2938"/>
                </a:lnTo>
                <a:lnTo>
                  <a:pt x="515" y="2911"/>
                </a:lnTo>
                <a:lnTo>
                  <a:pt x="506" y="2887"/>
                </a:lnTo>
                <a:lnTo>
                  <a:pt x="496" y="2867"/>
                </a:lnTo>
                <a:lnTo>
                  <a:pt x="484" y="2852"/>
                </a:lnTo>
                <a:lnTo>
                  <a:pt x="470" y="2842"/>
                </a:lnTo>
                <a:lnTo>
                  <a:pt x="404" y="2796"/>
                </a:lnTo>
                <a:lnTo>
                  <a:pt x="343" y="2749"/>
                </a:lnTo>
                <a:lnTo>
                  <a:pt x="289" y="2700"/>
                </a:lnTo>
                <a:lnTo>
                  <a:pt x="239" y="2650"/>
                </a:lnTo>
                <a:lnTo>
                  <a:pt x="196" y="2597"/>
                </a:lnTo>
                <a:lnTo>
                  <a:pt x="158" y="2544"/>
                </a:lnTo>
                <a:lnTo>
                  <a:pt x="124" y="2487"/>
                </a:lnTo>
                <a:lnTo>
                  <a:pt x="96" y="2429"/>
                </a:lnTo>
                <a:lnTo>
                  <a:pt x="70" y="2369"/>
                </a:lnTo>
                <a:lnTo>
                  <a:pt x="50" y="2306"/>
                </a:lnTo>
                <a:lnTo>
                  <a:pt x="34" y="2241"/>
                </a:lnTo>
                <a:lnTo>
                  <a:pt x="21" y="2175"/>
                </a:lnTo>
                <a:lnTo>
                  <a:pt x="11" y="2105"/>
                </a:lnTo>
                <a:lnTo>
                  <a:pt x="5" y="2033"/>
                </a:lnTo>
                <a:lnTo>
                  <a:pt x="1" y="1959"/>
                </a:lnTo>
                <a:lnTo>
                  <a:pt x="0" y="1882"/>
                </a:lnTo>
                <a:lnTo>
                  <a:pt x="3" y="1798"/>
                </a:lnTo>
                <a:lnTo>
                  <a:pt x="11" y="1715"/>
                </a:lnTo>
                <a:lnTo>
                  <a:pt x="26" y="1634"/>
                </a:lnTo>
                <a:lnTo>
                  <a:pt x="45" y="1554"/>
                </a:lnTo>
                <a:lnTo>
                  <a:pt x="70" y="1477"/>
                </a:lnTo>
                <a:lnTo>
                  <a:pt x="101" y="1401"/>
                </a:lnTo>
                <a:lnTo>
                  <a:pt x="136" y="1329"/>
                </a:lnTo>
                <a:lnTo>
                  <a:pt x="176" y="1259"/>
                </a:lnTo>
                <a:lnTo>
                  <a:pt x="221" y="1191"/>
                </a:lnTo>
                <a:lnTo>
                  <a:pt x="271" y="1126"/>
                </a:lnTo>
                <a:lnTo>
                  <a:pt x="325" y="1065"/>
                </a:lnTo>
                <a:lnTo>
                  <a:pt x="384" y="1007"/>
                </a:lnTo>
                <a:lnTo>
                  <a:pt x="447" y="951"/>
                </a:lnTo>
                <a:lnTo>
                  <a:pt x="514" y="900"/>
                </a:lnTo>
                <a:lnTo>
                  <a:pt x="585" y="852"/>
                </a:lnTo>
                <a:lnTo>
                  <a:pt x="616" y="895"/>
                </a:lnTo>
                <a:lnTo>
                  <a:pt x="650" y="934"/>
                </a:lnTo>
                <a:lnTo>
                  <a:pt x="687" y="970"/>
                </a:lnTo>
                <a:lnTo>
                  <a:pt x="728" y="1003"/>
                </a:lnTo>
                <a:lnTo>
                  <a:pt x="771" y="1031"/>
                </a:lnTo>
                <a:lnTo>
                  <a:pt x="817" y="1057"/>
                </a:lnTo>
                <a:lnTo>
                  <a:pt x="865" y="1078"/>
                </a:lnTo>
                <a:lnTo>
                  <a:pt x="916" y="1095"/>
                </a:lnTo>
                <a:lnTo>
                  <a:pt x="888" y="1103"/>
                </a:lnTo>
                <a:lnTo>
                  <a:pt x="863" y="1110"/>
                </a:lnTo>
                <a:lnTo>
                  <a:pt x="843" y="1117"/>
                </a:lnTo>
                <a:lnTo>
                  <a:pt x="827" y="1123"/>
                </a:lnTo>
                <a:lnTo>
                  <a:pt x="815" y="1127"/>
                </a:lnTo>
                <a:lnTo>
                  <a:pt x="808" y="1130"/>
                </a:lnTo>
                <a:lnTo>
                  <a:pt x="805" y="1131"/>
                </a:lnTo>
                <a:lnTo>
                  <a:pt x="776" y="1141"/>
                </a:lnTo>
                <a:lnTo>
                  <a:pt x="753" y="1151"/>
                </a:lnTo>
                <a:lnTo>
                  <a:pt x="735" y="1163"/>
                </a:lnTo>
                <a:lnTo>
                  <a:pt x="721" y="1176"/>
                </a:lnTo>
                <a:lnTo>
                  <a:pt x="713" y="1192"/>
                </a:lnTo>
                <a:lnTo>
                  <a:pt x="708" y="1210"/>
                </a:lnTo>
                <a:lnTo>
                  <a:pt x="707" y="1233"/>
                </a:lnTo>
                <a:lnTo>
                  <a:pt x="709" y="1256"/>
                </a:lnTo>
                <a:lnTo>
                  <a:pt x="717" y="1277"/>
                </a:lnTo>
                <a:lnTo>
                  <a:pt x="729" y="1296"/>
                </a:lnTo>
                <a:lnTo>
                  <a:pt x="744" y="1311"/>
                </a:lnTo>
                <a:lnTo>
                  <a:pt x="762" y="1323"/>
                </a:lnTo>
                <a:lnTo>
                  <a:pt x="782" y="1332"/>
                </a:lnTo>
                <a:lnTo>
                  <a:pt x="805" y="1334"/>
                </a:lnTo>
                <a:lnTo>
                  <a:pt x="864" y="1312"/>
                </a:lnTo>
                <a:lnTo>
                  <a:pt x="923" y="1293"/>
                </a:lnTo>
                <a:lnTo>
                  <a:pt x="980" y="1277"/>
                </a:lnTo>
                <a:lnTo>
                  <a:pt x="1036" y="1264"/>
                </a:lnTo>
                <a:lnTo>
                  <a:pt x="1090" y="1254"/>
                </a:lnTo>
                <a:lnTo>
                  <a:pt x="1142" y="1245"/>
                </a:lnTo>
                <a:lnTo>
                  <a:pt x="1191" y="1239"/>
                </a:lnTo>
                <a:lnTo>
                  <a:pt x="1238" y="1235"/>
                </a:lnTo>
                <a:lnTo>
                  <a:pt x="1281" y="1232"/>
                </a:lnTo>
                <a:lnTo>
                  <a:pt x="1320" y="1229"/>
                </a:lnTo>
                <a:lnTo>
                  <a:pt x="1355" y="1228"/>
                </a:lnTo>
                <a:lnTo>
                  <a:pt x="1387" y="1228"/>
                </a:lnTo>
                <a:lnTo>
                  <a:pt x="1413" y="1229"/>
                </a:lnTo>
                <a:lnTo>
                  <a:pt x="1434" y="1230"/>
                </a:lnTo>
                <a:lnTo>
                  <a:pt x="1449" y="1232"/>
                </a:lnTo>
                <a:lnTo>
                  <a:pt x="1459" y="1233"/>
                </a:lnTo>
                <a:lnTo>
                  <a:pt x="1462" y="1233"/>
                </a:lnTo>
                <a:lnTo>
                  <a:pt x="1485" y="1229"/>
                </a:lnTo>
                <a:lnTo>
                  <a:pt x="1506" y="1222"/>
                </a:lnTo>
                <a:lnTo>
                  <a:pt x="1526" y="1210"/>
                </a:lnTo>
                <a:lnTo>
                  <a:pt x="1541" y="1194"/>
                </a:lnTo>
                <a:lnTo>
                  <a:pt x="1553" y="1176"/>
                </a:lnTo>
                <a:lnTo>
                  <a:pt x="1561" y="1155"/>
                </a:lnTo>
                <a:lnTo>
                  <a:pt x="1563" y="1131"/>
                </a:lnTo>
                <a:lnTo>
                  <a:pt x="1561" y="1108"/>
                </a:lnTo>
                <a:lnTo>
                  <a:pt x="1553" y="1086"/>
                </a:lnTo>
                <a:lnTo>
                  <a:pt x="1541" y="1068"/>
                </a:lnTo>
                <a:lnTo>
                  <a:pt x="1526" y="1052"/>
                </a:lnTo>
                <a:lnTo>
                  <a:pt x="1506" y="1039"/>
                </a:lnTo>
                <a:lnTo>
                  <a:pt x="1485" y="1032"/>
                </a:lnTo>
                <a:lnTo>
                  <a:pt x="1462" y="1029"/>
                </a:lnTo>
                <a:lnTo>
                  <a:pt x="1390" y="1028"/>
                </a:lnTo>
                <a:lnTo>
                  <a:pt x="1435" y="997"/>
                </a:lnTo>
                <a:lnTo>
                  <a:pt x="1476" y="963"/>
                </a:lnTo>
                <a:lnTo>
                  <a:pt x="1514" y="924"/>
                </a:lnTo>
                <a:lnTo>
                  <a:pt x="1549" y="883"/>
                </a:lnTo>
                <a:lnTo>
                  <a:pt x="1580" y="837"/>
                </a:lnTo>
                <a:lnTo>
                  <a:pt x="1607" y="790"/>
                </a:lnTo>
                <a:lnTo>
                  <a:pt x="1629" y="740"/>
                </a:lnTo>
                <a:lnTo>
                  <a:pt x="1646" y="688"/>
                </a:lnTo>
                <a:lnTo>
                  <a:pt x="1659" y="633"/>
                </a:lnTo>
                <a:lnTo>
                  <a:pt x="1706" y="638"/>
                </a:lnTo>
                <a:lnTo>
                  <a:pt x="1750" y="645"/>
                </a:lnTo>
                <a:lnTo>
                  <a:pt x="1791" y="652"/>
                </a:lnTo>
                <a:lnTo>
                  <a:pt x="1830" y="659"/>
                </a:lnTo>
                <a:lnTo>
                  <a:pt x="1867" y="666"/>
                </a:lnTo>
                <a:lnTo>
                  <a:pt x="1899" y="673"/>
                </a:lnTo>
                <a:lnTo>
                  <a:pt x="1929" y="681"/>
                </a:lnTo>
                <a:lnTo>
                  <a:pt x="1954" y="687"/>
                </a:lnTo>
                <a:lnTo>
                  <a:pt x="1976" y="693"/>
                </a:lnTo>
                <a:lnTo>
                  <a:pt x="1993" y="698"/>
                </a:lnTo>
                <a:lnTo>
                  <a:pt x="2007" y="701"/>
                </a:lnTo>
                <a:lnTo>
                  <a:pt x="2014" y="703"/>
                </a:lnTo>
                <a:lnTo>
                  <a:pt x="2017" y="704"/>
                </a:lnTo>
                <a:lnTo>
                  <a:pt x="2020" y="703"/>
                </a:lnTo>
                <a:lnTo>
                  <a:pt x="2027" y="700"/>
                </a:lnTo>
                <a:lnTo>
                  <a:pt x="2039" y="695"/>
                </a:lnTo>
                <a:lnTo>
                  <a:pt x="2055" y="688"/>
                </a:lnTo>
                <a:lnTo>
                  <a:pt x="2075" y="680"/>
                </a:lnTo>
                <a:lnTo>
                  <a:pt x="2098" y="669"/>
                </a:lnTo>
                <a:lnTo>
                  <a:pt x="2125" y="659"/>
                </a:lnTo>
                <a:lnTo>
                  <a:pt x="2154" y="647"/>
                </a:lnTo>
                <a:lnTo>
                  <a:pt x="2187" y="635"/>
                </a:lnTo>
                <a:lnTo>
                  <a:pt x="2220" y="623"/>
                </a:lnTo>
                <a:lnTo>
                  <a:pt x="2255" y="610"/>
                </a:lnTo>
                <a:lnTo>
                  <a:pt x="2291" y="598"/>
                </a:lnTo>
                <a:lnTo>
                  <a:pt x="2330" y="585"/>
                </a:lnTo>
                <a:lnTo>
                  <a:pt x="2368" y="572"/>
                </a:lnTo>
                <a:lnTo>
                  <a:pt x="2406" y="560"/>
                </a:lnTo>
                <a:lnTo>
                  <a:pt x="2443" y="550"/>
                </a:lnTo>
                <a:lnTo>
                  <a:pt x="2481" y="540"/>
                </a:lnTo>
                <a:lnTo>
                  <a:pt x="2518" y="531"/>
                </a:lnTo>
                <a:lnTo>
                  <a:pt x="2553" y="524"/>
                </a:lnTo>
                <a:lnTo>
                  <a:pt x="2587" y="519"/>
                </a:lnTo>
                <a:lnTo>
                  <a:pt x="2618" y="515"/>
                </a:lnTo>
                <a:lnTo>
                  <a:pt x="2647" y="514"/>
                </a:lnTo>
                <a:close/>
                <a:moveTo>
                  <a:pt x="1131" y="202"/>
                </a:moveTo>
                <a:lnTo>
                  <a:pt x="1210" y="796"/>
                </a:lnTo>
                <a:lnTo>
                  <a:pt x="1086" y="813"/>
                </a:lnTo>
                <a:lnTo>
                  <a:pt x="1033" y="413"/>
                </a:lnTo>
                <a:lnTo>
                  <a:pt x="1005" y="423"/>
                </a:lnTo>
                <a:lnTo>
                  <a:pt x="973" y="432"/>
                </a:lnTo>
                <a:lnTo>
                  <a:pt x="936" y="438"/>
                </a:lnTo>
                <a:lnTo>
                  <a:pt x="909" y="441"/>
                </a:lnTo>
                <a:lnTo>
                  <a:pt x="894" y="332"/>
                </a:lnTo>
                <a:lnTo>
                  <a:pt x="922" y="328"/>
                </a:lnTo>
                <a:lnTo>
                  <a:pt x="947" y="324"/>
                </a:lnTo>
                <a:lnTo>
                  <a:pt x="967" y="318"/>
                </a:lnTo>
                <a:lnTo>
                  <a:pt x="984" y="310"/>
                </a:lnTo>
                <a:lnTo>
                  <a:pt x="997" y="301"/>
                </a:lnTo>
                <a:lnTo>
                  <a:pt x="1007" y="291"/>
                </a:lnTo>
                <a:lnTo>
                  <a:pt x="1015" y="281"/>
                </a:lnTo>
                <a:lnTo>
                  <a:pt x="1020" y="271"/>
                </a:lnTo>
                <a:lnTo>
                  <a:pt x="1024" y="260"/>
                </a:lnTo>
                <a:lnTo>
                  <a:pt x="1026" y="250"/>
                </a:lnTo>
                <a:lnTo>
                  <a:pt x="1027" y="240"/>
                </a:lnTo>
                <a:lnTo>
                  <a:pt x="1028" y="217"/>
                </a:lnTo>
                <a:lnTo>
                  <a:pt x="1131" y="202"/>
                </a:lnTo>
                <a:close/>
                <a:moveTo>
                  <a:pt x="1094" y="112"/>
                </a:moveTo>
                <a:lnTo>
                  <a:pt x="1044" y="115"/>
                </a:lnTo>
                <a:lnTo>
                  <a:pt x="995" y="125"/>
                </a:lnTo>
                <a:lnTo>
                  <a:pt x="949" y="140"/>
                </a:lnTo>
                <a:lnTo>
                  <a:pt x="906" y="160"/>
                </a:lnTo>
                <a:lnTo>
                  <a:pt x="864" y="185"/>
                </a:lnTo>
                <a:lnTo>
                  <a:pt x="827" y="215"/>
                </a:lnTo>
                <a:lnTo>
                  <a:pt x="794" y="248"/>
                </a:lnTo>
                <a:lnTo>
                  <a:pt x="765" y="285"/>
                </a:lnTo>
                <a:lnTo>
                  <a:pt x="740" y="327"/>
                </a:lnTo>
                <a:lnTo>
                  <a:pt x="719" y="370"/>
                </a:lnTo>
                <a:lnTo>
                  <a:pt x="704" y="417"/>
                </a:lnTo>
                <a:lnTo>
                  <a:pt x="695" y="465"/>
                </a:lnTo>
                <a:lnTo>
                  <a:pt x="692" y="516"/>
                </a:lnTo>
                <a:lnTo>
                  <a:pt x="695" y="566"/>
                </a:lnTo>
                <a:lnTo>
                  <a:pt x="704" y="615"/>
                </a:lnTo>
                <a:lnTo>
                  <a:pt x="719" y="661"/>
                </a:lnTo>
                <a:lnTo>
                  <a:pt x="740" y="706"/>
                </a:lnTo>
                <a:lnTo>
                  <a:pt x="765" y="746"/>
                </a:lnTo>
                <a:lnTo>
                  <a:pt x="794" y="784"/>
                </a:lnTo>
                <a:lnTo>
                  <a:pt x="827" y="817"/>
                </a:lnTo>
                <a:lnTo>
                  <a:pt x="864" y="847"/>
                </a:lnTo>
                <a:lnTo>
                  <a:pt x="906" y="872"/>
                </a:lnTo>
                <a:lnTo>
                  <a:pt x="949" y="892"/>
                </a:lnTo>
                <a:lnTo>
                  <a:pt x="995" y="907"/>
                </a:lnTo>
                <a:lnTo>
                  <a:pt x="1044" y="916"/>
                </a:lnTo>
                <a:lnTo>
                  <a:pt x="1094" y="919"/>
                </a:lnTo>
                <a:lnTo>
                  <a:pt x="1144" y="916"/>
                </a:lnTo>
                <a:lnTo>
                  <a:pt x="1192" y="907"/>
                </a:lnTo>
                <a:lnTo>
                  <a:pt x="1239" y="892"/>
                </a:lnTo>
                <a:lnTo>
                  <a:pt x="1282" y="872"/>
                </a:lnTo>
                <a:lnTo>
                  <a:pt x="1323" y="847"/>
                </a:lnTo>
                <a:lnTo>
                  <a:pt x="1360" y="817"/>
                </a:lnTo>
                <a:lnTo>
                  <a:pt x="1394" y="784"/>
                </a:lnTo>
                <a:lnTo>
                  <a:pt x="1423" y="746"/>
                </a:lnTo>
                <a:lnTo>
                  <a:pt x="1448" y="706"/>
                </a:lnTo>
                <a:lnTo>
                  <a:pt x="1468" y="661"/>
                </a:lnTo>
                <a:lnTo>
                  <a:pt x="1483" y="615"/>
                </a:lnTo>
                <a:lnTo>
                  <a:pt x="1492" y="566"/>
                </a:lnTo>
                <a:lnTo>
                  <a:pt x="1495" y="516"/>
                </a:lnTo>
                <a:lnTo>
                  <a:pt x="1492" y="465"/>
                </a:lnTo>
                <a:lnTo>
                  <a:pt x="1483" y="417"/>
                </a:lnTo>
                <a:lnTo>
                  <a:pt x="1468" y="370"/>
                </a:lnTo>
                <a:lnTo>
                  <a:pt x="1448" y="327"/>
                </a:lnTo>
                <a:lnTo>
                  <a:pt x="1423" y="285"/>
                </a:lnTo>
                <a:lnTo>
                  <a:pt x="1394" y="248"/>
                </a:lnTo>
                <a:lnTo>
                  <a:pt x="1360" y="215"/>
                </a:lnTo>
                <a:lnTo>
                  <a:pt x="1323" y="185"/>
                </a:lnTo>
                <a:lnTo>
                  <a:pt x="1282" y="160"/>
                </a:lnTo>
                <a:lnTo>
                  <a:pt x="1239" y="140"/>
                </a:lnTo>
                <a:lnTo>
                  <a:pt x="1192" y="125"/>
                </a:lnTo>
                <a:lnTo>
                  <a:pt x="1144" y="115"/>
                </a:lnTo>
                <a:lnTo>
                  <a:pt x="1094" y="112"/>
                </a:lnTo>
                <a:close/>
                <a:moveTo>
                  <a:pt x="1094" y="0"/>
                </a:moveTo>
                <a:lnTo>
                  <a:pt x="1150" y="3"/>
                </a:lnTo>
                <a:lnTo>
                  <a:pt x="1203" y="12"/>
                </a:lnTo>
                <a:lnTo>
                  <a:pt x="1256" y="27"/>
                </a:lnTo>
                <a:lnTo>
                  <a:pt x="1306" y="46"/>
                </a:lnTo>
                <a:lnTo>
                  <a:pt x="1352" y="71"/>
                </a:lnTo>
                <a:lnTo>
                  <a:pt x="1397" y="99"/>
                </a:lnTo>
                <a:lnTo>
                  <a:pt x="1438" y="133"/>
                </a:lnTo>
                <a:lnTo>
                  <a:pt x="1475" y="170"/>
                </a:lnTo>
                <a:lnTo>
                  <a:pt x="1508" y="211"/>
                </a:lnTo>
                <a:lnTo>
                  <a:pt x="1537" y="256"/>
                </a:lnTo>
                <a:lnTo>
                  <a:pt x="1562" y="303"/>
                </a:lnTo>
                <a:lnTo>
                  <a:pt x="1581" y="353"/>
                </a:lnTo>
                <a:lnTo>
                  <a:pt x="1595" y="406"/>
                </a:lnTo>
                <a:lnTo>
                  <a:pt x="1604" y="460"/>
                </a:lnTo>
                <a:lnTo>
                  <a:pt x="1607" y="516"/>
                </a:lnTo>
                <a:lnTo>
                  <a:pt x="1604" y="572"/>
                </a:lnTo>
                <a:lnTo>
                  <a:pt x="1595" y="626"/>
                </a:lnTo>
                <a:lnTo>
                  <a:pt x="1581" y="679"/>
                </a:lnTo>
                <a:lnTo>
                  <a:pt x="1562" y="729"/>
                </a:lnTo>
                <a:lnTo>
                  <a:pt x="1537" y="777"/>
                </a:lnTo>
                <a:lnTo>
                  <a:pt x="1508" y="820"/>
                </a:lnTo>
                <a:lnTo>
                  <a:pt x="1475" y="862"/>
                </a:lnTo>
                <a:lnTo>
                  <a:pt x="1438" y="899"/>
                </a:lnTo>
                <a:lnTo>
                  <a:pt x="1397" y="932"/>
                </a:lnTo>
                <a:lnTo>
                  <a:pt x="1352" y="962"/>
                </a:lnTo>
                <a:lnTo>
                  <a:pt x="1306" y="986"/>
                </a:lnTo>
                <a:lnTo>
                  <a:pt x="1256" y="1005"/>
                </a:lnTo>
                <a:lnTo>
                  <a:pt x="1203" y="1020"/>
                </a:lnTo>
                <a:lnTo>
                  <a:pt x="1150" y="1028"/>
                </a:lnTo>
                <a:lnTo>
                  <a:pt x="1094" y="1031"/>
                </a:lnTo>
                <a:lnTo>
                  <a:pt x="1038" y="1028"/>
                </a:lnTo>
                <a:lnTo>
                  <a:pt x="984" y="1020"/>
                </a:lnTo>
                <a:lnTo>
                  <a:pt x="932" y="1005"/>
                </a:lnTo>
                <a:lnTo>
                  <a:pt x="882" y="986"/>
                </a:lnTo>
                <a:lnTo>
                  <a:pt x="835" y="962"/>
                </a:lnTo>
                <a:lnTo>
                  <a:pt x="791" y="932"/>
                </a:lnTo>
                <a:lnTo>
                  <a:pt x="750" y="899"/>
                </a:lnTo>
                <a:lnTo>
                  <a:pt x="712" y="862"/>
                </a:lnTo>
                <a:lnTo>
                  <a:pt x="679" y="820"/>
                </a:lnTo>
                <a:lnTo>
                  <a:pt x="651" y="777"/>
                </a:lnTo>
                <a:lnTo>
                  <a:pt x="626" y="729"/>
                </a:lnTo>
                <a:lnTo>
                  <a:pt x="607" y="679"/>
                </a:lnTo>
                <a:lnTo>
                  <a:pt x="593" y="626"/>
                </a:lnTo>
                <a:lnTo>
                  <a:pt x="584" y="572"/>
                </a:lnTo>
                <a:lnTo>
                  <a:pt x="581" y="516"/>
                </a:lnTo>
                <a:lnTo>
                  <a:pt x="584" y="460"/>
                </a:lnTo>
                <a:lnTo>
                  <a:pt x="593" y="406"/>
                </a:lnTo>
                <a:lnTo>
                  <a:pt x="607" y="353"/>
                </a:lnTo>
                <a:lnTo>
                  <a:pt x="626" y="303"/>
                </a:lnTo>
                <a:lnTo>
                  <a:pt x="651" y="256"/>
                </a:lnTo>
                <a:lnTo>
                  <a:pt x="679" y="211"/>
                </a:lnTo>
                <a:lnTo>
                  <a:pt x="712" y="170"/>
                </a:lnTo>
                <a:lnTo>
                  <a:pt x="750" y="133"/>
                </a:lnTo>
                <a:lnTo>
                  <a:pt x="791" y="99"/>
                </a:lnTo>
                <a:lnTo>
                  <a:pt x="835" y="71"/>
                </a:lnTo>
                <a:lnTo>
                  <a:pt x="882" y="46"/>
                </a:lnTo>
                <a:lnTo>
                  <a:pt x="932" y="27"/>
                </a:lnTo>
                <a:lnTo>
                  <a:pt x="984" y="12"/>
                </a:lnTo>
                <a:lnTo>
                  <a:pt x="1038" y="3"/>
                </a:lnTo>
                <a:lnTo>
                  <a:pt x="1094" y="0"/>
                </a:lnTo>
                <a:close/>
              </a:path>
            </a:pathLst>
          </a:custGeom>
          <a:solidFill>
            <a:schemeClr val="accent1"/>
          </a:solidFill>
          <a:ln w="0">
            <a:noFill/>
            <a:prstDash val="solid"/>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218565"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Slide Number Placeholder 2"/>
          <p:cNvSpPr>
            <a:spLocks noGrp="1"/>
          </p:cNvSpPr>
          <p:nvPr>
            <p:ph type="sldNum" sz="quarter" idx="12"/>
          </p:nvPr>
        </p:nvSpPr>
        <p:spPr>
          <a:xfrm>
            <a:off x="90297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4" name="Footer Placeholder 1"/>
          <p:cNvSpPr>
            <a:spLocks noGrp="1"/>
          </p:cNvSpPr>
          <p:nvPr>
            <p:ph type="ftr" sz="quarter" idx="3"/>
          </p:nvPr>
        </p:nvSpPr>
        <p:spPr>
          <a:xfrm>
            <a:off x="419100" y="6356350"/>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Availability Zones</a:t>
            </a:r>
            <a:endParaRPr lang="en-US" dirty="0">
              <a:latin typeface="+mj-lt"/>
            </a:endParaRPr>
          </a:p>
        </p:txBody>
      </p:sp>
      <p:sp>
        <p:nvSpPr>
          <p:cNvPr id="3" name="Content Placeholder 2"/>
          <p:cNvSpPr>
            <a:spLocks noGrp="1"/>
          </p:cNvSpPr>
          <p:nvPr>
            <p:ph idx="1"/>
          </p:nvPr>
        </p:nvSpPr>
        <p:spPr>
          <a:xfrm>
            <a:off x="573438" y="1528175"/>
            <a:ext cx="7058286" cy="4828175"/>
          </a:xfrm>
        </p:spPr>
        <p:txBody>
          <a:bodyPr/>
          <a:lstStyle/>
          <a:p>
            <a:r>
              <a:rPr lang="en-US" sz="2400" dirty="0">
                <a:latin typeface="+mn-lt"/>
              </a:rPr>
              <a:t>Each </a:t>
            </a:r>
            <a:r>
              <a:rPr lang="en-US" sz="2400" b="1" dirty="0">
                <a:solidFill>
                  <a:schemeClr val="accent5"/>
                </a:solidFill>
                <a:latin typeface="+mn-lt"/>
              </a:rPr>
              <a:t>Region</a:t>
            </a:r>
            <a:r>
              <a:rPr lang="en-US" sz="2400" dirty="0">
                <a:latin typeface="+mn-lt"/>
              </a:rPr>
              <a:t> has multiple Availability Zones. </a:t>
            </a:r>
            <a:endParaRPr lang="en-US" sz="2400" dirty="0">
              <a:latin typeface="+mn-lt"/>
            </a:endParaRPr>
          </a:p>
          <a:p>
            <a:pPr marL="231775" indent="-231775">
              <a:spcBef>
                <a:spcPts val="1800"/>
              </a:spcBef>
              <a:spcAft>
                <a:spcPts val="800"/>
              </a:spcAft>
            </a:pPr>
            <a:r>
              <a:rPr lang="en-US" sz="2400" dirty="0">
                <a:latin typeface="+mn-lt"/>
              </a:rPr>
              <a:t>Each </a:t>
            </a:r>
            <a:r>
              <a:rPr lang="en-US" sz="2400" b="1" dirty="0">
                <a:solidFill>
                  <a:schemeClr val="accent6"/>
                </a:solidFill>
                <a:latin typeface="+mn-lt"/>
              </a:rPr>
              <a:t>Availability Zone</a:t>
            </a:r>
            <a:r>
              <a:rPr lang="en-US" sz="2400" dirty="0">
                <a:latin typeface="+mn-lt"/>
              </a:rPr>
              <a:t> is a fully isolated partition of the AWS infrastructure.</a:t>
            </a:r>
            <a:endParaRPr lang="en-US" sz="2400" dirty="0">
              <a:latin typeface="+mn-lt"/>
            </a:endParaRPr>
          </a:p>
          <a:p>
            <a:pPr marL="914400" lvl="1" indent="-457200">
              <a:spcBef>
                <a:spcPts val="600"/>
              </a:spcBef>
              <a:spcAft>
                <a:spcPts val="800"/>
              </a:spcAft>
            </a:pPr>
            <a:r>
              <a:rPr lang="en-US" sz="1800" dirty="0"/>
              <a:t>There are currently 69 Availability Zones worldwide</a:t>
            </a:r>
            <a:endParaRPr lang="en-US" sz="1800" dirty="0"/>
          </a:p>
          <a:p>
            <a:pPr marL="914400" lvl="1" indent="-457200">
              <a:spcBef>
                <a:spcPts val="600"/>
              </a:spcBef>
              <a:spcAft>
                <a:spcPts val="800"/>
              </a:spcAft>
            </a:pPr>
            <a:r>
              <a:rPr lang="en-US" sz="1800" dirty="0">
                <a:latin typeface="+mn-lt"/>
              </a:rPr>
              <a:t>Availability Zones consist of discrete </a:t>
            </a:r>
            <a:r>
              <a:rPr lang="en-US" sz="1800" b="1" dirty="0">
                <a:solidFill>
                  <a:schemeClr val="accent5"/>
                </a:solidFill>
                <a:latin typeface="+mn-lt"/>
              </a:rPr>
              <a:t>data centers</a:t>
            </a:r>
            <a:endParaRPr lang="en-US" sz="1800" dirty="0">
              <a:latin typeface="+mn-lt"/>
            </a:endParaRPr>
          </a:p>
          <a:p>
            <a:pPr marL="914400" lvl="1" indent="-457200">
              <a:spcBef>
                <a:spcPts val="600"/>
              </a:spcBef>
              <a:spcAft>
                <a:spcPts val="800"/>
              </a:spcAft>
            </a:pPr>
            <a:r>
              <a:rPr lang="en-US" sz="1800" dirty="0">
                <a:latin typeface="+mn-lt"/>
              </a:rPr>
              <a:t>They are designed for fault isolation</a:t>
            </a:r>
            <a:endParaRPr lang="en-US" sz="1800" dirty="0">
              <a:latin typeface="+mn-lt"/>
            </a:endParaRPr>
          </a:p>
          <a:p>
            <a:pPr marL="914400" lvl="1" indent="-457200">
              <a:spcBef>
                <a:spcPts val="600"/>
              </a:spcBef>
              <a:spcAft>
                <a:spcPts val="800"/>
              </a:spcAft>
            </a:pPr>
            <a:r>
              <a:rPr lang="en-US" sz="1800" dirty="0">
                <a:latin typeface="+mn-lt"/>
              </a:rPr>
              <a:t>They are interconnected with other Availability Zones </a:t>
            </a:r>
            <a:r>
              <a:rPr lang="en-US" sz="1800" dirty="0">
                <a:highlight>
                  <a:srgbClr val="FFFF00"/>
                </a:highlight>
                <a:latin typeface="+mn-lt"/>
              </a:rPr>
              <a:t>by using high-speed private networking</a:t>
            </a:r>
            <a:endParaRPr lang="en-US" sz="1800" dirty="0">
              <a:highlight>
                <a:srgbClr val="FFFF00"/>
              </a:highlight>
              <a:latin typeface="+mn-lt"/>
            </a:endParaRPr>
          </a:p>
          <a:p>
            <a:pPr marL="914400" lvl="1" indent="-457200">
              <a:spcBef>
                <a:spcPts val="600"/>
              </a:spcBef>
              <a:spcAft>
                <a:spcPts val="800"/>
              </a:spcAft>
            </a:pPr>
            <a:r>
              <a:rPr lang="en-US" sz="1800" dirty="0">
                <a:latin typeface="+mn-lt"/>
              </a:rPr>
              <a:t>You choose your Availability Zones.</a:t>
            </a:r>
            <a:endParaRPr lang="en-US" sz="1800" dirty="0">
              <a:latin typeface="+mn-lt"/>
            </a:endParaRPr>
          </a:p>
          <a:p>
            <a:pPr marL="914400" lvl="1" indent="-457200">
              <a:spcBef>
                <a:spcPts val="600"/>
              </a:spcBef>
              <a:spcAft>
                <a:spcPts val="800"/>
              </a:spcAft>
            </a:pPr>
            <a:r>
              <a:rPr lang="en-US" sz="1800" b="1" dirty="0">
                <a:solidFill>
                  <a:schemeClr val="accent5"/>
                </a:solidFill>
                <a:latin typeface="+mn-lt"/>
              </a:rPr>
              <a:t>AWS recommends replicating data and resources across Availability Zones </a:t>
            </a:r>
            <a:r>
              <a:rPr lang="en-US" sz="1800" dirty="0">
                <a:latin typeface="+mn-lt"/>
              </a:rPr>
              <a:t>for resiliency.</a:t>
            </a:r>
            <a:endParaRPr lang="en-US" dirty="0">
              <a:latin typeface="+mn-lt"/>
            </a:endParaRPr>
          </a:p>
          <a:p>
            <a:endParaRPr lang="en-US" dirty="0"/>
          </a:p>
        </p:txBody>
      </p:sp>
      <p:grpSp>
        <p:nvGrpSpPr>
          <p:cNvPr id="6" name="Group 5" descr="architectural diagram showing three data centers in an Availability Zone which is itself in a region. "/>
          <p:cNvGrpSpPr/>
          <p:nvPr/>
        </p:nvGrpSpPr>
        <p:grpSpPr>
          <a:xfrm>
            <a:off x="7546194" y="1463929"/>
            <a:ext cx="3989314" cy="4892421"/>
            <a:chOff x="7546194" y="1463929"/>
            <a:chExt cx="3989314" cy="4892421"/>
          </a:xfrm>
        </p:grpSpPr>
        <p:sp>
          <p:nvSpPr>
            <p:cNvPr id="9" name="Rectangle 8"/>
            <p:cNvSpPr/>
            <p:nvPr/>
          </p:nvSpPr>
          <p:spPr>
            <a:xfrm>
              <a:off x="7546194" y="1463929"/>
              <a:ext cx="3989314" cy="489242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ysClr val="windowText" lastClr="000000"/>
                  </a:solidFill>
                  <a:effectLst/>
                  <a:uLnTx/>
                  <a:uFillTx/>
                  <a:latin typeface="Amazon Ember Light"/>
                  <a:ea typeface="+mn-ea"/>
                  <a:cs typeface="+mn-cs"/>
                </a:rPr>
                <a:t>   AWS Cloud</a:t>
              </a:r>
              <a:endParaRPr kumimoji="0" lang="en-US" sz="1600" b="0" i="0" u="none" strike="noStrike" kern="1200" cap="none" spc="0" normalizeH="0" baseline="0" noProof="0" dirty="0">
                <a:ln>
                  <a:noFill/>
                </a:ln>
                <a:solidFill>
                  <a:sysClr val="windowText" lastClr="000000"/>
                </a:solidFill>
                <a:effectLst/>
                <a:uLnTx/>
                <a:uFillTx/>
                <a:latin typeface="Amazon Ember Light"/>
                <a:ea typeface="+mn-ea"/>
                <a:cs typeface="+mn-cs"/>
              </a:endParaRPr>
            </a:p>
          </p:txBody>
        </p:sp>
        <p:pic>
          <p:nvPicPr>
            <p:cNvPr id="10" name="Graphic 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546194" y="1463929"/>
              <a:ext cx="474119" cy="474119"/>
            </a:xfrm>
            <a:prstGeom prst="rect">
              <a:avLst/>
            </a:prstGeom>
          </p:spPr>
        </p:pic>
        <p:sp>
          <p:nvSpPr>
            <p:cNvPr id="11" name="Rectangle 10"/>
            <p:cNvSpPr/>
            <p:nvPr/>
          </p:nvSpPr>
          <p:spPr>
            <a:xfrm>
              <a:off x="7817720" y="2063262"/>
              <a:ext cx="3436434" cy="4149969"/>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1CC9F7">
                      <a:lumMod val="75000"/>
                    </a:srgbClr>
                  </a:solidFill>
                  <a:effectLst/>
                  <a:uLnTx/>
                  <a:uFillTx/>
                  <a:latin typeface="Amazon Ember Light"/>
                  <a:ea typeface="+mn-ea"/>
                  <a:cs typeface="+mn-cs"/>
                </a:rPr>
                <a:t>Region </a:t>
              </a:r>
              <a:r>
                <a:rPr kumimoji="0" lang="en-US" sz="1600" b="1" i="0" u="none" strike="noStrike" kern="1200" cap="none" spc="0" normalizeH="0" baseline="0" noProof="0" dirty="0">
                  <a:ln>
                    <a:noFill/>
                  </a:ln>
                  <a:solidFill>
                    <a:srgbClr val="1CC9F7">
                      <a:lumMod val="75000"/>
                    </a:srgbClr>
                  </a:solidFill>
                  <a:effectLst/>
                  <a:uLnTx/>
                  <a:uFillTx/>
                  <a:latin typeface="Amazon Ember Light"/>
                  <a:ea typeface="+mn-ea"/>
                  <a:cs typeface="+mn-cs"/>
                </a:rPr>
                <a:t>eu-west-1</a:t>
              </a:r>
              <a:endParaRPr kumimoji="0" lang="en-US" sz="1200" b="1" i="0" u="none" strike="noStrike" kern="1200" cap="none" spc="0" normalizeH="0" baseline="0" noProof="0" dirty="0">
                <a:ln>
                  <a:noFill/>
                </a:ln>
                <a:solidFill>
                  <a:srgbClr val="1CC9F7">
                    <a:lumMod val="75000"/>
                  </a:srgbClr>
                </a:solidFill>
                <a:effectLst/>
                <a:uLnTx/>
                <a:uFillTx/>
                <a:latin typeface="Amazon Ember Light"/>
                <a:ea typeface="+mn-ea"/>
                <a:cs typeface="+mn-cs"/>
              </a:endParaRPr>
            </a:p>
          </p:txBody>
        </p:sp>
        <p:pic>
          <p:nvPicPr>
            <p:cNvPr id="12" name="Graphic 1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7720" y="2077934"/>
              <a:ext cx="330200" cy="330200"/>
            </a:xfrm>
            <a:prstGeom prst="rect">
              <a:avLst/>
            </a:prstGeom>
          </p:spPr>
        </p:pic>
        <p:sp>
          <p:nvSpPr>
            <p:cNvPr id="13" name="Rectangle 12"/>
            <p:cNvSpPr/>
            <p:nvPr/>
          </p:nvSpPr>
          <p:spPr>
            <a:xfrm>
              <a:off x="7955729" y="2508649"/>
              <a:ext cx="3067632" cy="194121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Availability Zone </a:t>
              </a:r>
              <a:r>
                <a:rPr kumimoji="0" lang="en-US" sz="1600" b="1" i="0" u="none" strike="noStrike" kern="1200" cap="none" spc="0" normalizeH="0" baseline="0" noProof="0" dirty="0">
                  <a:ln>
                    <a:noFill/>
                  </a:ln>
                  <a:solidFill>
                    <a:srgbClr val="36C2B3"/>
                  </a:solidFill>
                  <a:effectLst/>
                  <a:uLnTx/>
                  <a:uFillTx/>
                  <a:latin typeface="Amazon Ember Light"/>
                  <a:ea typeface="+mn-ea"/>
                  <a:cs typeface="+mn-cs"/>
                </a:rPr>
                <a:t>eu-west-1a</a:t>
              </a:r>
              <a:endParaRPr kumimoji="0" lang="en-US" sz="1600" b="1" i="0" u="none" strike="noStrike" kern="1200" cap="none" spc="0" normalizeH="0" baseline="0" noProof="0" dirty="0">
                <a:ln>
                  <a:noFill/>
                </a:ln>
                <a:solidFill>
                  <a:srgbClr val="36C2B3"/>
                </a:solidFill>
                <a:effectLst/>
                <a:uLnTx/>
                <a:uFillTx/>
                <a:latin typeface="Amazon Ember Light"/>
                <a:ea typeface="+mn-ea"/>
                <a:cs typeface="+mn-cs"/>
              </a:endParaRPr>
            </a:p>
          </p:txBody>
        </p:sp>
        <p:sp>
          <p:nvSpPr>
            <p:cNvPr id="33" name="Rectangle 32"/>
            <p:cNvSpPr/>
            <p:nvPr/>
          </p:nvSpPr>
          <p:spPr>
            <a:xfrm>
              <a:off x="8093877" y="2915523"/>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5A6B86"/>
                  </a:solidFill>
                  <a:effectLst/>
                  <a:uLnTx/>
                  <a:uFillTx/>
                  <a:latin typeface="Amazon Ember Light"/>
                  <a:ea typeface="+mn-ea"/>
                  <a:cs typeface="+mn-cs"/>
                </a:rPr>
                <a:t>Data center </a:t>
              </a:r>
              <a:endParaRPr kumimoji="0" lang="en-US" sz="1600" b="0" i="0" u="none" strike="noStrike" kern="1200" cap="none" spc="0" normalizeH="0" baseline="0" noProof="0" dirty="0">
                <a:ln>
                  <a:noFill/>
                </a:ln>
                <a:solidFill>
                  <a:srgbClr val="5A6B86"/>
                </a:solidFill>
                <a:effectLst/>
                <a:uLnTx/>
                <a:uFillTx/>
                <a:latin typeface="Amazon Ember Light"/>
                <a:ea typeface="+mn-ea"/>
                <a:cs typeface="+mn-cs"/>
              </a:endParaRPr>
            </a:p>
          </p:txBody>
        </p:sp>
        <p:pic>
          <p:nvPicPr>
            <p:cNvPr id="34" name="Graphic 3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93877" y="2915523"/>
              <a:ext cx="330200" cy="330200"/>
            </a:xfrm>
            <a:prstGeom prst="rect">
              <a:avLst/>
            </a:prstGeom>
          </p:spPr>
        </p:pic>
        <p:sp>
          <p:nvSpPr>
            <p:cNvPr id="35" name="Rectangle 34"/>
            <p:cNvSpPr/>
            <p:nvPr/>
          </p:nvSpPr>
          <p:spPr>
            <a:xfrm>
              <a:off x="8370034" y="3421502"/>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5A6B86"/>
                  </a:solidFill>
                  <a:effectLst/>
                  <a:uLnTx/>
                  <a:uFillTx/>
                  <a:latin typeface="Amazon Ember Light"/>
                  <a:ea typeface="+mn-ea"/>
                  <a:cs typeface="+mn-cs"/>
                </a:rPr>
                <a:t>Data center </a:t>
              </a:r>
              <a:endParaRPr kumimoji="0" lang="en-US" sz="1600" b="0" i="0" u="none" strike="noStrike" kern="1200" cap="none" spc="0" normalizeH="0" baseline="0" noProof="0" dirty="0">
                <a:ln>
                  <a:noFill/>
                </a:ln>
                <a:solidFill>
                  <a:srgbClr val="5A6B86"/>
                </a:solidFill>
                <a:effectLst/>
                <a:uLnTx/>
                <a:uFillTx/>
                <a:latin typeface="Amazon Ember Light"/>
                <a:ea typeface="+mn-ea"/>
                <a:cs typeface="+mn-cs"/>
              </a:endParaRPr>
            </a:p>
          </p:txBody>
        </p:sp>
        <p:pic>
          <p:nvPicPr>
            <p:cNvPr id="36" name="Graphic 3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70034" y="3421502"/>
              <a:ext cx="330200" cy="330200"/>
            </a:xfrm>
            <a:prstGeom prst="rect">
              <a:avLst/>
            </a:prstGeom>
          </p:spPr>
        </p:pic>
        <p:sp>
          <p:nvSpPr>
            <p:cNvPr id="37" name="Rectangle 36"/>
            <p:cNvSpPr/>
            <p:nvPr/>
          </p:nvSpPr>
          <p:spPr>
            <a:xfrm>
              <a:off x="8615313" y="3927481"/>
              <a:ext cx="1859015" cy="462189"/>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5A6B86"/>
                  </a:solidFill>
                  <a:effectLst/>
                  <a:uLnTx/>
                  <a:uFillTx/>
                  <a:latin typeface="Amazon Ember Light"/>
                  <a:ea typeface="+mn-ea"/>
                  <a:cs typeface="+mn-cs"/>
                </a:rPr>
                <a:t>Data center </a:t>
              </a:r>
              <a:endParaRPr kumimoji="0" lang="en-US" sz="1600" b="0" i="0" u="none" strike="noStrike" kern="1200" cap="none" spc="0" normalizeH="0" baseline="0" noProof="0" dirty="0">
                <a:ln>
                  <a:noFill/>
                </a:ln>
                <a:solidFill>
                  <a:srgbClr val="5A6B86"/>
                </a:solidFill>
                <a:effectLst/>
                <a:uLnTx/>
                <a:uFillTx/>
                <a:latin typeface="Amazon Ember Light"/>
                <a:ea typeface="+mn-ea"/>
                <a:cs typeface="+mn-cs"/>
              </a:endParaRPr>
            </a:p>
          </p:txBody>
        </p:sp>
        <p:pic>
          <p:nvPicPr>
            <p:cNvPr id="38" name="Graphic 3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15313" y="3927481"/>
              <a:ext cx="330200" cy="330200"/>
            </a:xfrm>
            <a:prstGeom prst="rect">
              <a:avLst/>
            </a:prstGeom>
          </p:spPr>
        </p:pic>
        <p:sp>
          <p:nvSpPr>
            <p:cNvPr id="39" name="Rectangle 38"/>
            <p:cNvSpPr/>
            <p:nvPr/>
          </p:nvSpPr>
          <p:spPr>
            <a:xfrm>
              <a:off x="7962255" y="4586085"/>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Availability Zone </a:t>
              </a:r>
              <a:r>
                <a:rPr kumimoji="0" lang="en-US" sz="1600" b="1" i="0" u="none" strike="noStrike" kern="1200" cap="none" spc="0" normalizeH="0" baseline="0" noProof="0" dirty="0">
                  <a:ln>
                    <a:noFill/>
                  </a:ln>
                  <a:solidFill>
                    <a:srgbClr val="36C2B3"/>
                  </a:solidFill>
                  <a:effectLst/>
                  <a:uLnTx/>
                  <a:uFillTx/>
                  <a:latin typeface="Amazon Ember Light"/>
                  <a:ea typeface="+mn-ea"/>
                  <a:cs typeface="+mn-cs"/>
                </a:rPr>
                <a:t>eu-west-1b</a:t>
              </a:r>
              <a:endParaRPr kumimoji="0" lang="en-US" sz="1600" b="1" i="0" u="none" strike="noStrike" kern="1200" cap="none" spc="0" normalizeH="0" baseline="0" noProof="0" dirty="0">
                <a:ln>
                  <a:noFill/>
                </a:ln>
                <a:solidFill>
                  <a:srgbClr val="36C2B3"/>
                </a:solidFill>
                <a:effectLst/>
                <a:uLnTx/>
                <a:uFillTx/>
                <a:latin typeface="Amazon Ember Light"/>
                <a:ea typeface="+mn-ea"/>
                <a:cs typeface="+mn-cs"/>
              </a:endParaRPr>
            </a:p>
          </p:txBody>
        </p:sp>
        <p:sp>
          <p:nvSpPr>
            <p:cNvPr id="40" name="Rectangle 39"/>
            <p:cNvSpPr/>
            <p:nvPr/>
          </p:nvSpPr>
          <p:spPr>
            <a:xfrm>
              <a:off x="7955729" y="5302523"/>
              <a:ext cx="3067632" cy="58444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36C2B3"/>
                  </a:solidFill>
                  <a:effectLst/>
                  <a:uLnTx/>
                  <a:uFillTx/>
                  <a:latin typeface="Amazon Ember Light"/>
                  <a:ea typeface="+mn-ea"/>
                  <a:cs typeface="+mn-cs"/>
                </a:rPr>
                <a:t>Availability Zone </a:t>
              </a:r>
              <a:r>
                <a:rPr kumimoji="0" lang="en-US" sz="1600" b="1" i="0" u="none" strike="noStrike" kern="1200" cap="none" spc="0" normalizeH="0" baseline="0" noProof="0" dirty="0">
                  <a:ln>
                    <a:noFill/>
                  </a:ln>
                  <a:solidFill>
                    <a:srgbClr val="36C2B3"/>
                  </a:solidFill>
                  <a:effectLst/>
                  <a:uLnTx/>
                  <a:uFillTx/>
                  <a:latin typeface="Amazon Ember Light"/>
                  <a:ea typeface="+mn-ea"/>
                  <a:cs typeface="+mn-cs"/>
                </a:rPr>
                <a:t>eu-west-1c</a:t>
              </a:r>
              <a:endParaRPr kumimoji="0" lang="en-US" sz="1600" b="1" i="0" u="none" strike="noStrike" kern="1200" cap="none" spc="0" normalizeH="0" baseline="0" noProof="0" dirty="0">
                <a:ln>
                  <a:noFill/>
                </a:ln>
                <a:solidFill>
                  <a:srgbClr val="36C2B3"/>
                </a:solidFill>
                <a:effectLst/>
                <a:uLnTx/>
                <a:uFillTx/>
                <a:latin typeface="Amazon Ember Light"/>
                <a:ea typeface="+mn-ea"/>
                <a:cs typeface="+mn-cs"/>
              </a:endParaRPr>
            </a:p>
          </p:txBody>
        </p:sp>
      </p:grpSp>
      <p:sp>
        <p:nvSpPr>
          <p:cNvPr id="5" name="Footer Placeholder 4"/>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7"/>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centers</a:t>
            </a:r>
            <a:endParaRPr lang="en-US" dirty="0"/>
          </a:p>
        </p:txBody>
      </p:sp>
      <p:sp>
        <p:nvSpPr>
          <p:cNvPr id="4" name="Content Placeholder 3"/>
          <p:cNvSpPr>
            <a:spLocks noGrp="1"/>
          </p:cNvSpPr>
          <p:nvPr>
            <p:ph idx="1"/>
          </p:nvPr>
        </p:nvSpPr>
        <p:spPr>
          <a:xfrm>
            <a:off x="238539" y="1440305"/>
            <a:ext cx="6848061" cy="4913308"/>
          </a:xfrm>
        </p:spPr>
        <p:txBody>
          <a:bodyPr>
            <a:noAutofit/>
          </a:bodyPr>
          <a:lstStyle/>
          <a:p>
            <a:pPr marL="457200" indent="-457200"/>
            <a:r>
              <a:rPr lang="en-US" sz="2400" dirty="0"/>
              <a:t>AWS data centers are </a:t>
            </a:r>
            <a:r>
              <a:rPr lang="en-US" sz="2400" dirty="0">
                <a:solidFill>
                  <a:schemeClr val="accent6"/>
                </a:solidFill>
              </a:rPr>
              <a:t>designed for security</a:t>
            </a:r>
            <a:r>
              <a:rPr lang="en-US" sz="2400" dirty="0"/>
              <a:t>.</a:t>
            </a:r>
            <a:endParaRPr lang="en-US" sz="2400" dirty="0"/>
          </a:p>
          <a:p>
            <a:pPr marL="457200" indent="-457200"/>
            <a:r>
              <a:rPr lang="en-US" sz="2400" dirty="0"/>
              <a:t>Data centers are where the data resides and data processing occurs.</a:t>
            </a:r>
            <a:endParaRPr lang="en-US" sz="2400" dirty="0"/>
          </a:p>
          <a:p>
            <a:pPr marL="457200" indent="-457200"/>
            <a:r>
              <a:rPr lang="en-US" sz="2400" dirty="0"/>
              <a:t>Each data center has redundant power, networking, and connectivity, and is housed in a separate facility.</a:t>
            </a:r>
            <a:endParaRPr lang="en-US" sz="2400" dirty="0"/>
          </a:p>
          <a:p>
            <a:pPr marL="457200" indent="-457200"/>
            <a:r>
              <a:rPr lang="en-US" sz="2400" dirty="0"/>
              <a:t>A data center typically has 50,000 to 80,000 physical servers.</a:t>
            </a:r>
            <a:endParaRPr lang="en-US" sz="2400" dirty="0"/>
          </a:p>
          <a:p>
            <a:pPr marL="457200" indent="-457200"/>
            <a:r>
              <a:rPr lang="en-US" sz="2400" dirty="0"/>
              <a:t>Customers do not specify a data center for the deployment of resources. Instead, an Availability Zone is the most granular level of specification that a customer can make. </a:t>
            </a:r>
            <a:endParaRPr lang="en-US" sz="2400" dirty="0"/>
          </a:p>
          <a:p>
            <a:pPr marL="457200" indent="-457200"/>
            <a:endParaRPr lang="en-US" dirty="0"/>
          </a:p>
        </p:txBody>
      </p:sp>
      <p:pic>
        <p:nvPicPr>
          <p:cNvPr id="6" name="Picture 5"/>
          <p:cNvPicPr>
            <a:picLocks noChangeAspect="1"/>
          </p:cNvPicPr>
          <p:nvPr/>
        </p:nvPicPr>
        <p:blipFill>
          <a:blip r:embed="rId1"/>
          <a:stretch>
            <a:fillRect/>
          </a:stretch>
        </p:blipFill>
        <p:spPr>
          <a:xfrm>
            <a:off x="7086600" y="2137078"/>
            <a:ext cx="4814547" cy="3519761"/>
          </a:xfrm>
          <a:prstGeom prst="rect">
            <a:avLst/>
          </a:prstGeom>
        </p:spPr>
      </p:pic>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2"/>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566603"/>
            <a:ext cx="9034272" cy="474119"/>
          </a:xfrm>
        </p:spPr>
        <p:txBody>
          <a:bodyPr/>
          <a:lstStyle/>
          <a:p>
            <a:r>
              <a:rPr lang="en-US" dirty="0">
                <a:solidFill>
                  <a:schemeClr val="tx1"/>
                </a:solidFill>
              </a:rPr>
              <a:t>Data centers are securely designed with several factors in mind</a:t>
            </a:r>
            <a:br>
              <a:rPr lang="en-US" dirty="0">
                <a:solidFill>
                  <a:schemeClr val="tx1"/>
                </a:solidFill>
              </a:rPr>
            </a:br>
            <a:endParaRPr lang="en-US" dirty="0"/>
          </a:p>
        </p:txBody>
      </p:sp>
      <p:sp>
        <p:nvSpPr>
          <p:cNvPr id="3" name="Content Placeholder 2"/>
          <p:cNvSpPr>
            <a:spLocks noGrp="1"/>
          </p:cNvSpPr>
          <p:nvPr>
            <p:ph idx="1"/>
          </p:nvPr>
        </p:nvSpPr>
        <p:spPr/>
        <p:txBody>
          <a:bodyPr/>
          <a:lstStyle/>
          <a:p>
            <a:pPr marL="171450" lvl="0" indent="-171450"/>
            <a:r>
              <a:rPr lang="en-US" dirty="0"/>
              <a:t>Each location is carefully evaluated to </a:t>
            </a:r>
            <a:r>
              <a:rPr lang="en-US" b="1" dirty="0"/>
              <a:t>mitigate environmental risk</a:t>
            </a:r>
            <a:r>
              <a:rPr lang="en-US" dirty="0"/>
              <a:t>. </a:t>
            </a:r>
            <a:endParaRPr lang="en-US" dirty="0"/>
          </a:p>
          <a:p>
            <a:pPr marL="171450" lvl="0" indent="-171450"/>
            <a:r>
              <a:rPr lang="en-US" dirty="0"/>
              <a:t>Data centers have a </a:t>
            </a:r>
            <a:r>
              <a:rPr lang="en-US" b="1" dirty="0"/>
              <a:t>redundant desig</a:t>
            </a:r>
            <a:r>
              <a:rPr lang="en-US" dirty="0"/>
              <a:t>n that anticipates and tolerates failure while maintaining service levels. </a:t>
            </a:r>
            <a:endParaRPr lang="en-US" dirty="0"/>
          </a:p>
          <a:p>
            <a:pPr marL="171450" lvl="0" indent="-171450"/>
            <a:r>
              <a:rPr lang="en-US" dirty="0"/>
              <a:t>To ensure availability, </a:t>
            </a:r>
            <a:r>
              <a:rPr lang="en-US" b="1" dirty="0"/>
              <a:t>critical</a:t>
            </a:r>
            <a:r>
              <a:rPr lang="en-US" dirty="0"/>
              <a:t> </a:t>
            </a:r>
            <a:r>
              <a:rPr lang="en-US" b="1" dirty="0"/>
              <a:t>system components are backed up</a:t>
            </a:r>
            <a:r>
              <a:rPr lang="en-US" dirty="0"/>
              <a:t> across multiple Availability Zones. </a:t>
            </a:r>
            <a:endParaRPr lang="en-US" dirty="0"/>
          </a:p>
          <a:p>
            <a:pPr marL="171450" lvl="0" indent="-171450"/>
            <a:r>
              <a:rPr lang="en-US" dirty="0"/>
              <a:t>To ensure capacity, AWS continuously monitors service usage to deploy infrastructure to support availability commitments and requirements. </a:t>
            </a:r>
            <a:endParaRPr lang="en-US" dirty="0"/>
          </a:p>
          <a:p>
            <a:pPr marL="171450" lvl="0" indent="-171450"/>
            <a:r>
              <a:rPr lang="en-US" dirty="0"/>
              <a:t>Data center </a:t>
            </a:r>
            <a:r>
              <a:rPr lang="en-US" b="1" dirty="0"/>
              <a:t>locations are not disclosed</a:t>
            </a:r>
            <a:r>
              <a:rPr lang="en-US" dirty="0"/>
              <a:t> and all access to them is restricted.</a:t>
            </a:r>
            <a:endParaRPr lang="en-US" dirty="0"/>
          </a:p>
          <a:p>
            <a:pPr marL="171450" lvl="0" indent="-171450"/>
            <a:r>
              <a:rPr lang="en-US" dirty="0"/>
              <a:t>In case of failure, automated processes move data traffic away from the affected area. </a:t>
            </a:r>
            <a:endParaRPr lang="en-US" dirty="0"/>
          </a:p>
          <a:p>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
        <p:nvSpPr>
          <p:cNvPr id="5" name="Footer Placeholder 4"/>
          <p:cNvSpPr>
            <a:spLocks noGrp="1"/>
          </p:cNvSpPr>
          <p:nvPr>
            <p:ph type="ftr" sz="quarter" idx="3"/>
          </p:nvPr>
        </p:nvSpPr>
        <p:spPr/>
        <p:txBody>
          <a:bodyPr/>
          <a:lstStyle/>
          <a:p>
            <a:r>
              <a:rPr lang="en-US"/>
              <a:t>© 2019 Amazon Web Services, Inc. or its Affiliates. All rights reserved.</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Points of Presence (</a:t>
            </a:r>
            <a:r>
              <a:rPr lang="en-US" dirty="0" err="1"/>
              <a:t>PoP</a:t>
            </a:r>
            <a:r>
              <a:rPr lang="en-US" dirty="0"/>
              <a:t>)</a:t>
            </a:r>
            <a:endParaRPr lang="en-US" dirty="0"/>
          </a:p>
        </p:txBody>
      </p:sp>
      <p:sp>
        <p:nvSpPr>
          <p:cNvPr id="8" name="Content Placeholder 7"/>
          <p:cNvSpPr>
            <a:spLocks noGrp="1"/>
          </p:cNvSpPr>
          <p:nvPr>
            <p:ph idx="1"/>
          </p:nvPr>
        </p:nvSpPr>
        <p:spPr>
          <a:xfrm>
            <a:off x="419097" y="1528175"/>
            <a:ext cx="4218217" cy="4648788"/>
          </a:xfrm>
        </p:spPr>
        <p:txBody>
          <a:bodyPr/>
          <a:lstStyle/>
          <a:p>
            <a:r>
              <a:rPr lang="en-US" sz="2000" dirty="0"/>
              <a:t>AWS provides a global network of 187 </a:t>
            </a:r>
            <a:r>
              <a:rPr lang="en-US" sz="2000" dirty="0">
                <a:solidFill>
                  <a:schemeClr val="accent6"/>
                </a:solidFill>
              </a:rPr>
              <a:t>Points of Presence </a:t>
            </a:r>
            <a:r>
              <a:rPr lang="en-US" sz="2000" dirty="0"/>
              <a:t>locations</a:t>
            </a:r>
            <a:endParaRPr lang="en-US" sz="2000" dirty="0"/>
          </a:p>
          <a:p>
            <a:r>
              <a:rPr lang="en-US" sz="2000" dirty="0"/>
              <a:t>Located in most of the major cities (69 cities in 30 countries) </a:t>
            </a:r>
            <a:endParaRPr lang="en-US" sz="2000" dirty="0"/>
          </a:p>
          <a:p>
            <a:r>
              <a:rPr lang="en-US" sz="2000" dirty="0"/>
              <a:t>Consists of 176 </a:t>
            </a:r>
            <a:r>
              <a:rPr lang="en-US" sz="2000" b="1" dirty="0">
                <a:solidFill>
                  <a:schemeClr val="accent5"/>
                </a:solidFill>
              </a:rPr>
              <a:t>edge locations </a:t>
            </a:r>
            <a:r>
              <a:rPr lang="en-US" sz="2000" dirty="0"/>
              <a:t>and 11 </a:t>
            </a:r>
            <a:r>
              <a:rPr lang="en-US" sz="2000" b="1" dirty="0">
                <a:solidFill>
                  <a:schemeClr val="accent5"/>
                </a:solidFill>
              </a:rPr>
              <a:t>Regional edge caches</a:t>
            </a:r>
            <a:endParaRPr lang="en-US" sz="2000" b="1" dirty="0">
              <a:solidFill>
                <a:schemeClr val="accent5"/>
              </a:solidFill>
            </a:endParaRPr>
          </a:p>
          <a:p>
            <a:r>
              <a:rPr lang="en-US" sz="2000" dirty="0"/>
              <a:t>Used with Amazon CloudFront </a:t>
            </a:r>
            <a:endParaRPr lang="en-US" sz="2000" dirty="0"/>
          </a:p>
          <a:p>
            <a:pPr lvl="1"/>
            <a:r>
              <a:rPr lang="en-US" sz="1600" dirty="0"/>
              <a:t>A global Content Delivery Network (CDN), that delivers content to end users with</a:t>
            </a:r>
            <a:r>
              <a:rPr lang="en-US" sz="1600" dirty="0">
                <a:solidFill>
                  <a:schemeClr val="accent6"/>
                </a:solidFill>
              </a:rPr>
              <a:t> reduced latency</a:t>
            </a:r>
            <a:endParaRPr lang="en-US" sz="1600" dirty="0">
              <a:solidFill>
                <a:schemeClr val="accent6"/>
              </a:solidFill>
            </a:endParaRPr>
          </a:p>
          <a:p>
            <a:r>
              <a:rPr lang="en-US" sz="2000" dirty="0"/>
              <a:t>Regional edge caches used for content with infrequent access.</a:t>
            </a:r>
            <a:endParaRPr lang="en-US" sz="2000" dirty="0"/>
          </a:p>
        </p:txBody>
      </p:sp>
      <p:grpSp>
        <p:nvGrpSpPr>
          <p:cNvPr id="2" name="Group 1" descr="map of the globe showing one color for edge locations, another color for multiple edge locations, and a third color to indicate regional edge caches."/>
          <p:cNvGrpSpPr/>
          <p:nvPr/>
        </p:nvGrpSpPr>
        <p:grpSpPr>
          <a:xfrm>
            <a:off x="4154557" y="1977853"/>
            <a:ext cx="7821133" cy="4288803"/>
            <a:chOff x="4154557" y="1977853"/>
            <a:chExt cx="7821133" cy="4288803"/>
          </a:xfrm>
        </p:grpSpPr>
        <p:pic>
          <p:nvPicPr>
            <p:cNvPr id="6" name="Picture 5" descr="A map of the globe with Edge locations and edge caches shown as dots."/>
            <p:cNvPicPr>
              <a:picLocks noChangeAspect="1"/>
            </p:cNvPicPr>
            <p:nvPr/>
          </p:nvPicPr>
          <p:blipFill>
            <a:blip r:embed="rId1"/>
            <a:stretch>
              <a:fillRect/>
            </a:stretch>
          </p:blipFill>
          <p:spPr>
            <a:xfrm>
              <a:off x="4439265" y="1977853"/>
              <a:ext cx="7536425" cy="4288803"/>
            </a:xfrm>
            <a:prstGeom prst="rect">
              <a:avLst/>
            </a:prstGeom>
          </p:spPr>
        </p:pic>
        <p:pic>
          <p:nvPicPr>
            <p:cNvPr id="12" name="Picture 11"/>
            <p:cNvPicPr>
              <a:picLocks noChangeAspect="1"/>
            </p:cNvPicPr>
            <p:nvPr/>
          </p:nvPicPr>
          <p:blipFill>
            <a:blip r:embed="rId2"/>
            <a:stretch>
              <a:fillRect/>
            </a:stretch>
          </p:blipFill>
          <p:spPr>
            <a:xfrm>
              <a:off x="4154557" y="4420545"/>
              <a:ext cx="1849488" cy="1818560"/>
            </a:xfrm>
            <a:prstGeom prst="rect">
              <a:avLst/>
            </a:prstGeom>
          </p:spPr>
        </p:pic>
      </p:gr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5" name="Footer Placeholder 4"/>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infrastructure features </a:t>
            </a:r>
            <a:endParaRPr lang="en-US" dirty="0"/>
          </a:p>
        </p:txBody>
      </p:sp>
      <p:sp>
        <p:nvSpPr>
          <p:cNvPr id="82" name="Content Placeholder 81"/>
          <p:cNvSpPr>
            <a:spLocks noGrp="1"/>
          </p:cNvSpPr>
          <p:nvPr>
            <p:ph idx="1"/>
          </p:nvPr>
        </p:nvSpPr>
        <p:spPr>
          <a:xfrm>
            <a:off x="238539" y="1440305"/>
            <a:ext cx="6278648" cy="4916045"/>
          </a:xfrm>
        </p:spPr>
        <p:txBody>
          <a:bodyPr>
            <a:noAutofit/>
          </a:bodyPr>
          <a:lstStyle/>
          <a:p>
            <a:pPr marL="230505" indent="-230505">
              <a:lnSpc>
                <a:spcPct val="100000"/>
              </a:lnSpc>
              <a:spcBef>
                <a:spcPts val="1200"/>
              </a:spcBef>
            </a:pPr>
            <a:r>
              <a:rPr lang="en-US" sz="2400" dirty="0">
                <a:latin typeface="+mn-lt"/>
              </a:rPr>
              <a:t>Elasticity and scalability</a:t>
            </a:r>
            <a:endParaRPr lang="en-US" sz="2400" dirty="0">
              <a:latin typeface="+mn-lt"/>
            </a:endParaRPr>
          </a:p>
          <a:p>
            <a:pPr marL="687705" lvl="2" indent="-230505">
              <a:lnSpc>
                <a:spcPct val="100000"/>
              </a:lnSpc>
              <a:spcBef>
                <a:spcPts val="600"/>
              </a:spcBef>
            </a:pPr>
            <a:r>
              <a:rPr lang="en-US" sz="1800" dirty="0">
                <a:latin typeface="+mn-lt"/>
              </a:rPr>
              <a:t>Elastic infrastructure; dynamic adaption of capacity</a:t>
            </a:r>
            <a:endParaRPr lang="en-US" sz="1800" dirty="0">
              <a:latin typeface="+mn-lt"/>
            </a:endParaRPr>
          </a:p>
          <a:p>
            <a:pPr marL="687705" lvl="2" indent="-230505">
              <a:lnSpc>
                <a:spcPct val="100000"/>
              </a:lnSpc>
              <a:spcBef>
                <a:spcPts val="600"/>
              </a:spcBef>
            </a:pPr>
            <a:r>
              <a:rPr lang="en-US" sz="1800" dirty="0">
                <a:latin typeface="+mn-lt"/>
              </a:rPr>
              <a:t>Scalable infrastructure; adapts to accommodate growth </a:t>
            </a:r>
            <a:endParaRPr lang="en-US" sz="2400" dirty="0">
              <a:latin typeface="+mn-lt"/>
            </a:endParaRPr>
          </a:p>
          <a:p>
            <a:pPr marL="230505" indent="-230505">
              <a:lnSpc>
                <a:spcPct val="100000"/>
              </a:lnSpc>
              <a:spcBef>
                <a:spcPts val="1200"/>
              </a:spcBef>
            </a:pPr>
            <a:r>
              <a:rPr lang="en-US" sz="2400" dirty="0">
                <a:latin typeface="+mn-lt"/>
              </a:rPr>
              <a:t>Fault-tolerance</a:t>
            </a:r>
            <a:endParaRPr lang="en-US" sz="2400" dirty="0">
              <a:latin typeface="+mn-lt"/>
            </a:endParaRPr>
          </a:p>
          <a:p>
            <a:pPr marL="687705" lvl="2" indent="-230505">
              <a:lnSpc>
                <a:spcPct val="100000"/>
              </a:lnSpc>
              <a:spcBef>
                <a:spcPts val="600"/>
              </a:spcBef>
            </a:pPr>
            <a:r>
              <a:rPr lang="en-US" sz="1800" dirty="0">
                <a:latin typeface="+mn-lt"/>
              </a:rPr>
              <a:t>Continues operating properly in the presence of a failure</a:t>
            </a:r>
            <a:endParaRPr lang="en-US" sz="1800" dirty="0">
              <a:latin typeface="+mn-lt"/>
            </a:endParaRPr>
          </a:p>
          <a:p>
            <a:pPr marL="687705" lvl="2" indent="-230505">
              <a:lnSpc>
                <a:spcPct val="100000"/>
              </a:lnSpc>
              <a:spcBef>
                <a:spcPts val="600"/>
              </a:spcBef>
            </a:pPr>
            <a:r>
              <a:rPr lang="en-US" sz="1800" dirty="0">
                <a:latin typeface="+mn-lt"/>
              </a:rPr>
              <a:t>Built-in redundancy of components</a:t>
            </a:r>
            <a:endParaRPr lang="en-US" sz="2400" dirty="0">
              <a:latin typeface="+mn-lt"/>
            </a:endParaRPr>
          </a:p>
          <a:p>
            <a:pPr marL="230505" indent="-230505">
              <a:lnSpc>
                <a:spcPct val="100000"/>
              </a:lnSpc>
              <a:spcBef>
                <a:spcPts val="1200"/>
              </a:spcBef>
            </a:pPr>
            <a:r>
              <a:rPr lang="en-US" sz="2400" dirty="0">
                <a:latin typeface="+mn-lt"/>
              </a:rPr>
              <a:t>High availability</a:t>
            </a:r>
            <a:endParaRPr lang="en-US" sz="2400" dirty="0">
              <a:latin typeface="+mn-lt"/>
            </a:endParaRPr>
          </a:p>
          <a:p>
            <a:pPr marL="687705" lvl="2" indent="-230505">
              <a:lnSpc>
                <a:spcPct val="100000"/>
              </a:lnSpc>
              <a:spcBef>
                <a:spcPts val="600"/>
              </a:spcBef>
            </a:pPr>
            <a:r>
              <a:rPr lang="en-US" sz="1800" dirty="0">
                <a:latin typeface="+mn-lt"/>
              </a:rPr>
              <a:t>High level of operational performance</a:t>
            </a:r>
            <a:endParaRPr lang="en-US" sz="1800" dirty="0">
              <a:latin typeface="+mn-lt"/>
            </a:endParaRPr>
          </a:p>
          <a:p>
            <a:pPr marL="687705" lvl="2" indent="-230505">
              <a:lnSpc>
                <a:spcPct val="100000"/>
              </a:lnSpc>
              <a:spcBef>
                <a:spcPts val="600"/>
              </a:spcBef>
            </a:pPr>
            <a:r>
              <a:rPr lang="en-US" sz="1800" dirty="0">
                <a:latin typeface="+mn-lt"/>
              </a:rPr>
              <a:t>Minimized downtime</a:t>
            </a:r>
            <a:endParaRPr lang="en-US" sz="1800" dirty="0">
              <a:latin typeface="+mn-lt"/>
            </a:endParaRPr>
          </a:p>
          <a:p>
            <a:pPr marL="687705" lvl="2" indent="-230505">
              <a:lnSpc>
                <a:spcPct val="100000"/>
              </a:lnSpc>
              <a:spcBef>
                <a:spcPts val="600"/>
              </a:spcBef>
            </a:pPr>
            <a:r>
              <a:rPr lang="en-US" sz="1800" dirty="0">
                <a:latin typeface="+mn-lt"/>
              </a:rPr>
              <a:t>No human intervention</a:t>
            </a:r>
            <a:endParaRPr lang="en-US" sz="2400" dirty="0">
              <a:latin typeface="+mn-lt"/>
            </a:endParaRPr>
          </a:p>
        </p:txBody>
      </p:sp>
      <p:grpSp>
        <p:nvGrpSpPr>
          <p:cNvPr id="8" name="Group 7" descr="diagram shows 3 availability zones and how each is physically distinct, has backup generators and cooling equipment, uninterrupted power supply, and network connectivity."/>
          <p:cNvGrpSpPr/>
          <p:nvPr/>
        </p:nvGrpSpPr>
        <p:grpSpPr>
          <a:xfrm>
            <a:off x="6386024" y="1481328"/>
            <a:ext cx="5584303" cy="4739719"/>
            <a:chOff x="6386024" y="1481328"/>
            <a:chExt cx="5584303" cy="4739719"/>
          </a:xfrm>
        </p:grpSpPr>
        <p:sp>
          <p:nvSpPr>
            <p:cNvPr id="76" name="TextBox 75"/>
            <p:cNvSpPr txBox="1"/>
            <p:nvPr/>
          </p:nvSpPr>
          <p:spPr>
            <a:xfrm>
              <a:off x="8614980" y="5794521"/>
              <a:ext cx="1821259"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000" b="1" i="0" u="none" strike="noStrike" kern="0" cap="none" spc="0" normalizeH="0" baseline="0" noProof="0" dirty="0">
                  <a:ln>
                    <a:noFill/>
                  </a:ln>
                  <a:solidFill>
                    <a:srgbClr val="FF9933"/>
                  </a:solidFill>
                  <a:effectLst/>
                  <a:uLnTx/>
                  <a:uFillTx/>
                  <a:latin typeface="Amazon Ember" panose="020B0603020204020204" pitchFamily="34" charset="0"/>
                  <a:ea typeface="Amazon Ember" panose="020B0603020204020204" pitchFamily="34" charset="0"/>
                  <a:cs typeface="Amazon Ember" panose="020B0603020204020204" pitchFamily="34" charset="0"/>
                </a:rPr>
                <a:t>AWS Region</a:t>
              </a:r>
              <a:endParaRPr kumimoji="0" lang="en-US" sz="2000" b="1" i="0" u="none" strike="noStrike" kern="0" cap="none" spc="0" normalizeH="0" baseline="0" noProof="0" dirty="0">
                <a:ln>
                  <a:noFill/>
                </a:ln>
                <a:solidFill>
                  <a:srgbClr val="FF9933"/>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88" name="Rounded Rectangle 87"/>
            <p:cNvSpPr/>
            <p:nvPr/>
          </p:nvSpPr>
          <p:spPr>
            <a:xfrm>
              <a:off x="6547105" y="1481328"/>
              <a:ext cx="5423222" cy="4739719"/>
            </a:xfrm>
            <a:prstGeom prst="roundRect">
              <a:avLst>
                <a:gd name="adj" fmla="val 9818"/>
              </a:avLst>
            </a:prstGeom>
            <a:noFill/>
            <a:ln w="28575" cap="flat" cmpd="sng" algn="ctr">
              <a:solidFill>
                <a:srgbClr val="474746"/>
              </a:solidFill>
              <a:prstDash val="sysDot"/>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74746"/>
                </a:solidFill>
                <a:effectLst/>
                <a:uLnTx/>
                <a:uFillTx/>
                <a:latin typeface="Helvetica Neue" panose="02000503000000020004"/>
                <a:ea typeface="+mn-ea"/>
                <a:cs typeface="Helvetica Neue" panose="02000503000000020004"/>
              </a:endParaRPr>
            </a:p>
          </p:txBody>
        </p:sp>
        <p:grpSp>
          <p:nvGrpSpPr>
            <p:cNvPr id="89" name="Group 88" descr="Diagram that shows an AWS Region with 3 Availabilitty Zones in it. "/>
            <p:cNvGrpSpPr/>
            <p:nvPr/>
          </p:nvGrpSpPr>
          <p:grpSpPr>
            <a:xfrm>
              <a:off x="7611035" y="2197620"/>
              <a:ext cx="3749106" cy="3099682"/>
              <a:chOff x="5824622" y="1393367"/>
              <a:chExt cx="2753241" cy="2363417"/>
            </a:xfrm>
          </p:grpSpPr>
          <p:sp>
            <p:nvSpPr>
              <p:cNvPr id="90" name="Rounded Rectangle 89"/>
              <p:cNvSpPr>
                <a:spLocks noChangeAspect="1"/>
              </p:cNvSpPr>
              <p:nvPr/>
            </p:nvSpPr>
            <p:spPr>
              <a:xfrm>
                <a:off x="5824622" y="1393367"/>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74746"/>
                  </a:solidFill>
                  <a:effectLst/>
                  <a:uLnTx/>
                  <a:uFillTx/>
                  <a:latin typeface="Helvetica Neue" panose="02000503000000020004"/>
                  <a:ea typeface="+mn-ea"/>
                  <a:cs typeface="Helvetica Neue" panose="02000503000000020004"/>
                </a:endParaRPr>
              </a:p>
            </p:txBody>
          </p:sp>
          <p:sp>
            <p:nvSpPr>
              <p:cNvPr id="102" name="TextBox 32"/>
              <p:cNvSpPr txBox="1">
                <a:spLocks noChangeArrowheads="1"/>
              </p:cNvSpPr>
              <p:nvPr/>
            </p:nvSpPr>
            <p:spPr bwMode="auto">
              <a:xfrm>
                <a:off x="5841897" y="2306875"/>
                <a:ext cx="1205123" cy="162193"/>
              </a:xfrm>
              <a:prstGeom prst="rect">
                <a:avLst/>
              </a:prstGeom>
              <a:noFill/>
              <a:ln w="9525">
                <a:noFill/>
                <a:miter lim="800000"/>
              </a:ln>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0" cap="none" spc="0" normalizeH="0" baseline="0" noProof="0" dirty="0">
                    <a:ln>
                      <a:noFill/>
                    </a:ln>
                    <a:solidFill>
                      <a:srgbClr val="F7981F"/>
                    </a:solidFill>
                    <a:effectLst/>
                    <a:uLnTx/>
                    <a:uFillTx/>
                    <a:latin typeface="Helvetica Neue" panose="02000503000000020004"/>
                    <a:ea typeface="Verdana" panose="020B0804030504040204" pitchFamily="34" charset="0"/>
                    <a:cs typeface="Helvetica Neue" panose="02000503000000020004"/>
                  </a:rPr>
                  <a:t>Availability Zone</a:t>
                </a:r>
                <a:endParaRPr kumimoji="0" lang="en-US" sz="1200" b="1" i="0" u="none" strike="noStrike" kern="0" cap="none" spc="0" normalizeH="0" baseline="0" noProof="0" dirty="0">
                  <a:ln>
                    <a:noFill/>
                  </a:ln>
                  <a:solidFill>
                    <a:srgbClr val="F7981F"/>
                  </a:solidFill>
                  <a:effectLst/>
                  <a:uLnTx/>
                  <a:uFillTx/>
                  <a:latin typeface="Helvetica Neue" panose="02000503000000020004"/>
                  <a:ea typeface="Verdana" panose="020B0804030504040204" pitchFamily="34" charset="0"/>
                  <a:cs typeface="Helvetica Neue" panose="02000503000000020004"/>
                </a:endParaRPr>
              </a:p>
            </p:txBody>
          </p:sp>
          <p:grpSp>
            <p:nvGrpSpPr>
              <p:cNvPr id="103" name="Group 102"/>
              <p:cNvGrpSpPr/>
              <p:nvPr/>
            </p:nvGrpSpPr>
            <p:grpSpPr>
              <a:xfrm>
                <a:off x="5887498" y="1468928"/>
                <a:ext cx="534082" cy="359495"/>
                <a:chOff x="5073543" y="1559577"/>
                <a:chExt cx="1683987" cy="1133507"/>
              </a:xfrm>
              <a:solidFill>
                <a:srgbClr val="0C67AE">
                  <a:lumMod val="40000"/>
                  <a:lumOff val="60000"/>
                </a:srgbClr>
              </a:solidFill>
            </p:grpSpPr>
            <p:sp>
              <p:nvSpPr>
                <p:cNvPr id="151" name="Rectangle 15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52" name="Picture 151"/>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grpSp>
            <p:nvGrpSpPr>
              <p:cNvPr id="104" name="Group 103"/>
              <p:cNvGrpSpPr/>
              <p:nvPr/>
            </p:nvGrpSpPr>
            <p:grpSpPr>
              <a:xfrm>
                <a:off x="6474097" y="1468928"/>
                <a:ext cx="534082" cy="359495"/>
                <a:chOff x="5073543" y="1559577"/>
                <a:chExt cx="1683987" cy="1133507"/>
              </a:xfrm>
              <a:solidFill>
                <a:srgbClr val="0C67AE">
                  <a:lumMod val="40000"/>
                  <a:lumOff val="60000"/>
                </a:srgbClr>
              </a:solidFill>
            </p:grpSpPr>
            <p:sp>
              <p:nvSpPr>
                <p:cNvPr id="149" name="Rectangle 14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50" name="Picture 149"/>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grpSp>
            <p:nvGrpSpPr>
              <p:cNvPr id="105" name="Group 104"/>
              <p:cNvGrpSpPr/>
              <p:nvPr/>
            </p:nvGrpSpPr>
            <p:grpSpPr>
              <a:xfrm>
                <a:off x="5887498" y="1894938"/>
                <a:ext cx="534082" cy="359495"/>
                <a:chOff x="5073543" y="1559577"/>
                <a:chExt cx="1683987" cy="1133507"/>
              </a:xfrm>
              <a:solidFill>
                <a:srgbClr val="0C67AE">
                  <a:lumMod val="40000"/>
                  <a:lumOff val="60000"/>
                </a:srgbClr>
              </a:solidFill>
            </p:grpSpPr>
            <p:sp>
              <p:nvSpPr>
                <p:cNvPr id="147" name="Rectangle 146"/>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48" name="Picture 147"/>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grpSp>
            <p:nvGrpSpPr>
              <p:cNvPr id="106" name="Group 105"/>
              <p:cNvGrpSpPr/>
              <p:nvPr/>
            </p:nvGrpSpPr>
            <p:grpSpPr>
              <a:xfrm>
                <a:off x="6474097" y="1894938"/>
                <a:ext cx="534082" cy="359495"/>
                <a:chOff x="5073543" y="1559577"/>
                <a:chExt cx="1683987" cy="1133507"/>
              </a:xfrm>
              <a:solidFill>
                <a:srgbClr val="0C67AE">
                  <a:lumMod val="40000"/>
                  <a:lumOff val="60000"/>
                </a:srgbClr>
              </a:solidFill>
            </p:grpSpPr>
            <p:sp>
              <p:nvSpPr>
                <p:cNvPr id="145" name="Rectangle 144"/>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46" name="Picture 145"/>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sp>
            <p:nvSpPr>
              <p:cNvPr id="107" name="TextBox 106"/>
              <p:cNvSpPr txBox="1"/>
              <p:nvPr/>
            </p:nvSpPr>
            <p:spPr>
              <a:xfrm>
                <a:off x="5927674" y="1711381"/>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08" name="TextBox 107"/>
              <p:cNvSpPr txBox="1"/>
              <p:nvPr/>
            </p:nvSpPr>
            <p:spPr>
              <a:xfrm>
                <a:off x="6514273" y="1713650"/>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09" name="TextBox 108"/>
              <p:cNvSpPr txBox="1"/>
              <p:nvPr/>
            </p:nvSpPr>
            <p:spPr>
              <a:xfrm>
                <a:off x="5922855" y="2136262"/>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10" name="TextBox 109"/>
              <p:cNvSpPr txBox="1"/>
              <p:nvPr/>
            </p:nvSpPr>
            <p:spPr>
              <a:xfrm>
                <a:off x="6514273" y="2136262"/>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11" name="Rounded Rectangle 110"/>
              <p:cNvSpPr>
                <a:spLocks noChangeAspect="1"/>
              </p:cNvSpPr>
              <p:nvPr/>
            </p:nvSpPr>
            <p:spPr>
              <a:xfrm>
                <a:off x="7330526" y="1397200"/>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74746"/>
                  </a:solidFill>
                  <a:effectLst/>
                  <a:uLnTx/>
                  <a:uFillTx/>
                  <a:latin typeface="Helvetica Neue" panose="02000503000000020004"/>
                  <a:ea typeface="+mn-ea"/>
                  <a:cs typeface="Helvetica Neue" panose="02000503000000020004"/>
                </a:endParaRPr>
              </a:p>
            </p:txBody>
          </p:sp>
          <p:grpSp>
            <p:nvGrpSpPr>
              <p:cNvPr id="112" name="Group 111"/>
              <p:cNvGrpSpPr/>
              <p:nvPr/>
            </p:nvGrpSpPr>
            <p:grpSpPr>
              <a:xfrm>
                <a:off x="7393402" y="1472761"/>
                <a:ext cx="534082" cy="359495"/>
                <a:chOff x="5073543" y="1559577"/>
                <a:chExt cx="1683987" cy="1133507"/>
              </a:xfrm>
              <a:solidFill>
                <a:srgbClr val="0C67AE">
                  <a:lumMod val="40000"/>
                  <a:lumOff val="60000"/>
                </a:srgbClr>
              </a:solidFill>
            </p:grpSpPr>
            <p:sp>
              <p:nvSpPr>
                <p:cNvPr id="143" name="Rectangle 142"/>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44" name="Picture 143"/>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grpSp>
            <p:nvGrpSpPr>
              <p:cNvPr id="113" name="Group 112"/>
              <p:cNvGrpSpPr/>
              <p:nvPr/>
            </p:nvGrpSpPr>
            <p:grpSpPr>
              <a:xfrm>
                <a:off x="7980001" y="1472761"/>
                <a:ext cx="534082" cy="359495"/>
                <a:chOff x="5073543" y="1559577"/>
                <a:chExt cx="1683987" cy="1133507"/>
              </a:xfrm>
              <a:solidFill>
                <a:srgbClr val="0C67AE">
                  <a:lumMod val="40000"/>
                  <a:lumOff val="60000"/>
                </a:srgbClr>
              </a:solidFill>
            </p:grpSpPr>
            <p:sp>
              <p:nvSpPr>
                <p:cNvPr id="141" name="Rectangle 14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42" name="Picture 141"/>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grpSp>
            <p:nvGrpSpPr>
              <p:cNvPr id="114" name="Group 113"/>
              <p:cNvGrpSpPr/>
              <p:nvPr/>
            </p:nvGrpSpPr>
            <p:grpSpPr>
              <a:xfrm>
                <a:off x="7393402" y="1898771"/>
                <a:ext cx="534082" cy="359495"/>
                <a:chOff x="5073543" y="1559577"/>
                <a:chExt cx="1683987" cy="1133507"/>
              </a:xfrm>
              <a:solidFill>
                <a:srgbClr val="0C67AE">
                  <a:lumMod val="40000"/>
                  <a:lumOff val="60000"/>
                </a:srgbClr>
              </a:solidFill>
            </p:grpSpPr>
            <p:sp>
              <p:nvSpPr>
                <p:cNvPr id="139" name="Rectangle 13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40" name="Picture 139"/>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grpSp>
            <p:nvGrpSpPr>
              <p:cNvPr id="115" name="Group 114"/>
              <p:cNvGrpSpPr/>
              <p:nvPr/>
            </p:nvGrpSpPr>
            <p:grpSpPr>
              <a:xfrm>
                <a:off x="7980001" y="1898771"/>
                <a:ext cx="534082" cy="359495"/>
                <a:chOff x="5073543" y="1559577"/>
                <a:chExt cx="1683987" cy="1133507"/>
              </a:xfrm>
              <a:solidFill>
                <a:srgbClr val="0C67AE">
                  <a:lumMod val="40000"/>
                  <a:lumOff val="60000"/>
                </a:srgbClr>
              </a:solidFill>
            </p:grpSpPr>
            <p:sp>
              <p:nvSpPr>
                <p:cNvPr id="137" name="Rectangle 136"/>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38" name="Picture 137"/>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sp>
            <p:nvSpPr>
              <p:cNvPr id="116" name="TextBox 115"/>
              <p:cNvSpPr txBox="1"/>
              <p:nvPr/>
            </p:nvSpPr>
            <p:spPr>
              <a:xfrm>
                <a:off x="7433578" y="1715214"/>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17" name="TextBox 116"/>
              <p:cNvSpPr txBox="1"/>
              <p:nvPr/>
            </p:nvSpPr>
            <p:spPr>
              <a:xfrm>
                <a:off x="8020177" y="1717483"/>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18" name="TextBox 117"/>
              <p:cNvSpPr txBox="1"/>
              <p:nvPr/>
            </p:nvSpPr>
            <p:spPr>
              <a:xfrm>
                <a:off x="7428759" y="2140095"/>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19" name="TextBox 118"/>
              <p:cNvSpPr txBox="1"/>
              <p:nvPr/>
            </p:nvSpPr>
            <p:spPr>
              <a:xfrm>
                <a:off x="8020177" y="2140095"/>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20" name="Rounded Rectangle 119"/>
              <p:cNvSpPr>
                <a:spLocks noChangeAspect="1"/>
              </p:cNvSpPr>
              <p:nvPr/>
            </p:nvSpPr>
            <p:spPr>
              <a:xfrm>
                <a:off x="6567700" y="2648595"/>
                <a:ext cx="1247337" cy="1108189"/>
              </a:xfrm>
              <a:prstGeom prst="roundRect">
                <a:avLst>
                  <a:gd name="adj" fmla="val 9818"/>
                </a:avLst>
              </a:prstGeom>
              <a:noFill/>
              <a:ln w="28575" cap="flat" cmpd="sng" algn="ctr">
                <a:solidFill>
                  <a:srgbClr val="F7981F"/>
                </a:solidFill>
                <a:prstDash val="lgDash"/>
              </a:ln>
              <a:effectLst/>
            </p:spPr>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474746"/>
                  </a:solidFill>
                  <a:effectLst/>
                  <a:uLnTx/>
                  <a:uFillTx/>
                  <a:latin typeface="Helvetica Neue" panose="02000503000000020004"/>
                  <a:ea typeface="+mn-ea"/>
                  <a:cs typeface="Helvetica Neue" panose="02000503000000020004"/>
                </a:endParaRPr>
              </a:p>
            </p:txBody>
          </p:sp>
          <p:grpSp>
            <p:nvGrpSpPr>
              <p:cNvPr id="121" name="Group 120"/>
              <p:cNvGrpSpPr/>
              <p:nvPr/>
            </p:nvGrpSpPr>
            <p:grpSpPr>
              <a:xfrm>
                <a:off x="6630576" y="2724156"/>
                <a:ext cx="534082" cy="359495"/>
                <a:chOff x="5073543" y="1559577"/>
                <a:chExt cx="1683987" cy="1133507"/>
              </a:xfrm>
              <a:solidFill>
                <a:srgbClr val="0C67AE">
                  <a:lumMod val="40000"/>
                  <a:lumOff val="60000"/>
                </a:srgbClr>
              </a:solidFill>
            </p:grpSpPr>
            <p:sp>
              <p:nvSpPr>
                <p:cNvPr id="135" name="Rectangle 134"/>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36" name="Picture 135"/>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grpSp>
            <p:nvGrpSpPr>
              <p:cNvPr id="122" name="Group 121"/>
              <p:cNvGrpSpPr/>
              <p:nvPr/>
            </p:nvGrpSpPr>
            <p:grpSpPr>
              <a:xfrm>
                <a:off x="7217175" y="2724156"/>
                <a:ext cx="534082" cy="359495"/>
                <a:chOff x="5073543" y="1559577"/>
                <a:chExt cx="1683987" cy="1133507"/>
              </a:xfrm>
              <a:solidFill>
                <a:srgbClr val="0C67AE">
                  <a:lumMod val="40000"/>
                  <a:lumOff val="60000"/>
                </a:srgbClr>
              </a:solidFill>
            </p:grpSpPr>
            <p:sp>
              <p:nvSpPr>
                <p:cNvPr id="133" name="Rectangle 132"/>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34" name="Picture 133"/>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grpSp>
            <p:nvGrpSpPr>
              <p:cNvPr id="123" name="Group 122"/>
              <p:cNvGrpSpPr/>
              <p:nvPr/>
            </p:nvGrpSpPr>
            <p:grpSpPr>
              <a:xfrm>
                <a:off x="6630576" y="3150166"/>
                <a:ext cx="534082" cy="359495"/>
                <a:chOff x="5073543" y="1559577"/>
                <a:chExt cx="1683987" cy="1133507"/>
              </a:xfrm>
              <a:solidFill>
                <a:srgbClr val="0C67AE">
                  <a:lumMod val="40000"/>
                  <a:lumOff val="60000"/>
                </a:srgbClr>
              </a:solidFill>
            </p:grpSpPr>
            <p:sp>
              <p:nvSpPr>
                <p:cNvPr id="131" name="Rectangle 130"/>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32" name="Picture 131"/>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grpSp>
            <p:nvGrpSpPr>
              <p:cNvPr id="124" name="Group 123"/>
              <p:cNvGrpSpPr/>
              <p:nvPr/>
            </p:nvGrpSpPr>
            <p:grpSpPr>
              <a:xfrm>
                <a:off x="7217175" y="3150166"/>
                <a:ext cx="534082" cy="359495"/>
                <a:chOff x="5073543" y="1559577"/>
                <a:chExt cx="1683987" cy="1133507"/>
              </a:xfrm>
              <a:solidFill>
                <a:srgbClr val="0C67AE">
                  <a:lumMod val="40000"/>
                  <a:lumOff val="60000"/>
                </a:srgbClr>
              </a:solidFill>
            </p:grpSpPr>
            <p:sp>
              <p:nvSpPr>
                <p:cNvPr id="129" name="Rectangle 128"/>
                <p:cNvSpPr/>
                <p:nvPr/>
              </p:nvSpPr>
              <p:spPr>
                <a:xfrm>
                  <a:off x="5073543" y="1559577"/>
                  <a:ext cx="1683987" cy="1133507"/>
                </a:xfrm>
                <a:prstGeom prst="rect">
                  <a:avLst/>
                </a:prstGeom>
                <a:grpFill/>
                <a:ln w="25400" cap="flat" cmpd="sng" algn="ctr">
                  <a:solidFill>
                    <a:srgbClr val="F7A028"/>
                  </a:solidFill>
                  <a:prstDash val="solid"/>
                </a:ln>
                <a:effectLst/>
              </p:spPr>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dirty="0">
                    <a:ln>
                      <a:noFill/>
                    </a:ln>
                    <a:solidFill>
                      <a:srgbClr val="474746"/>
                    </a:solidFill>
                    <a:effectLst/>
                    <a:uLnTx/>
                    <a:uFillTx/>
                    <a:latin typeface="Arial" panose="020B0604020202090204"/>
                    <a:ea typeface="+mn-ea"/>
                    <a:cs typeface="+mn-cs"/>
                  </a:endParaRPr>
                </a:p>
              </p:txBody>
            </p:sp>
            <p:pic>
              <p:nvPicPr>
                <p:cNvPr id="130" name="Picture 129"/>
                <p:cNvPicPr>
                  <a:picLocks noChangeAspect="1"/>
                </p:cNvPicPr>
                <p:nvPr/>
              </p:nvPicPr>
              <p:blipFill>
                <a:blip r:embed="rId1" cstate="screen">
                  <a:clrChange>
                    <a:clrFrom>
                      <a:srgbClr val="FFFFFF"/>
                    </a:clrFrom>
                    <a:clrTo>
                      <a:srgbClr val="FFFFFF">
                        <a:alpha val="0"/>
                      </a:srgbClr>
                    </a:clrTo>
                  </a:clrChange>
                </a:blip>
                <a:stretch>
                  <a:fillRect/>
                </a:stretch>
              </p:blipFill>
              <p:spPr>
                <a:xfrm>
                  <a:off x="5225938" y="1617667"/>
                  <a:ext cx="1379195" cy="793437"/>
                </a:xfrm>
                <a:prstGeom prst="rect">
                  <a:avLst/>
                </a:prstGeom>
                <a:grpFill/>
              </p:spPr>
            </p:pic>
          </p:grpSp>
          <p:sp>
            <p:nvSpPr>
              <p:cNvPr id="125" name="TextBox 124"/>
              <p:cNvSpPr txBox="1"/>
              <p:nvPr/>
            </p:nvSpPr>
            <p:spPr>
              <a:xfrm>
                <a:off x="6670752" y="2966609"/>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26" name="TextBox 125"/>
              <p:cNvSpPr txBox="1"/>
              <p:nvPr/>
            </p:nvSpPr>
            <p:spPr>
              <a:xfrm>
                <a:off x="7257351" y="2968878"/>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27" name="TextBox 126"/>
              <p:cNvSpPr txBox="1"/>
              <p:nvPr/>
            </p:nvSpPr>
            <p:spPr>
              <a:xfrm>
                <a:off x="6665933" y="3391490"/>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sp>
            <p:nvSpPr>
              <p:cNvPr id="128" name="TextBox 127"/>
              <p:cNvSpPr txBox="1"/>
              <p:nvPr/>
            </p:nvSpPr>
            <p:spPr>
              <a:xfrm>
                <a:off x="7257351" y="3391490"/>
                <a:ext cx="453729" cy="116832"/>
              </a:xfrm>
              <a:prstGeom prst="rect">
                <a:avLst/>
              </a:prstGeom>
              <a:noFill/>
            </p:spPr>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600" b="0" i="0" u="none" strike="noStrike" kern="0" cap="none" spc="0" normalizeH="0" baseline="0" noProof="0" dirty="0">
                    <a:ln>
                      <a:noFill/>
                    </a:ln>
                    <a:solidFill>
                      <a:srgbClr val="474746"/>
                    </a:solidFill>
                    <a:effectLst/>
                    <a:uLnTx/>
                    <a:uFillTx/>
                    <a:latin typeface="Amazon Ember Light"/>
                    <a:ea typeface="+mn-ea"/>
                    <a:cs typeface="+mn-cs"/>
                  </a:rPr>
                  <a:t>Data center</a:t>
                </a:r>
                <a:endParaRPr kumimoji="0" lang="en-US" sz="600" b="0" i="0" u="none" strike="noStrike" kern="0" cap="none" spc="0" normalizeH="0" baseline="0" noProof="0" dirty="0">
                  <a:ln>
                    <a:noFill/>
                  </a:ln>
                  <a:solidFill>
                    <a:srgbClr val="474746"/>
                  </a:solidFill>
                  <a:effectLst/>
                  <a:uLnTx/>
                  <a:uFillTx/>
                  <a:latin typeface="Amazon Ember Light"/>
                  <a:ea typeface="+mn-ea"/>
                  <a:cs typeface="+mn-cs"/>
                </a:endParaRPr>
              </a:p>
            </p:txBody>
          </p:sp>
        </p:grpSp>
        <p:sp>
          <p:nvSpPr>
            <p:cNvPr id="153" name="TextBox 32"/>
            <p:cNvSpPr txBox="1">
              <a:spLocks noChangeArrowheads="1"/>
            </p:cNvSpPr>
            <p:nvPr/>
          </p:nvSpPr>
          <p:spPr bwMode="auto">
            <a:xfrm>
              <a:off x="9699706" y="3401867"/>
              <a:ext cx="1641024" cy="184666"/>
            </a:xfrm>
            <a:prstGeom prst="rect">
              <a:avLst/>
            </a:prstGeom>
            <a:noFill/>
            <a:ln w="9525">
              <a:noFill/>
              <a:miter lim="800000"/>
            </a:ln>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srgbClr val="F7981F"/>
                  </a:solidFill>
                  <a:effectLst/>
                  <a:uLnTx/>
                  <a:uFillTx/>
                  <a:latin typeface="Helvetica Neue" panose="02000503000000020004"/>
                  <a:ea typeface="Verdana" panose="020B0804030504040204" pitchFamily="34" charset="0"/>
                  <a:cs typeface="Helvetica Neue" panose="02000503000000020004"/>
                </a:rPr>
                <a:t>Availability Zone</a:t>
              </a:r>
              <a:endParaRPr kumimoji="0" lang="en-US" sz="1200" b="1" i="0" u="none" strike="noStrike" kern="1200" cap="none" spc="0" normalizeH="0" baseline="0" noProof="0" dirty="0">
                <a:ln>
                  <a:noFill/>
                </a:ln>
                <a:solidFill>
                  <a:srgbClr val="F7981F"/>
                </a:solidFill>
                <a:effectLst/>
                <a:uLnTx/>
                <a:uFillTx/>
                <a:latin typeface="Helvetica Neue" panose="02000503000000020004"/>
                <a:ea typeface="Verdana" panose="020B0804030504040204" pitchFamily="34" charset="0"/>
                <a:cs typeface="Helvetica Neue" panose="02000503000000020004"/>
              </a:endParaRPr>
            </a:p>
          </p:txBody>
        </p:sp>
        <p:sp>
          <p:nvSpPr>
            <p:cNvPr id="154" name="TextBox 32"/>
            <p:cNvSpPr txBox="1">
              <a:spLocks noChangeArrowheads="1"/>
            </p:cNvSpPr>
            <p:nvPr/>
          </p:nvSpPr>
          <p:spPr bwMode="auto">
            <a:xfrm>
              <a:off x="8504486" y="5047513"/>
              <a:ext cx="1641024" cy="184666"/>
            </a:xfrm>
            <a:prstGeom prst="rect">
              <a:avLst/>
            </a:prstGeom>
            <a:noFill/>
            <a:ln w="9525">
              <a:noFill/>
              <a:miter lim="800000"/>
            </a:ln>
          </p:spPr>
          <p:txBody>
            <a:bodyPr wrap="square" lIns="0" tIns="0" rIns="0" bIns="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1200" b="1" i="0" u="none" strike="noStrike" kern="1200" cap="none" spc="0" normalizeH="0" baseline="0" noProof="0" dirty="0">
                  <a:ln>
                    <a:noFill/>
                  </a:ln>
                  <a:solidFill>
                    <a:srgbClr val="F7981F"/>
                  </a:solidFill>
                  <a:effectLst/>
                  <a:uLnTx/>
                  <a:uFillTx/>
                  <a:latin typeface="Helvetica Neue" panose="02000503000000020004"/>
                  <a:ea typeface="Verdana" panose="020B0804030504040204" pitchFamily="34" charset="0"/>
                  <a:cs typeface="Helvetica Neue" panose="02000503000000020004"/>
                </a:rPr>
                <a:t>Availability Zone</a:t>
              </a:r>
              <a:endParaRPr kumimoji="0" lang="en-US" sz="1200" b="1" i="0" u="none" strike="noStrike" kern="1200" cap="none" spc="0" normalizeH="0" baseline="0" noProof="0" dirty="0">
                <a:ln>
                  <a:noFill/>
                </a:ln>
                <a:solidFill>
                  <a:srgbClr val="F7981F"/>
                </a:solidFill>
                <a:effectLst/>
                <a:uLnTx/>
                <a:uFillTx/>
                <a:latin typeface="Helvetica Neue" panose="02000503000000020004"/>
                <a:ea typeface="Verdana" panose="020B0804030504040204" pitchFamily="34" charset="0"/>
                <a:cs typeface="Helvetica Neue" panose="02000503000000020004"/>
              </a:endParaRPr>
            </a:p>
          </p:txBody>
        </p:sp>
        <p:sp>
          <p:nvSpPr>
            <p:cNvPr id="2" name="TextBox 1"/>
            <p:cNvSpPr txBox="1"/>
            <p:nvPr/>
          </p:nvSpPr>
          <p:spPr>
            <a:xfrm>
              <a:off x="6386024" y="1531951"/>
              <a:ext cx="167426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Physically distinct</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2" name="TextBox 61"/>
            <p:cNvSpPr txBox="1"/>
            <p:nvPr/>
          </p:nvSpPr>
          <p:spPr>
            <a:xfrm>
              <a:off x="6386024" y="5526544"/>
              <a:ext cx="200660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Uninterruptible power supply</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3" name="TextBox 62"/>
            <p:cNvSpPr txBox="1"/>
            <p:nvPr/>
          </p:nvSpPr>
          <p:spPr>
            <a:xfrm>
              <a:off x="10718891" y="1531951"/>
              <a:ext cx="12201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Backup generators</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64" name="TextBox 63"/>
            <p:cNvSpPr txBox="1"/>
            <p:nvPr/>
          </p:nvSpPr>
          <p:spPr>
            <a:xfrm>
              <a:off x="10743737" y="5526544"/>
              <a:ext cx="122012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Cooling equipment</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4" name="Picture 3"/>
            <p:cNvPicPr>
              <a:picLocks noChangeAspect="1"/>
            </p:cNvPicPr>
            <p:nvPr/>
          </p:nvPicPr>
          <p:blipFill>
            <a:blip r:embed="rId2"/>
            <a:stretch>
              <a:fillRect/>
            </a:stretch>
          </p:blipFill>
          <p:spPr>
            <a:xfrm>
              <a:off x="10329683" y="3790943"/>
              <a:ext cx="1117600" cy="1358900"/>
            </a:xfrm>
            <a:prstGeom prst="rect">
              <a:avLst/>
            </a:prstGeom>
          </p:spPr>
        </p:pic>
        <p:pic>
          <p:nvPicPr>
            <p:cNvPr id="7" name="Picture 6"/>
            <p:cNvPicPr>
              <a:picLocks noChangeAspect="1"/>
            </p:cNvPicPr>
            <p:nvPr/>
          </p:nvPicPr>
          <p:blipFill>
            <a:blip r:embed="rId3"/>
            <a:stretch>
              <a:fillRect/>
            </a:stretch>
          </p:blipFill>
          <p:spPr>
            <a:xfrm>
              <a:off x="8657431" y="1528951"/>
              <a:ext cx="1511300" cy="546100"/>
            </a:xfrm>
            <a:prstGeom prst="rect">
              <a:avLst/>
            </a:prstGeom>
          </p:spPr>
        </p:pic>
        <p:pic>
          <p:nvPicPr>
            <p:cNvPr id="9" name="Picture 8"/>
            <p:cNvPicPr>
              <a:picLocks noChangeAspect="1"/>
            </p:cNvPicPr>
            <p:nvPr/>
          </p:nvPicPr>
          <p:blipFill>
            <a:blip r:embed="rId4"/>
            <a:stretch>
              <a:fillRect/>
            </a:stretch>
          </p:blipFill>
          <p:spPr>
            <a:xfrm>
              <a:off x="7497446" y="3682834"/>
              <a:ext cx="1079500" cy="1422400"/>
            </a:xfrm>
            <a:prstGeom prst="rect">
              <a:avLst/>
            </a:prstGeom>
          </p:spPr>
        </p:pic>
        <p:sp>
          <p:nvSpPr>
            <p:cNvPr id="65" name="TextBox 64"/>
            <p:cNvSpPr txBox="1"/>
            <p:nvPr/>
          </p:nvSpPr>
          <p:spPr>
            <a:xfrm>
              <a:off x="6521731" y="4310049"/>
              <a:ext cx="140484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Network connectivity</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5"/>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Key takeaways</a:t>
            </a:r>
            <a:endParaRPr lang="en-US" dirty="0"/>
          </a:p>
        </p:txBody>
      </p:sp>
      <p:sp>
        <p:nvSpPr>
          <p:cNvPr id="5" name="Content Placeholder 4"/>
          <p:cNvSpPr>
            <a:spLocks noGrp="1"/>
          </p:cNvSpPr>
          <p:nvPr>
            <p:ph idx="16"/>
          </p:nvPr>
        </p:nvSpPr>
        <p:spPr/>
        <p:txBody>
          <a:bodyPr/>
          <a:lstStyle/>
          <a:p>
            <a:r>
              <a:rPr lang="en-US" sz="2400" dirty="0"/>
              <a:t>The </a:t>
            </a:r>
            <a:r>
              <a:rPr lang="en-US" sz="2400" b="1" dirty="0">
                <a:solidFill>
                  <a:schemeClr val="accent5"/>
                </a:solidFill>
              </a:rPr>
              <a:t>AWS Global Infrastructure</a:t>
            </a:r>
            <a:r>
              <a:rPr lang="en-US" sz="2400" dirty="0"/>
              <a:t> consists of </a:t>
            </a:r>
            <a:r>
              <a:rPr lang="en-US" sz="2400" dirty="0">
                <a:solidFill>
                  <a:schemeClr val="accent6"/>
                </a:solidFill>
              </a:rPr>
              <a:t>Regions </a:t>
            </a:r>
            <a:r>
              <a:rPr lang="en-US" sz="2400" dirty="0"/>
              <a:t>and </a:t>
            </a:r>
            <a:r>
              <a:rPr lang="en-US" sz="2400" dirty="0">
                <a:solidFill>
                  <a:schemeClr val="accent6"/>
                </a:solidFill>
              </a:rPr>
              <a:t>Availability Zones</a:t>
            </a:r>
            <a:r>
              <a:rPr lang="en-US" sz="2400" dirty="0"/>
              <a:t>.</a:t>
            </a:r>
            <a:endParaRPr lang="en-US" sz="2400" dirty="0"/>
          </a:p>
          <a:p>
            <a:pPr marL="279400" indent="-279400">
              <a:spcBef>
                <a:spcPts val="1800"/>
              </a:spcBef>
              <a:spcAft>
                <a:spcPts val="800"/>
              </a:spcAft>
            </a:pPr>
            <a:r>
              <a:rPr lang="en-US" sz="2400" dirty="0"/>
              <a:t>Your choice of a </a:t>
            </a:r>
            <a:r>
              <a:rPr lang="en-US" sz="2400" b="1" dirty="0">
                <a:solidFill>
                  <a:schemeClr val="accent5"/>
                </a:solidFill>
              </a:rPr>
              <a:t>Region</a:t>
            </a:r>
            <a:r>
              <a:rPr lang="en-US" sz="2400" dirty="0"/>
              <a:t> is typically based on </a:t>
            </a:r>
            <a:r>
              <a:rPr lang="en-US" sz="2400" dirty="0">
                <a:solidFill>
                  <a:schemeClr val="accent6"/>
                </a:solidFill>
              </a:rPr>
              <a:t>compliance requirements </a:t>
            </a:r>
            <a:r>
              <a:rPr lang="en-US" sz="2400" dirty="0"/>
              <a:t>or to </a:t>
            </a:r>
            <a:r>
              <a:rPr lang="en-US" sz="2400" dirty="0">
                <a:solidFill>
                  <a:schemeClr val="accent6"/>
                </a:solidFill>
              </a:rPr>
              <a:t>reduce latency</a:t>
            </a:r>
            <a:r>
              <a:rPr lang="en-US" sz="2400" dirty="0"/>
              <a:t>.</a:t>
            </a:r>
            <a:endParaRPr lang="en-US" sz="2400" dirty="0"/>
          </a:p>
          <a:p>
            <a:r>
              <a:rPr lang="en-US" sz="2400" dirty="0"/>
              <a:t>Each </a:t>
            </a:r>
            <a:r>
              <a:rPr lang="en-US" sz="2400" b="1" dirty="0">
                <a:solidFill>
                  <a:schemeClr val="accent5"/>
                </a:solidFill>
              </a:rPr>
              <a:t>Availability Zone </a:t>
            </a:r>
            <a:r>
              <a:rPr lang="en-US" sz="2400" dirty="0"/>
              <a:t>is physically separate from other Availability Zones and has redundant power, networking, and connectivity.</a:t>
            </a:r>
            <a:endParaRPr lang="en-US" sz="2400" dirty="0"/>
          </a:p>
          <a:p>
            <a:r>
              <a:rPr lang="en-US" sz="2400" b="1" dirty="0">
                <a:solidFill>
                  <a:schemeClr val="accent5"/>
                </a:solidFill>
              </a:rPr>
              <a:t>Edge locations</a:t>
            </a:r>
            <a:r>
              <a:rPr lang="en-US" sz="2400" dirty="0"/>
              <a:t>, and </a:t>
            </a:r>
            <a:r>
              <a:rPr lang="en-US" sz="2400" b="1" dirty="0">
                <a:solidFill>
                  <a:schemeClr val="accent5"/>
                </a:solidFill>
              </a:rPr>
              <a:t>Regional</a:t>
            </a:r>
            <a:r>
              <a:rPr lang="en-US" sz="2400" dirty="0"/>
              <a:t> </a:t>
            </a:r>
            <a:r>
              <a:rPr lang="en-US" sz="2400" b="1" dirty="0">
                <a:solidFill>
                  <a:schemeClr val="accent5"/>
                </a:solidFill>
              </a:rPr>
              <a:t>edge caches </a:t>
            </a:r>
            <a:r>
              <a:rPr lang="en-US" sz="2400" dirty="0"/>
              <a:t>improve performance by </a:t>
            </a:r>
            <a:r>
              <a:rPr lang="en-US" sz="2400" dirty="0">
                <a:solidFill>
                  <a:schemeClr val="accent6"/>
                </a:solidFill>
              </a:rPr>
              <a:t>caching</a:t>
            </a:r>
            <a:r>
              <a:rPr lang="en-US" sz="2400" dirty="0"/>
              <a:t> content closer to users.</a:t>
            </a:r>
            <a:endParaRPr lang="en-US" sz="2400" dirty="0"/>
          </a:p>
          <a:p>
            <a:endParaRPr lang="en-US" sz="2400" dirty="0"/>
          </a:p>
        </p:txBody>
      </p:sp>
      <p:pic>
        <p:nvPicPr>
          <p:cNvPr id="6" name="Picture Placeholder 6"/>
          <p:cNvPicPr>
            <a:picLocks noChangeAspect="1"/>
          </p:cNvPicPr>
          <p:nvPr/>
        </p:nvPicPr>
        <p:blipFill>
          <a:blip r:embed="rId1"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FFFFFF"/>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
        <p:nvSpPr>
          <p:cNvPr id="2" name="Footer Placeholder 1"/>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Academy Cloud Foundations Course</a:t>
            </a:r>
            <a:endParaRPr lang="en-US" dirty="0"/>
          </a:p>
        </p:txBody>
      </p:sp>
      <p:sp>
        <p:nvSpPr>
          <p:cNvPr id="3" name="Content Placeholder 2"/>
          <p:cNvSpPr>
            <a:spLocks noGrp="1"/>
          </p:cNvSpPr>
          <p:nvPr>
            <p:ph idx="1"/>
          </p:nvPr>
        </p:nvSpPr>
        <p:spPr>
          <a:xfrm>
            <a:off x="838200" y="1825625"/>
            <a:ext cx="10515600" cy="1754483"/>
          </a:xfrm>
        </p:spPr>
        <p:txBody>
          <a:bodyPr/>
          <a:lstStyle/>
          <a:p>
            <a:r>
              <a:rPr lang="en-US" b="1" dirty="0">
                <a:hlinkClick r:id="rId1"/>
              </a:rPr>
              <a:t>Cloud Foundations Course</a:t>
            </a:r>
            <a:endParaRPr lang="en-US" b="1" dirty="0"/>
          </a:p>
          <a:p>
            <a:endParaRPr lang="en-US" b="1" dirty="0"/>
          </a:p>
          <a:p>
            <a:r>
              <a:rPr lang="en-US" dirty="0"/>
              <a:t>10 Modules with lab exercises.</a:t>
            </a:r>
            <a:endParaRPr lang="en-US" dirty="0"/>
          </a:p>
          <a:p>
            <a:endParaRPr lang="en-US" dirty="0"/>
          </a:p>
        </p:txBody>
      </p:sp>
      <p:pic>
        <p:nvPicPr>
          <p:cNvPr id="4" name="Picture 3"/>
          <p:cNvPicPr>
            <a:picLocks noChangeAspect="1"/>
          </p:cNvPicPr>
          <p:nvPr/>
        </p:nvPicPr>
        <p:blipFill>
          <a:blip r:embed="rId2"/>
          <a:stretch>
            <a:fillRect/>
          </a:stretch>
        </p:blipFill>
        <p:spPr>
          <a:xfrm>
            <a:off x="6880023" y="1690688"/>
            <a:ext cx="4255141" cy="1417883"/>
          </a:xfrm>
          <a:prstGeom prst="rect">
            <a:avLst/>
          </a:prstGeom>
        </p:spPr>
      </p:pic>
      <p:pic>
        <p:nvPicPr>
          <p:cNvPr id="6" name="Picture 5"/>
          <p:cNvPicPr>
            <a:picLocks noChangeAspect="1"/>
          </p:cNvPicPr>
          <p:nvPr/>
        </p:nvPicPr>
        <p:blipFill>
          <a:blip r:embed="rId3"/>
          <a:stretch>
            <a:fillRect/>
          </a:stretch>
        </p:blipFill>
        <p:spPr>
          <a:xfrm>
            <a:off x="1718590" y="3257846"/>
            <a:ext cx="8293315" cy="329166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Section 2: AWS services and service category overview</a:t>
            </a:r>
            <a:endParaRPr lang="en-US" sz="3600" dirty="0"/>
          </a:p>
        </p:txBody>
      </p:sp>
      <p:sp>
        <p:nvSpPr>
          <p:cNvPr id="3" name="Text Placeholder 2"/>
          <p:cNvSpPr>
            <a:spLocks noGrp="1"/>
          </p:cNvSpPr>
          <p:nvPr>
            <p:ph type="body" sz="quarter" idx="10"/>
          </p:nvPr>
        </p:nvSpPr>
        <p:spPr>
          <a:xfrm>
            <a:off x="419099" y="2554356"/>
            <a:ext cx="10449198" cy="488498"/>
          </a:xfrm>
        </p:spPr>
        <p:txBody>
          <a:bodyPr>
            <a:normAutofit/>
          </a:bodyPr>
          <a:lstStyle/>
          <a:p>
            <a:r>
              <a:rPr lang="en-US" dirty="0"/>
              <a:t>Module 3: AWS Global Infrastructure Overview</a:t>
            </a:r>
            <a:endParaRPr lang="en-US" dirty="0"/>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n-lt"/>
              </a:rPr>
              <a:t>AWS foundational services</a:t>
            </a:r>
            <a:endParaRPr lang="en-US" dirty="0">
              <a:latin typeface="+mn-lt"/>
            </a:endParaRPr>
          </a:p>
        </p:txBody>
      </p:sp>
      <p:grpSp>
        <p:nvGrpSpPr>
          <p:cNvPr id="10" name="Group 9"/>
          <p:cNvGrpSpPr/>
          <p:nvPr/>
        </p:nvGrpSpPr>
        <p:grpSpPr>
          <a:xfrm>
            <a:off x="533400" y="1357305"/>
            <a:ext cx="11201400" cy="5076995"/>
            <a:chOff x="533400" y="1357305"/>
            <a:chExt cx="11201400" cy="5076995"/>
          </a:xfrm>
        </p:grpSpPr>
        <p:sp>
          <p:nvSpPr>
            <p:cNvPr id="72" name="Rounded Rectangle 71" descr="Marketing like diagram showing Infrastructure at the bottom, which consists of 'regions', 'availability zones' and 'edge locations'. The next level up is labeled Foundational Services and includes graphics for compute, networking, and storage. That level is highlighted. Next level up is Platform services that includes Databases, Analytics, App Services, Deployment and Managment, and mobile services. Top layer is labeld Applications and includes Virtual Desktops and Collaboration and Sharing. "/>
            <p:cNvSpPr/>
            <p:nvPr>
              <p:custDataLst>
                <p:tags r:id="rId1"/>
              </p:custDataLst>
            </p:nvPr>
          </p:nvSpPr>
          <p:spPr>
            <a:xfrm>
              <a:off x="533400" y="1357305"/>
              <a:ext cx="11201400" cy="5076995"/>
            </a:xfrm>
            <a:prstGeom prst="roundRect">
              <a:avLst>
                <a:gd name="adj" fmla="val 510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FFFFFF"/>
                  </a:solidFill>
                  <a:effectLst/>
                  <a:uLnTx/>
                  <a:uFillTx/>
                  <a:latin typeface="Amazon Ember Light"/>
                  <a:ea typeface="+mn-ea"/>
                  <a:cs typeface="+mn-cs"/>
                </a:rPr>
                <a:t> </a:t>
              </a:r>
              <a:endParaRPr kumimoji="0" lang="en-US" sz="24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74" name="TextBox 73"/>
            <p:cNvSpPr txBox="1"/>
            <p:nvPr/>
          </p:nvSpPr>
          <p:spPr>
            <a:xfrm>
              <a:off x="1229830" y="5882050"/>
              <a:ext cx="1609329" cy="369332"/>
            </a:xfrm>
            <a:prstGeom prst="rect">
              <a:avLst/>
            </a:prstGeom>
            <a:noFill/>
          </p:spPr>
          <p:txBody>
            <a:bodyPr wrap="square" rtlCol="0">
              <a:spAutoFit/>
            </a:bodyPr>
            <a:lstStyle/>
            <a:p>
              <a:pPr marL="0" marR="0" lvl="0" indent="0" algn="r" defTabSz="608965"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88A57F"/>
                  </a:solidFill>
                  <a:effectLst/>
                  <a:uLnTx/>
                  <a:uFillTx/>
                  <a:latin typeface="Amazon Ember Light"/>
                  <a:ea typeface="+mn-ea"/>
                  <a:cs typeface="Arial" panose="020B0604020202090204"/>
                </a:rPr>
                <a:t>Infrastructure</a:t>
              </a:r>
              <a:endParaRPr kumimoji="0" lang="en-US" sz="1800" b="1" i="0" u="none" strike="noStrike" kern="1200" cap="none" spc="0" normalizeH="0" baseline="0" noProof="0" dirty="0">
                <a:ln>
                  <a:noFill/>
                </a:ln>
                <a:solidFill>
                  <a:srgbClr val="88A57F"/>
                </a:solidFill>
                <a:effectLst/>
                <a:uLnTx/>
                <a:uFillTx/>
                <a:latin typeface="Amazon Ember Light"/>
                <a:ea typeface="+mn-ea"/>
                <a:cs typeface="Arial" panose="020B0604020202090204"/>
              </a:endParaRPr>
            </a:p>
          </p:txBody>
        </p:sp>
        <p:sp>
          <p:nvSpPr>
            <p:cNvPr id="75" name="Rectangle 74"/>
            <p:cNvSpPr/>
            <p:nvPr/>
          </p:nvSpPr>
          <p:spPr>
            <a:xfrm>
              <a:off x="2839861" y="5745362"/>
              <a:ext cx="8247466" cy="602914"/>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965"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Amazon Ember Light"/>
                <a:ea typeface="+mn-ea"/>
                <a:cs typeface="+mn-cs"/>
              </a:endParaRPr>
            </a:p>
          </p:txBody>
        </p:sp>
        <p:grpSp>
          <p:nvGrpSpPr>
            <p:cNvPr id="76" name="Group 75"/>
            <p:cNvGrpSpPr/>
            <p:nvPr/>
          </p:nvGrpSpPr>
          <p:grpSpPr>
            <a:xfrm>
              <a:off x="3571867" y="5880148"/>
              <a:ext cx="1942924" cy="343206"/>
              <a:chOff x="1993984" y="4281830"/>
              <a:chExt cx="1701831" cy="300618"/>
            </a:xfrm>
            <a:solidFill>
              <a:schemeClr val="bg1"/>
            </a:solidFill>
          </p:grpSpPr>
          <p:sp>
            <p:nvSpPr>
              <p:cNvPr id="116" name="TextBox 115"/>
              <p:cNvSpPr txBox="1"/>
              <p:nvPr/>
            </p:nvSpPr>
            <p:spPr>
              <a:xfrm>
                <a:off x="2784433" y="4285905"/>
                <a:ext cx="911382" cy="296543"/>
              </a:xfrm>
              <a:prstGeom prst="rect">
                <a:avLst/>
              </a:prstGeom>
              <a:grpFill/>
            </p:spPr>
            <p:txBody>
              <a:bodyPr wrap="square" rtlCol="0">
                <a:spAutoFit/>
              </a:bodyPr>
              <a:lstStyle/>
              <a:p>
                <a:pPr marL="0" marR="0" lvl="0" indent="0" algn="l"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Regions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nvGrpSpPr>
              <p:cNvPr id="117" name="Group 937"/>
              <p:cNvGrpSpPr/>
              <p:nvPr/>
            </p:nvGrpSpPr>
            <p:grpSpPr>
              <a:xfrm>
                <a:off x="1993984" y="4281830"/>
                <a:ext cx="269760" cy="269760"/>
                <a:chOff x="0" y="0"/>
                <a:chExt cx="723900" cy="723900"/>
              </a:xfrm>
              <a:grpFill/>
            </p:grpSpPr>
            <p:sp>
              <p:nvSpPr>
                <p:cNvPr id="118" name="Shape 919"/>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19" name="Shape 920"/>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0" name="Shape 921"/>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1" name="Shape 922"/>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2" name="Shape 923"/>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3" name="Shape 924"/>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4" name="Shape 925"/>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5" name="Shape 926"/>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6" name="Shape 927"/>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7" name="Shape 928"/>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8" name="Shape 929"/>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29" name="Shape 930"/>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30" name="Shape 931"/>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31" name="Shape 932"/>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32" name="Shape 933"/>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33" name="Shape 934"/>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34" name="Shape 935"/>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35" name="Shape 936"/>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grpSp>
          <p:nvGrpSpPr>
            <p:cNvPr id="77" name="Group 76"/>
            <p:cNvGrpSpPr/>
            <p:nvPr/>
          </p:nvGrpSpPr>
          <p:grpSpPr>
            <a:xfrm>
              <a:off x="8045668" y="5880147"/>
              <a:ext cx="2493934" cy="343205"/>
              <a:chOff x="5912642" y="4281830"/>
              <a:chExt cx="2184468" cy="300618"/>
            </a:xfrm>
            <a:solidFill>
              <a:schemeClr val="bg1"/>
            </a:solidFill>
          </p:grpSpPr>
          <p:sp>
            <p:nvSpPr>
              <p:cNvPr id="92" name="TextBox 91"/>
              <p:cNvSpPr txBox="1"/>
              <p:nvPr/>
            </p:nvSpPr>
            <p:spPr>
              <a:xfrm>
                <a:off x="6762605" y="4285904"/>
                <a:ext cx="1334505" cy="296544"/>
              </a:xfrm>
              <a:prstGeom prst="rect">
                <a:avLst/>
              </a:prstGeom>
              <a:grpFill/>
            </p:spPr>
            <p:txBody>
              <a:bodyPr wrap="square" rtlCol="0">
                <a:spAutoFit/>
              </a:bodyPr>
              <a:lstStyle/>
              <a:p>
                <a:pPr marL="0" marR="0" lvl="0" indent="0" algn="l"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Edge locations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nvGrpSpPr>
              <p:cNvPr id="93" name="Group 1239"/>
              <p:cNvGrpSpPr/>
              <p:nvPr/>
            </p:nvGrpSpPr>
            <p:grpSpPr>
              <a:xfrm>
                <a:off x="5912642" y="4281830"/>
                <a:ext cx="269760" cy="269760"/>
                <a:chOff x="0" y="0"/>
                <a:chExt cx="723901" cy="723901"/>
              </a:xfrm>
              <a:grpFill/>
            </p:grpSpPr>
            <p:sp>
              <p:nvSpPr>
                <p:cNvPr id="94" name="Shape 1215"/>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95" name="Shape 1216"/>
                <p:cNvSpPr/>
                <p:nvPr/>
              </p:nvSpPr>
              <p:spPr>
                <a:xfrm>
                  <a:off x="120877" y="89965"/>
                  <a:ext cx="166627" cy="134380"/>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96" name="Shape 1217"/>
                <p:cNvSpPr/>
                <p:nvPr/>
              </p:nvSpPr>
              <p:spPr>
                <a:xfrm>
                  <a:off x="74781" y="236871"/>
                  <a:ext cx="132482" cy="119196"/>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97" name="Shape 1218"/>
                <p:cNvSpPr/>
                <p:nvPr/>
              </p:nvSpPr>
              <p:spPr>
                <a:xfrm>
                  <a:off x="75540" y="367074"/>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98" name="Shape 1219"/>
                <p:cNvSpPr/>
                <p:nvPr/>
              </p:nvSpPr>
              <p:spPr>
                <a:xfrm>
                  <a:off x="120877" y="500314"/>
                  <a:ext cx="159029" cy="132103"/>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99" name="Shape 1220"/>
                <p:cNvSpPr/>
                <p:nvPr/>
              </p:nvSpPr>
              <p:spPr>
                <a:xfrm>
                  <a:off x="232860" y="500314"/>
                  <a:ext cx="122447" cy="140074"/>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0" name="Shape 1221"/>
                <p:cNvSpPr/>
                <p:nvPr/>
              </p:nvSpPr>
              <p:spPr>
                <a:xfrm>
                  <a:off x="206503" y="367074"/>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1" name="Shape 1222"/>
                <p:cNvSpPr/>
                <p:nvPr/>
              </p:nvSpPr>
              <p:spPr>
                <a:xfrm>
                  <a:off x="206503" y="236871"/>
                  <a:ext cx="148804" cy="119196"/>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2" name="Shape 1223"/>
                <p:cNvSpPr/>
                <p:nvPr/>
              </p:nvSpPr>
              <p:spPr>
                <a:xfrm>
                  <a:off x="236655" y="87308"/>
                  <a:ext cx="118652" cy="137037"/>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3" name="Shape 1224"/>
                <p:cNvSpPr/>
                <p:nvPr/>
              </p:nvSpPr>
              <p:spPr>
                <a:xfrm>
                  <a:off x="438294" y="500314"/>
                  <a:ext cx="166398" cy="134760"/>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4" name="Shape 1225"/>
                <p:cNvSpPr/>
                <p:nvPr/>
              </p:nvSpPr>
              <p:spPr>
                <a:xfrm>
                  <a:off x="515300" y="367074"/>
                  <a:ext cx="133060" cy="119196"/>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5" name="Shape 1226"/>
                <p:cNvSpPr/>
                <p:nvPr/>
              </p:nvSpPr>
              <p:spPr>
                <a:xfrm>
                  <a:off x="516438" y="236871"/>
                  <a:ext cx="131163" cy="119196"/>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6" name="Shape 1227"/>
                <p:cNvSpPr/>
                <p:nvPr/>
              </p:nvSpPr>
              <p:spPr>
                <a:xfrm>
                  <a:off x="440951" y="92622"/>
                  <a:ext cx="158893" cy="131723"/>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7" name="Shape 1228"/>
                <p:cNvSpPr/>
                <p:nvPr/>
              </p:nvSpPr>
              <p:spPr>
                <a:xfrm>
                  <a:off x="367833" y="84651"/>
                  <a:ext cx="122070" cy="139694"/>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8" name="Shape 1229"/>
                <p:cNvSpPr/>
                <p:nvPr/>
              </p:nvSpPr>
              <p:spPr>
                <a:xfrm>
                  <a:off x="367833" y="236871"/>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09" name="Shape 1230"/>
                <p:cNvSpPr/>
                <p:nvPr/>
              </p:nvSpPr>
              <p:spPr>
                <a:xfrm>
                  <a:off x="367833" y="367074"/>
                  <a:ext cx="148805" cy="119196"/>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10" name="Shape 1231"/>
                <p:cNvSpPr/>
                <p:nvPr/>
              </p:nvSpPr>
              <p:spPr>
                <a:xfrm>
                  <a:off x="367833" y="500314"/>
                  <a:ext cx="118437" cy="13817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11" name="Shape 1232"/>
                <p:cNvSpPr/>
                <p:nvPr/>
              </p:nvSpPr>
              <p:spPr>
                <a:xfrm>
                  <a:off x="31506" y="31506"/>
                  <a:ext cx="660128" cy="660128"/>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12" name="Shape 1233"/>
                <p:cNvSpPr/>
                <p:nvPr/>
              </p:nvSpPr>
              <p:spPr>
                <a:xfrm>
                  <a:off x="82686" y="23535"/>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13" name="Shape 1234"/>
                <p:cNvSpPr/>
                <p:nvPr/>
              </p:nvSpPr>
              <p:spPr>
                <a:xfrm>
                  <a:off x="72119" y="12906"/>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14" name="Shape 1235"/>
                <p:cNvSpPr/>
                <p:nvPr/>
              </p:nvSpPr>
              <p:spPr>
                <a:xfrm>
                  <a:off x="407245" y="161710"/>
                  <a:ext cx="234728" cy="223966"/>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15" name="Shape 1236"/>
                <p:cNvSpPr/>
                <p:nvPr/>
              </p:nvSpPr>
              <p:spPr>
                <a:xfrm>
                  <a:off x="396678" y="150701"/>
                  <a:ext cx="255862" cy="245603"/>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sp>
          <p:nvSpPr>
            <p:cNvPr id="79" name="TextBox 78"/>
            <p:cNvSpPr txBox="1"/>
            <p:nvPr/>
          </p:nvSpPr>
          <p:spPr>
            <a:xfrm>
              <a:off x="6320077" y="5884800"/>
              <a:ext cx="1765761" cy="338554"/>
            </a:xfrm>
            <a:prstGeom prst="rect">
              <a:avLst/>
            </a:prstGeom>
            <a:solidFill>
              <a:schemeClr val="bg1"/>
            </a:solidFill>
          </p:spPr>
          <p:txBody>
            <a:bodyPr wrap="square" rtlCol="0">
              <a:spAutoFit/>
            </a:bodyPr>
            <a:lstStyle/>
            <a:p>
              <a:pPr marL="0" marR="0" lvl="0" indent="0" algn="l"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Availability Zones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137" name="TextBox 136"/>
            <p:cNvSpPr txBox="1"/>
            <p:nvPr/>
          </p:nvSpPr>
          <p:spPr>
            <a:xfrm>
              <a:off x="1199429" y="4984378"/>
              <a:ext cx="1654085" cy="584775"/>
            </a:xfrm>
            <a:prstGeom prst="rect">
              <a:avLst/>
            </a:prstGeom>
            <a:noFill/>
          </p:spPr>
          <p:txBody>
            <a:bodyPr wrap="square" rtlCol="0">
              <a:spAutoFit/>
            </a:bodyPr>
            <a:lstStyle/>
            <a:p>
              <a:pPr marL="0" marR="0" lvl="0" indent="0" algn="r" defTabSz="608965"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dirty="0">
                  <a:ln>
                    <a:noFill/>
                  </a:ln>
                  <a:solidFill>
                    <a:srgbClr val="7B9AC8"/>
                  </a:solidFill>
                  <a:effectLst/>
                  <a:uLnTx/>
                  <a:uFillTx/>
                  <a:latin typeface="Amazon Ember Light"/>
                  <a:ea typeface="+mn-ea"/>
                  <a:cs typeface="Arial" panose="020B0604020202090204"/>
                </a:rPr>
                <a:t>Foundation</a:t>
              </a:r>
              <a:endParaRPr kumimoji="0" lang="en-US" sz="1600" b="1" i="0" u="none" strike="noStrike" kern="1200" cap="none" spc="0" normalizeH="0" baseline="0" noProof="0" dirty="0">
                <a:ln>
                  <a:noFill/>
                </a:ln>
                <a:solidFill>
                  <a:srgbClr val="7B9AC8"/>
                </a:solidFill>
                <a:effectLst/>
                <a:uLnTx/>
                <a:uFillTx/>
                <a:latin typeface="Amazon Ember Light"/>
                <a:ea typeface="+mn-ea"/>
                <a:cs typeface="Arial" panose="020B0604020202090204"/>
              </a:endParaRPr>
            </a:p>
            <a:p>
              <a:pPr marL="0" marR="0" lvl="0" indent="0" algn="r" defTabSz="608965" rtl="0" eaLnBrk="1" fontAlgn="base" latinLnBrk="0" hangingPunct="1">
                <a:lnSpc>
                  <a:spcPct val="100000"/>
                </a:lnSpc>
                <a:spcBef>
                  <a:spcPct val="0"/>
                </a:spcBef>
                <a:spcAft>
                  <a:spcPct val="0"/>
                </a:spcAft>
                <a:buClrTx/>
                <a:buSzTx/>
                <a:buFontTx/>
                <a:buNone/>
                <a:defRPr/>
              </a:pPr>
              <a:r>
                <a:rPr kumimoji="0" lang="en-US" sz="1600" b="1" i="0" u="none" strike="noStrike" kern="1200" cap="none" spc="0" normalizeH="0" baseline="0" noProof="0" dirty="0">
                  <a:ln>
                    <a:noFill/>
                  </a:ln>
                  <a:solidFill>
                    <a:srgbClr val="7B9AC8"/>
                  </a:solidFill>
                  <a:effectLst/>
                  <a:uLnTx/>
                  <a:uFillTx/>
                  <a:latin typeface="Amazon Ember Light"/>
                  <a:ea typeface="+mn-ea"/>
                  <a:cs typeface="Arial" panose="020B0604020202090204"/>
                </a:rPr>
                <a:t>Services</a:t>
              </a:r>
              <a:endParaRPr kumimoji="0" lang="en-US" sz="1600" b="1" i="0" u="none" strike="noStrike" kern="1200" cap="none" spc="0" normalizeH="0" baseline="0" noProof="0" dirty="0">
                <a:ln>
                  <a:noFill/>
                </a:ln>
                <a:solidFill>
                  <a:srgbClr val="7B9AC8"/>
                </a:solidFill>
                <a:effectLst/>
                <a:uLnTx/>
                <a:uFillTx/>
                <a:latin typeface="Amazon Ember Light"/>
                <a:ea typeface="+mn-ea"/>
                <a:cs typeface="Arial" panose="020B0604020202090204"/>
              </a:endParaRPr>
            </a:p>
          </p:txBody>
        </p:sp>
        <p:sp>
          <p:nvSpPr>
            <p:cNvPr id="139" name="Rectangle 138"/>
            <p:cNvSpPr/>
            <p:nvPr/>
          </p:nvSpPr>
          <p:spPr>
            <a:xfrm>
              <a:off x="2913216" y="4845424"/>
              <a:ext cx="8247465" cy="778327"/>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965" rtl="0" eaLnBrk="1" fontAlgn="base" latinLnBrk="0" hangingPunct="1">
                <a:lnSpc>
                  <a:spcPct val="100000"/>
                </a:lnSpc>
                <a:spcBef>
                  <a:spcPct val="0"/>
                </a:spcBef>
                <a:spcAft>
                  <a:spcPct val="0"/>
                </a:spcAft>
                <a:buClrTx/>
                <a:buSzTx/>
                <a:buFontTx/>
                <a:buNone/>
                <a:defRPr/>
              </a:pPr>
              <a:endParaRPr kumimoji="0" lang="en-US" sz="1600" b="0" i="0" u="none" strike="noStrike" kern="1200" cap="none" spc="0" normalizeH="0" baseline="0" noProof="0" dirty="0">
                <a:ln>
                  <a:noFill/>
                </a:ln>
                <a:solidFill>
                  <a:srgbClr val="FFFFFF"/>
                </a:solidFill>
                <a:effectLst/>
                <a:uLnTx/>
                <a:uFillTx/>
                <a:latin typeface="Amazon Ember Light"/>
                <a:ea typeface="+mn-ea"/>
                <a:cs typeface="+mn-cs"/>
              </a:endParaRPr>
            </a:p>
          </p:txBody>
        </p:sp>
        <p:grpSp>
          <p:nvGrpSpPr>
            <p:cNvPr id="140" name="Group 139"/>
            <p:cNvGrpSpPr/>
            <p:nvPr/>
          </p:nvGrpSpPr>
          <p:grpSpPr>
            <a:xfrm>
              <a:off x="3179301" y="4811329"/>
              <a:ext cx="3022837" cy="830997"/>
              <a:chOff x="1655700" y="3196853"/>
              <a:chExt cx="2647741" cy="727881"/>
            </a:xfrm>
            <a:solidFill>
              <a:schemeClr val="bg1"/>
            </a:solidFill>
          </p:grpSpPr>
          <p:sp>
            <p:nvSpPr>
              <p:cNvPr id="242" name="TextBox 241"/>
              <p:cNvSpPr txBox="1"/>
              <p:nvPr/>
            </p:nvSpPr>
            <p:spPr>
              <a:xfrm>
                <a:off x="2501873" y="3196853"/>
                <a:ext cx="1801568" cy="727881"/>
              </a:xfrm>
              <a:prstGeom prst="rect">
                <a:avLst/>
              </a:prstGeom>
              <a:grpFill/>
            </p:spPr>
            <p:txBody>
              <a:bodyPr wrap="square" rtlCol="0">
                <a:spAutoFit/>
              </a:bodyPr>
              <a:lstStyle/>
              <a:p>
                <a:pPr marL="0" marR="0" lvl="0" indent="0" algn="l"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Compute (virtual, automatic scaling, and load balancing)</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nvGrpSpPr>
              <p:cNvPr id="243" name="Group 876"/>
              <p:cNvGrpSpPr/>
              <p:nvPr/>
            </p:nvGrpSpPr>
            <p:grpSpPr>
              <a:xfrm>
                <a:off x="1655700" y="3422868"/>
                <a:ext cx="261748" cy="261748"/>
                <a:chOff x="0" y="0"/>
                <a:chExt cx="723900" cy="723900"/>
              </a:xfrm>
              <a:grpFill/>
            </p:grpSpPr>
            <p:sp>
              <p:nvSpPr>
                <p:cNvPr id="244" name="Shape 872"/>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20048" y="21600"/>
                        <a:pt x="20048" y="21600"/>
                        <a:pt x="20048" y="21600"/>
                      </a:cubicBezTo>
                      <a:cubicBezTo>
                        <a:pt x="20904" y="21600"/>
                        <a:pt x="21600" y="20904"/>
                        <a:pt x="21600" y="20048"/>
                      </a:cubicBezTo>
                      <a:cubicBezTo>
                        <a:pt x="21600" y="9877"/>
                        <a:pt x="21600" y="9877"/>
                        <a:pt x="21600" y="9877"/>
                      </a:cubicBezTo>
                      <a:cubicBezTo>
                        <a:pt x="21600" y="6397"/>
                        <a:pt x="21600" y="6397"/>
                        <a:pt x="21600" y="6397"/>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45" name="Shape 873"/>
                <p:cNvSpPr/>
                <p:nvPr/>
              </p:nvSpPr>
              <p:spPr>
                <a:xfrm>
                  <a:off x="51246" y="34164"/>
                  <a:ext cx="321144" cy="321143"/>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46" name="Shape 874"/>
                <p:cNvSpPr/>
                <p:nvPr/>
              </p:nvSpPr>
              <p:spPr>
                <a:xfrm>
                  <a:off x="351510" y="105908"/>
                  <a:ext cx="321144" cy="321144"/>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47" name="Shape 875"/>
                <p:cNvSpPr/>
                <p:nvPr/>
              </p:nvSpPr>
              <p:spPr>
                <a:xfrm>
                  <a:off x="192837" y="367833"/>
                  <a:ext cx="321144" cy="320765"/>
                </a:xfrm>
                <a:custGeom>
                  <a:avLst/>
                  <a:gdLst/>
                  <a:ahLst/>
                  <a:cxnLst>
                    <a:cxn ang="0">
                      <a:pos x="wd2" y="hd2"/>
                    </a:cxn>
                    <a:cxn ang="5400000">
                      <a:pos x="wd2" y="hd2"/>
                    </a:cxn>
                    <a:cxn ang="10800000">
                      <a:pos x="wd2" y="hd2"/>
                    </a:cxn>
                    <a:cxn ang="16200000">
                      <a:pos x="wd2" y="hd2"/>
                    </a:cxn>
                  </a:cxnLst>
                  <a:rect l="0" t="0" r="r" b="b"/>
                  <a:pathLst>
                    <a:path w="21600" h="21600" extrusionOk="0">
                      <a:moveTo>
                        <a:pt x="20514" y="8628"/>
                      </a:moveTo>
                      <a:cubicBezTo>
                        <a:pt x="18583" y="8628"/>
                        <a:pt x="18583" y="8628"/>
                        <a:pt x="18583" y="8628"/>
                      </a:cubicBezTo>
                      <a:cubicBezTo>
                        <a:pt x="18402" y="7964"/>
                        <a:pt x="18161" y="7361"/>
                        <a:pt x="17799" y="6818"/>
                      </a:cubicBezTo>
                      <a:cubicBezTo>
                        <a:pt x="19187" y="5430"/>
                        <a:pt x="19187" y="5430"/>
                        <a:pt x="19187" y="5430"/>
                      </a:cubicBezTo>
                      <a:cubicBezTo>
                        <a:pt x="19609" y="5008"/>
                        <a:pt x="19609" y="4344"/>
                        <a:pt x="19187" y="3922"/>
                      </a:cubicBezTo>
                      <a:cubicBezTo>
                        <a:pt x="17618" y="2413"/>
                        <a:pt x="17618" y="2413"/>
                        <a:pt x="17618" y="2413"/>
                      </a:cubicBezTo>
                      <a:cubicBezTo>
                        <a:pt x="17196" y="1991"/>
                        <a:pt x="16532" y="1991"/>
                        <a:pt x="16109" y="2413"/>
                      </a:cubicBezTo>
                      <a:cubicBezTo>
                        <a:pt x="14782" y="3741"/>
                        <a:pt x="14782" y="3741"/>
                        <a:pt x="14782" y="3741"/>
                      </a:cubicBezTo>
                      <a:cubicBezTo>
                        <a:pt x="14179" y="3439"/>
                        <a:pt x="13575" y="3198"/>
                        <a:pt x="12912" y="3017"/>
                      </a:cubicBezTo>
                      <a:cubicBezTo>
                        <a:pt x="12912" y="1086"/>
                        <a:pt x="12912" y="1086"/>
                        <a:pt x="12912" y="1086"/>
                      </a:cubicBezTo>
                      <a:cubicBezTo>
                        <a:pt x="12912" y="483"/>
                        <a:pt x="12429" y="0"/>
                        <a:pt x="11826" y="0"/>
                      </a:cubicBezTo>
                      <a:cubicBezTo>
                        <a:pt x="10800" y="0"/>
                        <a:pt x="10800" y="0"/>
                        <a:pt x="10800" y="0"/>
                      </a:cubicBezTo>
                      <a:cubicBezTo>
                        <a:pt x="9714" y="0"/>
                        <a:pt x="9714" y="0"/>
                        <a:pt x="9714" y="0"/>
                      </a:cubicBezTo>
                      <a:cubicBezTo>
                        <a:pt x="9111" y="0"/>
                        <a:pt x="8628" y="483"/>
                        <a:pt x="8628" y="1086"/>
                      </a:cubicBezTo>
                      <a:cubicBezTo>
                        <a:pt x="8628" y="3017"/>
                        <a:pt x="8628" y="3017"/>
                        <a:pt x="8628" y="3017"/>
                      </a:cubicBezTo>
                      <a:cubicBezTo>
                        <a:pt x="7964" y="3198"/>
                        <a:pt x="7361" y="3439"/>
                        <a:pt x="6758" y="3741"/>
                      </a:cubicBezTo>
                      <a:cubicBezTo>
                        <a:pt x="5430" y="2413"/>
                        <a:pt x="5430" y="2413"/>
                        <a:pt x="5430" y="2413"/>
                      </a:cubicBezTo>
                      <a:cubicBezTo>
                        <a:pt x="5008" y="1991"/>
                        <a:pt x="4344" y="1991"/>
                        <a:pt x="3922" y="2413"/>
                      </a:cubicBezTo>
                      <a:cubicBezTo>
                        <a:pt x="2353" y="3922"/>
                        <a:pt x="2353" y="3922"/>
                        <a:pt x="2353" y="3922"/>
                      </a:cubicBezTo>
                      <a:cubicBezTo>
                        <a:pt x="1931" y="4344"/>
                        <a:pt x="1931" y="5008"/>
                        <a:pt x="2353" y="5430"/>
                      </a:cubicBezTo>
                      <a:cubicBezTo>
                        <a:pt x="3741" y="6818"/>
                        <a:pt x="3741" y="6818"/>
                        <a:pt x="3741" y="6818"/>
                      </a:cubicBezTo>
                      <a:cubicBezTo>
                        <a:pt x="3379" y="7361"/>
                        <a:pt x="3137" y="7964"/>
                        <a:pt x="2956" y="8628"/>
                      </a:cubicBezTo>
                      <a:cubicBezTo>
                        <a:pt x="1026" y="8628"/>
                        <a:pt x="1026" y="8628"/>
                        <a:pt x="1026" y="8628"/>
                      </a:cubicBezTo>
                      <a:cubicBezTo>
                        <a:pt x="483" y="8628"/>
                        <a:pt x="0" y="9111"/>
                        <a:pt x="0" y="9714"/>
                      </a:cubicBezTo>
                      <a:cubicBezTo>
                        <a:pt x="0" y="10800"/>
                        <a:pt x="0" y="10800"/>
                        <a:pt x="0" y="10800"/>
                      </a:cubicBezTo>
                      <a:cubicBezTo>
                        <a:pt x="0" y="11886"/>
                        <a:pt x="0" y="11886"/>
                        <a:pt x="0" y="11886"/>
                      </a:cubicBezTo>
                      <a:cubicBezTo>
                        <a:pt x="0" y="12489"/>
                        <a:pt x="483" y="12972"/>
                        <a:pt x="1026" y="12972"/>
                      </a:cubicBezTo>
                      <a:cubicBezTo>
                        <a:pt x="2956" y="12972"/>
                        <a:pt x="2956" y="12972"/>
                        <a:pt x="2956" y="12972"/>
                      </a:cubicBezTo>
                      <a:cubicBezTo>
                        <a:pt x="3137" y="13636"/>
                        <a:pt x="3379" y="14239"/>
                        <a:pt x="3741" y="14782"/>
                      </a:cubicBezTo>
                      <a:cubicBezTo>
                        <a:pt x="2353" y="16170"/>
                        <a:pt x="2353" y="16170"/>
                        <a:pt x="2353" y="16170"/>
                      </a:cubicBezTo>
                      <a:cubicBezTo>
                        <a:pt x="1931" y="16592"/>
                        <a:pt x="1931" y="17256"/>
                        <a:pt x="2353" y="17678"/>
                      </a:cubicBezTo>
                      <a:cubicBezTo>
                        <a:pt x="3922" y="19187"/>
                        <a:pt x="3922" y="19187"/>
                        <a:pt x="3922" y="19187"/>
                      </a:cubicBezTo>
                      <a:cubicBezTo>
                        <a:pt x="4344" y="19609"/>
                        <a:pt x="5008" y="19609"/>
                        <a:pt x="5430" y="19187"/>
                      </a:cubicBezTo>
                      <a:cubicBezTo>
                        <a:pt x="6758" y="17859"/>
                        <a:pt x="6758" y="17859"/>
                        <a:pt x="6758" y="17859"/>
                      </a:cubicBezTo>
                      <a:cubicBezTo>
                        <a:pt x="7361" y="18161"/>
                        <a:pt x="7964" y="18402"/>
                        <a:pt x="8628" y="18583"/>
                      </a:cubicBezTo>
                      <a:cubicBezTo>
                        <a:pt x="8628" y="20514"/>
                        <a:pt x="8628" y="20514"/>
                        <a:pt x="8628" y="20514"/>
                      </a:cubicBezTo>
                      <a:cubicBezTo>
                        <a:pt x="8628" y="21117"/>
                        <a:pt x="9111" y="21600"/>
                        <a:pt x="9714" y="21600"/>
                      </a:cubicBezTo>
                      <a:cubicBezTo>
                        <a:pt x="10800" y="21600"/>
                        <a:pt x="10800" y="21600"/>
                        <a:pt x="10800" y="21600"/>
                      </a:cubicBezTo>
                      <a:cubicBezTo>
                        <a:pt x="11826" y="21600"/>
                        <a:pt x="11826" y="21600"/>
                        <a:pt x="11826" y="21600"/>
                      </a:cubicBezTo>
                      <a:cubicBezTo>
                        <a:pt x="12429" y="21600"/>
                        <a:pt x="12912" y="21117"/>
                        <a:pt x="12912" y="20514"/>
                      </a:cubicBezTo>
                      <a:cubicBezTo>
                        <a:pt x="12912" y="18583"/>
                        <a:pt x="12912" y="18583"/>
                        <a:pt x="12912" y="18583"/>
                      </a:cubicBezTo>
                      <a:cubicBezTo>
                        <a:pt x="13575" y="18402"/>
                        <a:pt x="14179" y="18161"/>
                        <a:pt x="14782" y="17859"/>
                      </a:cubicBezTo>
                      <a:cubicBezTo>
                        <a:pt x="16109" y="19187"/>
                        <a:pt x="16109" y="19187"/>
                        <a:pt x="16109" y="19187"/>
                      </a:cubicBezTo>
                      <a:cubicBezTo>
                        <a:pt x="16532" y="19609"/>
                        <a:pt x="17196" y="19609"/>
                        <a:pt x="17618" y="19187"/>
                      </a:cubicBezTo>
                      <a:cubicBezTo>
                        <a:pt x="19187" y="17678"/>
                        <a:pt x="19187" y="17678"/>
                        <a:pt x="19187" y="17678"/>
                      </a:cubicBezTo>
                      <a:cubicBezTo>
                        <a:pt x="19609" y="17256"/>
                        <a:pt x="19609" y="16592"/>
                        <a:pt x="19187" y="16170"/>
                      </a:cubicBezTo>
                      <a:cubicBezTo>
                        <a:pt x="17799" y="14782"/>
                        <a:pt x="17799" y="14782"/>
                        <a:pt x="17799" y="14782"/>
                      </a:cubicBezTo>
                      <a:cubicBezTo>
                        <a:pt x="18161" y="14239"/>
                        <a:pt x="18402" y="13636"/>
                        <a:pt x="18583" y="12972"/>
                      </a:cubicBezTo>
                      <a:cubicBezTo>
                        <a:pt x="20514" y="12972"/>
                        <a:pt x="20514" y="12972"/>
                        <a:pt x="20514" y="12972"/>
                      </a:cubicBezTo>
                      <a:cubicBezTo>
                        <a:pt x="21057" y="12972"/>
                        <a:pt x="21600" y="12489"/>
                        <a:pt x="21600" y="11886"/>
                      </a:cubicBezTo>
                      <a:cubicBezTo>
                        <a:pt x="21600" y="10800"/>
                        <a:pt x="21600" y="10800"/>
                        <a:pt x="21600" y="10800"/>
                      </a:cubicBezTo>
                      <a:cubicBezTo>
                        <a:pt x="21600" y="9714"/>
                        <a:pt x="21600" y="9714"/>
                        <a:pt x="21600" y="9714"/>
                      </a:cubicBezTo>
                      <a:cubicBezTo>
                        <a:pt x="21600" y="9111"/>
                        <a:pt x="21057" y="8628"/>
                        <a:pt x="20514" y="8628"/>
                      </a:cubicBezTo>
                      <a:close/>
                      <a:moveTo>
                        <a:pt x="4223" y="10800"/>
                      </a:moveTo>
                      <a:cubicBezTo>
                        <a:pt x="4223" y="7180"/>
                        <a:pt x="7180" y="4284"/>
                        <a:pt x="10800" y="4284"/>
                      </a:cubicBezTo>
                      <a:cubicBezTo>
                        <a:pt x="14360" y="4284"/>
                        <a:pt x="17316" y="7180"/>
                        <a:pt x="17316" y="10800"/>
                      </a:cubicBezTo>
                      <a:cubicBezTo>
                        <a:pt x="17316" y="14420"/>
                        <a:pt x="14360" y="17316"/>
                        <a:pt x="10800" y="17316"/>
                      </a:cubicBezTo>
                      <a:cubicBezTo>
                        <a:pt x="7180" y="17316"/>
                        <a:pt x="4223" y="14420"/>
                        <a:pt x="4223" y="108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grpSp>
          <p:nvGrpSpPr>
            <p:cNvPr id="142" name="Group 891"/>
            <p:cNvGrpSpPr/>
            <p:nvPr/>
          </p:nvGrpSpPr>
          <p:grpSpPr>
            <a:xfrm>
              <a:off x="7432120" y="5069363"/>
              <a:ext cx="298829" cy="298829"/>
              <a:chOff x="0" y="0"/>
              <a:chExt cx="723900" cy="723900"/>
            </a:xfrm>
            <a:solidFill>
              <a:schemeClr val="bg1"/>
            </a:solidFill>
          </p:grpSpPr>
          <p:sp>
            <p:nvSpPr>
              <p:cNvPr id="232" name="Shape 886"/>
              <p:cNvSpPr/>
              <p:nvPr/>
            </p:nvSpPr>
            <p:spPr>
              <a:xfrm>
                <a:off x="0" y="0"/>
                <a:ext cx="723901" cy="723901"/>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256" y="15685"/>
                    </a:moveTo>
                    <a:cubicBezTo>
                      <a:pt x="4336" y="15765"/>
                      <a:pt x="4336" y="15765"/>
                      <a:pt x="4336" y="15765"/>
                    </a:cubicBezTo>
                    <a:cubicBezTo>
                      <a:pt x="4336" y="15765"/>
                      <a:pt x="4336" y="15765"/>
                      <a:pt x="4336" y="15765"/>
                    </a:cubicBezTo>
                    <a:lnTo>
                      <a:pt x="4256" y="15685"/>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33" name="Shape 887"/>
              <p:cNvSpPr/>
              <p:nvPr/>
            </p:nvSpPr>
            <p:spPr>
              <a:xfrm>
                <a:off x="44033" y="149942"/>
                <a:ext cx="634695" cy="423257"/>
              </a:xfrm>
              <a:custGeom>
                <a:avLst/>
                <a:gdLst/>
                <a:ahLst/>
                <a:cxnLst>
                  <a:cxn ang="0">
                    <a:pos x="wd2" y="hd2"/>
                  </a:cxn>
                  <a:cxn ang="5400000">
                    <a:pos x="wd2" y="hd2"/>
                  </a:cxn>
                  <a:cxn ang="10800000">
                    <a:pos x="wd2" y="hd2"/>
                  </a:cxn>
                  <a:cxn ang="16200000">
                    <a:pos x="wd2" y="hd2"/>
                  </a:cxn>
                </a:cxnLst>
                <a:rect l="0" t="0" r="r" b="b"/>
                <a:pathLst>
                  <a:path w="21600" h="21600" extrusionOk="0">
                    <a:moveTo>
                      <a:pt x="17481" y="9747"/>
                    </a:moveTo>
                    <a:cubicBezTo>
                      <a:pt x="17512" y="9336"/>
                      <a:pt x="17542" y="8924"/>
                      <a:pt x="17542" y="8512"/>
                    </a:cubicBezTo>
                    <a:cubicBezTo>
                      <a:pt x="17542" y="3844"/>
                      <a:pt x="14980" y="0"/>
                      <a:pt x="11868" y="0"/>
                    </a:cubicBezTo>
                    <a:cubicBezTo>
                      <a:pt x="10617" y="0"/>
                      <a:pt x="9427" y="595"/>
                      <a:pt x="8420" y="1739"/>
                    </a:cubicBezTo>
                    <a:cubicBezTo>
                      <a:pt x="7505" y="2792"/>
                      <a:pt x="6834" y="4210"/>
                      <a:pt x="6468" y="5858"/>
                    </a:cubicBezTo>
                    <a:cubicBezTo>
                      <a:pt x="6163" y="5675"/>
                      <a:pt x="5827" y="5629"/>
                      <a:pt x="5522" y="5629"/>
                    </a:cubicBezTo>
                    <a:cubicBezTo>
                      <a:pt x="3905" y="5629"/>
                      <a:pt x="2593" y="7551"/>
                      <a:pt x="2593" y="9931"/>
                    </a:cubicBezTo>
                    <a:cubicBezTo>
                      <a:pt x="2593" y="9976"/>
                      <a:pt x="2593" y="10022"/>
                      <a:pt x="2593" y="10068"/>
                    </a:cubicBezTo>
                    <a:cubicBezTo>
                      <a:pt x="1007" y="11075"/>
                      <a:pt x="0" y="13408"/>
                      <a:pt x="0" y="16017"/>
                    </a:cubicBezTo>
                    <a:cubicBezTo>
                      <a:pt x="0" y="18259"/>
                      <a:pt x="763" y="20319"/>
                      <a:pt x="2044" y="21554"/>
                    </a:cubicBezTo>
                    <a:cubicBezTo>
                      <a:pt x="2075" y="21600"/>
                      <a:pt x="2075" y="21600"/>
                      <a:pt x="2075" y="21600"/>
                    </a:cubicBezTo>
                    <a:cubicBezTo>
                      <a:pt x="19373" y="21600"/>
                      <a:pt x="19373" y="21600"/>
                      <a:pt x="19373" y="21600"/>
                    </a:cubicBezTo>
                    <a:cubicBezTo>
                      <a:pt x="19586" y="21371"/>
                      <a:pt x="19586" y="21371"/>
                      <a:pt x="19586" y="21371"/>
                    </a:cubicBezTo>
                    <a:cubicBezTo>
                      <a:pt x="20868" y="20227"/>
                      <a:pt x="21600" y="18214"/>
                      <a:pt x="21600" y="16017"/>
                    </a:cubicBezTo>
                    <a:cubicBezTo>
                      <a:pt x="21600" y="12585"/>
                      <a:pt x="19769" y="9793"/>
                      <a:pt x="17481" y="9747"/>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34" name="Shape 888"/>
              <p:cNvSpPr/>
              <p:nvPr/>
            </p:nvSpPr>
            <p:spPr>
              <a:xfrm>
                <a:off x="302162" y="215234"/>
                <a:ext cx="184108" cy="94142"/>
              </a:xfrm>
              <a:custGeom>
                <a:avLst/>
                <a:gdLst/>
                <a:ahLst/>
                <a:cxnLst>
                  <a:cxn ang="0">
                    <a:pos x="wd2" y="hd2"/>
                  </a:cxn>
                  <a:cxn ang="5400000">
                    <a:pos x="wd2" y="hd2"/>
                  </a:cxn>
                  <a:cxn ang="10800000">
                    <a:pos x="wd2" y="hd2"/>
                  </a:cxn>
                  <a:cxn ang="16200000">
                    <a:pos x="wd2" y="hd2"/>
                  </a:cxn>
                </a:cxnLst>
                <a:rect l="0" t="0" r="r" b="b"/>
                <a:pathLst>
                  <a:path w="21600" h="21600" extrusionOk="0">
                    <a:moveTo>
                      <a:pt x="3899" y="21600"/>
                    </a:moveTo>
                    <a:cubicBezTo>
                      <a:pt x="3899" y="21394"/>
                      <a:pt x="3899" y="21394"/>
                      <a:pt x="3899" y="21189"/>
                    </a:cubicBezTo>
                    <a:cubicBezTo>
                      <a:pt x="3899" y="13783"/>
                      <a:pt x="6954" y="7611"/>
                      <a:pt x="10747" y="7611"/>
                    </a:cubicBezTo>
                    <a:cubicBezTo>
                      <a:pt x="14646" y="7611"/>
                      <a:pt x="17701" y="13783"/>
                      <a:pt x="17701" y="21189"/>
                    </a:cubicBezTo>
                    <a:cubicBezTo>
                      <a:pt x="17701" y="21394"/>
                      <a:pt x="17701" y="21394"/>
                      <a:pt x="17701" y="21600"/>
                    </a:cubicBezTo>
                    <a:cubicBezTo>
                      <a:pt x="21284" y="21600"/>
                      <a:pt x="21284" y="21600"/>
                      <a:pt x="21284" y="21600"/>
                    </a:cubicBezTo>
                    <a:cubicBezTo>
                      <a:pt x="21389" y="21600"/>
                      <a:pt x="21495" y="21600"/>
                      <a:pt x="21600" y="21600"/>
                    </a:cubicBezTo>
                    <a:cubicBezTo>
                      <a:pt x="21600" y="21394"/>
                      <a:pt x="21600" y="21394"/>
                      <a:pt x="21600" y="21189"/>
                    </a:cubicBezTo>
                    <a:cubicBezTo>
                      <a:pt x="21600" y="9463"/>
                      <a:pt x="16753" y="0"/>
                      <a:pt x="10747" y="0"/>
                    </a:cubicBezTo>
                    <a:cubicBezTo>
                      <a:pt x="4847" y="0"/>
                      <a:pt x="0" y="9463"/>
                      <a:pt x="0" y="21189"/>
                    </a:cubicBezTo>
                    <a:cubicBezTo>
                      <a:pt x="0" y="21394"/>
                      <a:pt x="0" y="21394"/>
                      <a:pt x="0" y="21600"/>
                    </a:cubicBezTo>
                    <a:cubicBezTo>
                      <a:pt x="105" y="21600"/>
                      <a:pt x="211" y="21600"/>
                      <a:pt x="211" y="21600"/>
                    </a:cubicBezTo>
                    <a:lnTo>
                      <a:pt x="3899" y="21600"/>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35" name="Shape 889"/>
              <p:cNvSpPr/>
              <p:nvPr/>
            </p:nvSpPr>
            <p:spPr>
              <a:xfrm>
                <a:off x="279007" y="321902"/>
                <a:ext cx="230419" cy="75541"/>
              </a:xfrm>
              <a:custGeom>
                <a:avLst/>
                <a:gdLst/>
                <a:ahLst/>
                <a:cxnLst>
                  <a:cxn ang="0">
                    <a:pos x="wd2" y="hd2"/>
                  </a:cxn>
                  <a:cxn ang="5400000">
                    <a:pos x="wd2" y="hd2"/>
                  </a:cxn>
                  <a:cxn ang="10800000">
                    <a:pos x="wd2" y="hd2"/>
                  </a:cxn>
                  <a:cxn ang="16200000">
                    <a:pos x="wd2" y="hd2"/>
                  </a:cxn>
                </a:cxnLst>
                <a:rect l="0" t="0" r="r" b="b"/>
                <a:pathLst>
                  <a:path w="21600" h="21600" extrusionOk="0">
                    <a:moveTo>
                      <a:pt x="21600" y="7971"/>
                    </a:moveTo>
                    <a:cubicBezTo>
                      <a:pt x="21600" y="3600"/>
                      <a:pt x="20423" y="0"/>
                      <a:pt x="18995" y="0"/>
                    </a:cubicBezTo>
                    <a:cubicBezTo>
                      <a:pt x="2605" y="0"/>
                      <a:pt x="2605" y="0"/>
                      <a:pt x="2605" y="0"/>
                    </a:cubicBezTo>
                    <a:cubicBezTo>
                      <a:pt x="1177" y="0"/>
                      <a:pt x="0" y="3600"/>
                      <a:pt x="0" y="7971"/>
                    </a:cubicBezTo>
                    <a:cubicBezTo>
                      <a:pt x="0" y="21600"/>
                      <a:pt x="0" y="21600"/>
                      <a:pt x="0" y="21600"/>
                    </a:cubicBezTo>
                    <a:cubicBezTo>
                      <a:pt x="21600" y="21600"/>
                      <a:pt x="21600" y="21600"/>
                      <a:pt x="21600" y="21600"/>
                    </a:cubicBezTo>
                    <a:lnTo>
                      <a:pt x="21600" y="7971"/>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36" name="Shape 890"/>
              <p:cNvSpPr/>
              <p:nvPr/>
            </p:nvSpPr>
            <p:spPr>
              <a:xfrm>
                <a:off x="279007" y="429708"/>
                <a:ext cx="230419" cy="80477"/>
              </a:xfrm>
              <a:custGeom>
                <a:avLst/>
                <a:gdLst/>
                <a:ahLst/>
                <a:cxnLst>
                  <a:cxn ang="0">
                    <a:pos x="wd2" y="hd2"/>
                  </a:cxn>
                  <a:cxn ang="5400000">
                    <a:pos x="wd2" y="hd2"/>
                  </a:cxn>
                  <a:cxn ang="10800000">
                    <a:pos x="wd2" y="hd2"/>
                  </a:cxn>
                  <a:cxn ang="16200000">
                    <a:pos x="wd2" y="hd2"/>
                  </a:cxn>
                </a:cxnLst>
                <a:rect l="0" t="0" r="r" b="b"/>
                <a:pathLst>
                  <a:path w="21600" h="21600" extrusionOk="0">
                    <a:moveTo>
                      <a:pt x="0" y="14160"/>
                    </a:moveTo>
                    <a:cubicBezTo>
                      <a:pt x="0" y="18240"/>
                      <a:pt x="1177" y="21600"/>
                      <a:pt x="2605" y="21600"/>
                    </a:cubicBezTo>
                    <a:cubicBezTo>
                      <a:pt x="18995" y="21600"/>
                      <a:pt x="18995" y="21600"/>
                      <a:pt x="18995" y="21600"/>
                    </a:cubicBezTo>
                    <a:cubicBezTo>
                      <a:pt x="20423" y="21600"/>
                      <a:pt x="21600" y="18240"/>
                      <a:pt x="21600" y="14160"/>
                    </a:cubicBezTo>
                    <a:cubicBezTo>
                      <a:pt x="21600" y="0"/>
                      <a:pt x="21600" y="0"/>
                      <a:pt x="21600" y="0"/>
                    </a:cubicBezTo>
                    <a:cubicBezTo>
                      <a:pt x="0" y="0"/>
                      <a:pt x="0" y="0"/>
                      <a:pt x="0" y="0"/>
                    </a:cubicBezTo>
                    <a:lnTo>
                      <a:pt x="0" y="14160"/>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nvGrpSpPr>
            <p:cNvPr id="143" name="Group 142"/>
            <p:cNvGrpSpPr/>
            <p:nvPr/>
          </p:nvGrpSpPr>
          <p:grpSpPr>
            <a:xfrm>
              <a:off x="6844814" y="4934574"/>
              <a:ext cx="3047980" cy="408190"/>
              <a:chOff x="4839156" y="3304805"/>
              <a:chExt cx="2669764" cy="357539"/>
            </a:xfrm>
            <a:solidFill>
              <a:schemeClr val="bg1"/>
            </a:solidFill>
          </p:grpSpPr>
          <p:sp>
            <p:nvSpPr>
              <p:cNvPr id="144" name="TextBox 143"/>
              <p:cNvSpPr txBox="1"/>
              <p:nvPr/>
            </p:nvSpPr>
            <p:spPr>
              <a:xfrm>
                <a:off x="4839156" y="3304805"/>
                <a:ext cx="1138618" cy="296544"/>
              </a:xfrm>
              <a:prstGeom prst="rect">
                <a:avLst/>
              </a:prstGeom>
              <a:grpFill/>
            </p:spPr>
            <p:txBody>
              <a:bodyPr wrap="square" rtlCol="0">
                <a:spAutoFit/>
              </a:bodyPr>
              <a:lstStyle/>
              <a:p>
                <a:pPr marL="0" marR="0" lvl="0" indent="0" algn="l"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Networking</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nvGrpSpPr>
              <p:cNvPr id="145" name="Group 918"/>
              <p:cNvGrpSpPr/>
              <p:nvPr/>
            </p:nvGrpSpPr>
            <p:grpSpPr>
              <a:xfrm>
                <a:off x="7291580" y="3440220"/>
                <a:ext cx="217340" cy="222124"/>
                <a:chOff x="102960" y="55789"/>
                <a:chExt cx="721180" cy="737054"/>
              </a:xfrm>
              <a:grpFill/>
            </p:grpSpPr>
            <p:sp>
              <p:nvSpPr>
                <p:cNvPr id="146" name="Shape 893"/>
                <p:cNvSpPr/>
                <p:nvPr/>
              </p:nvSpPr>
              <p:spPr>
                <a:xfrm>
                  <a:off x="678542" y="526142"/>
                  <a:ext cx="145598" cy="266701"/>
                </a:xfrm>
                <a:custGeom>
                  <a:avLst/>
                  <a:gdLst/>
                  <a:ahLst/>
                  <a:cxnLst>
                    <a:cxn ang="0">
                      <a:pos x="wd2" y="hd2"/>
                    </a:cxn>
                    <a:cxn ang="5400000">
                      <a:pos x="wd2" y="hd2"/>
                    </a:cxn>
                    <a:cxn ang="10800000">
                      <a:pos x="wd2" y="hd2"/>
                    </a:cxn>
                    <a:cxn ang="16200000">
                      <a:pos x="wd2" y="hd2"/>
                    </a:cxn>
                  </a:cxnLst>
                  <a:rect l="0" t="0" r="r" b="b"/>
                  <a:pathLst>
                    <a:path w="21600" h="21600" extrusionOk="0">
                      <a:moveTo>
                        <a:pt x="20647" y="87"/>
                      </a:moveTo>
                      <a:cubicBezTo>
                        <a:pt x="20488" y="0"/>
                        <a:pt x="20171" y="0"/>
                        <a:pt x="20012" y="0"/>
                      </a:cubicBezTo>
                      <a:cubicBezTo>
                        <a:pt x="19694" y="0"/>
                        <a:pt x="19376" y="0"/>
                        <a:pt x="19059" y="173"/>
                      </a:cubicBezTo>
                      <a:cubicBezTo>
                        <a:pt x="794" y="7027"/>
                        <a:pt x="794" y="7027"/>
                        <a:pt x="794" y="7027"/>
                      </a:cubicBezTo>
                      <a:cubicBezTo>
                        <a:pt x="318" y="7200"/>
                        <a:pt x="0" y="7460"/>
                        <a:pt x="0" y="7720"/>
                      </a:cubicBezTo>
                      <a:cubicBezTo>
                        <a:pt x="0" y="20733"/>
                        <a:pt x="0" y="20733"/>
                        <a:pt x="0" y="20733"/>
                      </a:cubicBezTo>
                      <a:cubicBezTo>
                        <a:pt x="0" y="21080"/>
                        <a:pt x="476" y="21340"/>
                        <a:pt x="953" y="21513"/>
                      </a:cubicBezTo>
                      <a:cubicBezTo>
                        <a:pt x="1112" y="21600"/>
                        <a:pt x="1429" y="21600"/>
                        <a:pt x="1747" y="21600"/>
                      </a:cubicBezTo>
                      <a:cubicBezTo>
                        <a:pt x="2065" y="21600"/>
                        <a:pt x="2224" y="21513"/>
                        <a:pt x="2541" y="21427"/>
                      </a:cubicBezTo>
                      <a:cubicBezTo>
                        <a:pt x="20806" y="14660"/>
                        <a:pt x="20806" y="14660"/>
                        <a:pt x="20806" y="14660"/>
                      </a:cubicBezTo>
                      <a:cubicBezTo>
                        <a:pt x="21282" y="14487"/>
                        <a:pt x="21600" y="14227"/>
                        <a:pt x="21600" y="13880"/>
                      </a:cubicBezTo>
                      <a:cubicBezTo>
                        <a:pt x="21600" y="867"/>
                        <a:pt x="21600" y="867"/>
                        <a:pt x="21600" y="867"/>
                      </a:cubicBezTo>
                      <a:cubicBezTo>
                        <a:pt x="21600" y="520"/>
                        <a:pt x="21282" y="260"/>
                        <a:pt x="20647" y="87"/>
                      </a:cubicBezTo>
                      <a:close/>
                      <a:moveTo>
                        <a:pt x="20012" y="13880"/>
                      </a:moveTo>
                      <a:cubicBezTo>
                        <a:pt x="1747" y="20733"/>
                        <a:pt x="1747" y="20733"/>
                        <a:pt x="1747" y="20733"/>
                      </a:cubicBezTo>
                      <a:cubicBezTo>
                        <a:pt x="1747" y="7720"/>
                        <a:pt x="1747" y="7720"/>
                        <a:pt x="1747" y="7720"/>
                      </a:cubicBezTo>
                      <a:cubicBezTo>
                        <a:pt x="20012" y="867"/>
                        <a:pt x="20012" y="867"/>
                        <a:pt x="20012" y="867"/>
                      </a:cubicBezTo>
                      <a:lnTo>
                        <a:pt x="20012" y="13880"/>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47" name="Shape 900"/>
                <p:cNvSpPr/>
                <p:nvPr/>
              </p:nvSpPr>
              <p:spPr>
                <a:xfrm>
                  <a:off x="268967" y="137432"/>
                  <a:ext cx="128816" cy="235404"/>
                </a:xfrm>
                <a:custGeom>
                  <a:avLst/>
                  <a:gdLst/>
                  <a:ahLst/>
                  <a:cxnLst>
                    <a:cxn ang="0">
                      <a:pos x="wd2" y="hd2"/>
                    </a:cxn>
                    <a:cxn ang="5400000">
                      <a:pos x="wd2" y="hd2"/>
                    </a:cxn>
                    <a:cxn ang="10800000">
                      <a:pos x="wd2" y="hd2"/>
                    </a:cxn>
                    <a:cxn ang="16200000">
                      <a:pos x="wd2" y="hd2"/>
                    </a:cxn>
                  </a:cxnLst>
                  <a:rect l="0" t="0" r="r" b="b"/>
                  <a:pathLst>
                    <a:path w="21600" h="21600" extrusionOk="0">
                      <a:moveTo>
                        <a:pt x="20700" y="98"/>
                      </a:moveTo>
                      <a:cubicBezTo>
                        <a:pt x="20520" y="0"/>
                        <a:pt x="20160" y="0"/>
                        <a:pt x="19980" y="0"/>
                      </a:cubicBezTo>
                      <a:cubicBezTo>
                        <a:pt x="19620" y="0"/>
                        <a:pt x="19260" y="0"/>
                        <a:pt x="19080" y="98"/>
                      </a:cubicBezTo>
                      <a:cubicBezTo>
                        <a:pt x="720" y="6971"/>
                        <a:pt x="720" y="6971"/>
                        <a:pt x="720" y="6971"/>
                      </a:cubicBezTo>
                      <a:cubicBezTo>
                        <a:pt x="360" y="7167"/>
                        <a:pt x="0" y="7462"/>
                        <a:pt x="0" y="7658"/>
                      </a:cubicBezTo>
                      <a:cubicBezTo>
                        <a:pt x="0" y="20716"/>
                        <a:pt x="0" y="20716"/>
                        <a:pt x="0" y="20716"/>
                      </a:cubicBezTo>
                      <a:cubicBezTo>
                        <a:pt x="0" y="21011"/>
                        <a:pt x="360" y="21305"/>
                        <a:pt x="900" y="21502"/>
                      </a:cubicBezTo>
                      <a:cubicBezTo>
                        <a:pt x="1080" y="21502"/>
                        <a:pt x="1440" y="21600"/>
                        <a:pt x="1620" y="21600"/>
                      </a:cubicBezTo>
                      <a:cubicBezTo>
                        <a:pt x="1980" y="21600"/>
                        <a:pt x="2340" y="21502"/>
                        <a:pt x="2520" y="21404"/>
                      </a:cubicBezTo>
                      <a:cubicBezTo>
                        <a:pt x="20880" y="14629"/>
                        <a:pt x="20880" y="14629"/>
                        <a:pt x="20880" y="14629"/>
                      </a:cubicBezTo>
                      <a:cubicBezTo>
                        <a:pt x="21240" y="14433"/>
                        <a:pt x="21600" y="14138"/>
                        <a:pt x="21600" y="13844"/>
                      </a:cubicBezTo>
                      <a:cubicBezTo>
                        <a:pt x="21600" y="785"/>
                        <a:pt x="21600" y="785"/>
                        <a:pt x="21600" y="785"/>
                      </a:cubicBezTo>
                      <a:cubicBezTo>
                        <a:pt x="21600" y="491"/>
                        <a:pt x="21240" y="196"/>
                        <a:pt x="20700" y="98"/>
                      </a:cubicBezTo>
                      <a:close/>
                      <a:moveTo>
                        <a:pt x="19980" y="13844"/>
                      </a:moveTo>
                      <a:cubicBezTo>
                        <a:pt x="1620" y="20716"/>
                        <a:pt x="1620" y="20716"/>
                        <a:pt x="1620" y="20716"/>
                      </a:cubicBezTo>
                      <a:cubicBezTo>
                        <a:pt x="1620" y="7658"/>
                        <a:pt x="1620" y="7658"/>
                        <a:pt x="1620" y="7658"/>
                      </a:cubicBezTo>
                      <a:cubicBezTo>
                        <a:pt x="19980" y="785"/>
                        <a:pt x="19980" y="785"/>
                        <a:pt x="19980" y="785"/>
                      </a:cubicBezTo>
                      <a:lnTo>
                        <a:pt x="19980" y="13844"/>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48" name="Shape 901"/>
                <p:cNvSpPr/>
                <p:nvPr/>
              </p:nvSpPr>
              <p:spPr>
                <a:xfrm>
                  <a:off x="276678" y="142875"/>
                  <a:ext cx="113394" cy="2236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4152"/>
                      </a:lnTo>
                      <a:lnTo>
                        <a:pt x="21600" y="0"/>
                      </a:lnTo>
                      <a:lnTo>
                        <a:pt x="0" y="7448"/>
                      </a:lnTo>
                      <a:lnTo>
                        <a:pt x="0" y="21600"/>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49" name="Shape 902"/>
                <p:cNvSpPr/>
                <p:nvPr/>
              </p:nvSpPr>
              <p:spPr>
                <a:xfrm>
                  <a:off x="109310" y="55789"/>
                  <a:ext cx="270444" cy="146958"/>
                </a:xfrm>
                <a:custGeom>
                  <a:avLst/>
                  <a:gdLst/>
                  <a:ahLst/>
                  <a:cxnLst>
                    <a:cxn ang="0">
                      <a:pos x="wd2" y="hd2"/>
                    </a:cxn>
                    <a:cxn ang="5400000">
                      <a:pos x="wd2" y="hd2"/>
                    </a:cxn>
                    <a:cxn ang="10800000">
                      <a:pos x="wd2" y="hd2"/>
                    </a:cxn>
                    <a:cxn ang="16200000">
                      <a:pos x="wd2" y="hd2"/>
                    </a:cxn>
                  </a:cxnLst>
                  <a:rect l="0" t="0" r="r" b="b"/>
                  <a:pathLst>
                    <a:path w="21537" h="21600" extrusionOk="0">
                      <a:moveTo>
                        <a:pt x="21515" y="8987"/>
                      </a:moveTo>
                      <a:cubicBezTo>
                        <a:pt x="21515" y="8514"/>
                        <a:pt x="21344" y="8041"/>
                        <a:pt x="21088" y="7883"/>
                      </a:cubicBezTo>
                      <a:cubicBezTo>
                        <a:pt x="10245" y="158"/>
                        <a:pt x="10245" y="158"/>
                        <a:pt x="10245" y="158"/>
                      </a:cubicBezTo>
                      <a:cubicBezTo>
                        <a:pt x="10160" y="0"/>
                        <a:pt x="9989" y="0"/>
                        <a:pt x="9904" y="0"/>
                      </a:cubicBezTo>
                      <a:cubicBezTo>
                        <a:pt x="9818" y="0"/>
                        <a:pt x="9647" y="0"/>
                        <a:pt x="9562" y="158"/>
                      </a:cubicBezTo>
                      <a:cubicBezTo>
                        <a:pt x="342" y="11036"/>
                        <a:pt x="342" y="11036"/>
                        <a:pt x="342" y="11036"/>
                      </a:cubicBezTo>
                      <a:cubicBezTo>
                        <a:pt x="85" y="11352"/>
                        <a:pt x="0" y="11825"/>
                        <a:pt x="0" y="12298"/>
                      </a:cubicBezTo>
                      <a:cubicBezTo>
                        <a:pt x="85" y="12928"/>
                        <a:pt x="256" y="13244"/>
                        <a:pt x="512" y="13559"/>
                      </a:cubicBezTo>
                      <a:cubicBezTo>
                        <a:pt x="11782" y="21600"/>
                        <a:pt x="11782" y="21600"/>
                        <a:pt x="11782" y="21600"/>
                      </a:cubicBezTo>
                      <a:cubicBezTo>
                        <a:pt x="11867" y="21600"/>
                        <a:pt x="11953" y="21600"/>
                        <a:pt x="12123" y="21600"/>
                      </a:cubicBezTo>
                      <a:cubicBezTo>
                        <a:pt x="12209" y="21600"/>
                        <a:pt x="12379" y="21600"/>
                        <a:pt x="12550" y="21442"/>
                      </a:cubicBezTo>
                      <a:cubicBezTo>
                        <a:pt x="21173" y="10406"/>
                        <a:pt x="21173" y="10406"/>
                        <a:pt x="21173" y="10406"/>
                      </a:cubicBezTo>
                      <a:cubicBezTo>
                        <a:pt x="21429" y="10091"/>
                        <a:pt x="21600" y="9618"/>
                        <a:pt x="21515" y="8987"/>
                      </a:cubicBezTo>
                      <a:close/>
                      <a:moveTo>
                        <a:pt x="12123" y="20181"/>
                      </a:moveTo>
                      <a:cubicBezTo>
                        <a:pt x="768" y="12140"/>
                        <a:pt x="768" y="12140"/>
                        <a:pt x="768" y="12140"/>
                      </a:cubicBezTo>
                      <a:cubicBezTo>
                        <a:pt x="9904" y="1419"/>
                        <a:pt x="9904" y="1419"/>
                        <a:pt x="9904" y="1419"/>
                      </a:cubicBezTo>
                      <a:cubicBezTo>
                        <a:pt x="20746" y="9145"/>
                        <a:pt x="20746" y="9145"/>
                        <a:pt x="20746" y="9145"/>
                      </a:cubicBezTo>
                      <a:lnTo>
                        <a:pt x="12123" y="20181"/>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50" name="Shape 903"/>
                <p:cNvSpPr/>
                <p:nvPr/>
              </p:nvSpPr>
              <p:spPr>
                <a:xfrm>
                  <a:off x="117021" y="64407"/>
                  <a:ext cx="255815" cy="130629"/>
                </a:xfrm>
                <a:custGeom>
                  <a:avLst/>
                  <a:gdLst/>
                  <a:ahLst/>
                  <a:cxnLst>
                    <a:cxn ang="0">
                      <a:pos x="wd2" y="hd2"/>
                    </a:cxn>
                    <a:cxn ang="5400000">
                      <a:pos x="wd2" y="hd2"/>
                    </a:cxn>
                    <a:cxn ang="10800000">
                      <a:pos x="wd2" y="hd2"/>
                    </a:cxn>
                    <a:cxn ang="16200000">
                      <a:pos x="wd2" y="hd2"/>
                    </a:cxn>
                  </a:cxnLst>
                  <a:rect l="0" t="0" r="r" b="b"/>
                  <a:pathLst>
                    <a:path w="21600" h="21600" extrusionOk="0">
                      <a:moveTo>
                        <a:pt x="0" y="12450"/>
                      </a:moveTo>
                      <a:lnTo>
                        <a:pt x="12217" y="21600"/>
                      </a:lnTo>
                      <a:lnTo>
                        <a:pt x="21600" y="8850"/>
                      </a:lnTo>
                      <a:lnTo>
                        <a:pt x="9843" y="0"/>
                      </a:lnTo>
                      <a:lnTo>
                        <a:pt x="0" y="12450"/>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51" name="Shape 904"/>
                <p:cNvSpPr/>
                <p:nvPr/>
              </p:nvSpPr>
              <p:spPr>
                <a:xfrm>
                  <a:off x="102960" y="158750"/>
                  <a:ext cx="154216" cy="217715"/>
                </a:xfrm>
                <a:custGeom>
                  <a:avLst/>
                  <a:gdLst/>
                  <a:ahLst/>
                  <a:cxnLst>
                    <a:cxn ang="0">
                      <a:pos x="wd2" y="hd2"/>
                    </a:cxn>
                    <a:cxn ang="5400000">
                      <a:pos x="wd2" y="hd2"/>
                    </a:cxn>
                    <a:cxn ang="10800000">
                      <a:pos x="wd2" y="hd2"/>
                    </a:cxn>
                    <a:cxn ang="16200000">
                      <a:pos x="wd2" y="hd2"/>
                    </a:cxn>
                  </a:cxnLst>
                  <a:rect l="0" t="0" r="r" b="b"/>
                  <a:pathLst>
                    <a:path w="21600" h="21600" extrusionOk="0">
                      <a:moveTo>
                        <a:pt x="20700" y="5320"/>
                      </a:moveTo>
                      <a:cubicBezTo>
                        <a:pt x="1800" y="106"/>
                        <a:pt x="1800" y="106"/>
                        <a:pt x="1800" y="106"/>
                      </a:cubicBezTo>
                      <a:cubicBezTo>
                        <a:pt x="1650" y="0"/>
                        <a:pt x="1500" y="0"/>
                        <a:pt x="1350" y="0"/>
                      </a:cubicBezTo>
                      <a:cubicBezTo>
                        <a:pt x="1050" y="0"/>
                        <a:pt x="750" y="106"/>
                        <a:pt x="600" y="213"/>
                      </a:cubicBezTo>
                      <a:cubicBezTo>
                        <a:pt x="150" y="319"/>
                        <a:pt x="0" y="638"/>
                        <a:pt x="0" y="958"/>
                      </a:cubicBezTo>
                      <a:cubicBezTo>
                        <a:pt x="0" y="15535"/>
                        <a:pt x="0" y="15535"/>
                        <a:pt x="0" y="15535"/>
                      </a:cubicBezTo>
                      <a:cubicBezTo>
                        <a:pt x="0" y="15854"/>
                        <a:pt x="300" y="16280"/>
                        <a:pt x="750" y="16386"/>
                      </a:cubicBezTo>
                      <a:cubicBezTo>
                        <a:pt x="19800" y="21600"/>
                        <a:pt x="19800" y="21600"/>
                        <a:pt x="19800" y="21600"/>
                      </a:cubicBezTo>
                      <a:cubicBezTo>
                        <a:pt x="19950" y="21600"/>
                        <a:pt x="20100" y="21600"/>
                        <a:pt x="20250" y="21600"/>
                      </a:cubicBezTo>
                      <a:cubicBezTo>
                        <a:pt x="20550" y="21600"/>
                        <a:pt x="20700" y="21600"/>
                        <a:pt x="21000" y="21494"/>
                      </a:cubicBezTo>
                      <a:cubicBezTo>
                        <a:pt x="21300" y="21281"/>
                        <a:pt x="21600" y="21068"/>
                        <a:pt x="21600" y="20749"/>
                      </a:cubicBezTo>
                      <a:cubicBezTo>
                        <a:pt x="21600" y="6278"/>
                        <a:pt x="21600" y="6278"/>
                        <a:pt x="21600" y="6278"/>
                      </a:cubicBezTo>
                      <a:cubicBezTo>
                        <a:pt x="21600" y="5852"/>
                        <a:pt x="21300" y="5533"/>
                        <a:pt x="20700" y="5320"/>
                      </a:cubicBezTo>
                      <a:close/>
                      <a:moveTo>
                        <a:pt x="20250" y="20749"/>
                      </a:moveTo>
                      <a:cubicBezTo>
                        <a:pt x="1350" y="15535"/>
                        <a:pt x="1350" y="15535"/>
                        <a:pt x="1350" y="15535"/>
                      </a:cubicBezTo>
                      <a:cubicBezTo>
                        <a:pt x="1350" y="958"/>
                        <a:pt x="1350" y="958"/>
                        <a:pt x="1350" y="958"/>
                      </a:cubicBezTo>
                      <a:cubicBezTo>
                        <a:pt x="20250" y="6278"/>
                        <a:pt x="20250" y="6278"/>
                        <a:pt x="20250" y="6278"/>
                      </a:cubicBezTo>
                      <a:lnTo>
                        <a:pt x="20250" y="20749"/>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152" name="Shape 906"/>
                <p:cNvSpPr/>
                <p:nvPr/>
              </p:nvSpPr>
              <p:spPr>
                <a:xfrm>
                  <a:off x="112485" y="60324"/>
                  <a:ext cx="121105" cy="128362"/>
                </a:xfrm>
                <a:custGeom>
                  <a:avLst/>
                  <a:gdLst/>
                  <a:ahLst/>
                  <a:cxnLst>
                    <a:cxn ang="0">
                      <a:pos x="wd2" y="hd2"/>
                    </a:cxn>
                    <a:cxn ang="5400000">
                      <a:pos x="wd2" y="hd2"/>
                    </a:cxn>
                    <a:cxn ang="10800000">
                      <a:pos x="wd2" y="hd2"/>
                    </a:cxn>
                    <a:cxn ang="16200000">
                      <a:pos x="wd2" y="hd2"/>
                    </a:cxn>
                  </a:cxnLst>
                  <a:rect l="0" t="0" r="r" b="b"/>
                  <a:pathLst>
                    <a:path w="21600" h="21600" extrusionOk="0">
                      <a:moveTo>
                        <a:pt x="21600" y="153"/>
                      </a:moveTo>
                      <a:lnTo>
                        <a:pt x="21600" y="21600"/>
                      </a:lnTo>
                      <a:lnTo>
                        <a:pt x="809" y="14044"/>
                      </a:lnTo>
                      <a:lnTo>
                        <a:pt x="0" y="12975"/>
                      </a:lnTo>
                      <a:lnTo>
                        <a:pt x="21438" y="0"/>
                      </a:lnTo>
                      <a:lnTo>
                        <a:pt x="21600" y="153"/>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22" name="Shape 907"/>
                <p:cNvSpPr/>
                <p:nvPr/>
              </p:nvSpPr>
              <p:spPr>
                <a:xfrm>
                  <a:off x="342900" y="643164"/>
                  <a:ext cx="99786" cy="71665"/>
                </a:xfrm>
                <a:custGeom>
                  <a:avLst/>
                  <a:gdLst/>
                  <a:ahLst/>
                  <a:cxnLst>
                    <a:cxn ang="0">
                      <a:pos x="wd2" y="hd2"/>
                    </a:cxn>
                    <a:cxn ang="5400000">
                      <a:pos x="wd2" y="hd2"/>
                    </a:cxn>
                    <a:cxn ang="10800000">
                      <a:pos x="wd2" y="hd2"/>
                    </a:cxn>
                    <a:cxn ang="16200000">
                      <a:pos x="wd2" y="hd2"/>
                    </a:cxn>
                  </a:cxnLst>
                  <a:rect l="0" t="0" r="r" b="b"/>
                  <a:pathLst>
                    <a:path w="21600" h="21600" extrusionOk="0">
                      <a:moveTo>
                        <a:pt x="10452" y="15797"/>
                      </a:moveTo>
                      <a:cubicBezTo>
                        <a:pt x="8361" y="15797"/>
                        <a:pt x="6735" y="13540"/>
                        <a:pt x="6735" y="10961"/>
                      </a:cubicBezTo>
                      <a:cubicBezTo>
                        <a:pt x="6735" y="8060"/>
                        <a:pt x="8361" y="5803"/>
                        <a:pt x="10452" y="5803"/>
                      </a:cubicBezTo>
                      <a:cubicBezTo>
                        <a:pt x="21600" y="5803"/>
                        <a:pt x="21600" y="5803"/>
                        <a:pt x="21600" y="5803"/>
                      </a:cubicBezTo>
                      <a:cubicBezTo>
                        <a:pt x="21600" y="0"/>
                        <a:pt x="21600" y="0"/>
                        <a:pt x="21600" y="0"/>
                      </a:cubicBezTo>
                      <a:cubicBezTo>
                        <a:pt x="3716" y="0"/>
                        <a:pt x="3716" y="0"/>
                        <a:pt x="3716" y="0"/>
                      </a:cubicBezTo>
                      <a:cubicBezTo>
                        <a:pt x="1626" y="0"/>
                        <a:pt x="0" y="2257"/>
                        <a:pt x="0" y="5158"/>
                      </a:cubicBezTo>
                      <a:cubicBezTo>
                        <a:pt x="0" y="16442"/>
                        <a:pt x="0" y="16442"/>
                        <a:pt x="0" y="16442"/>
                      </a:cubicBezTo>
                      <a:cubicBezTo>
                        <a:pt x="0" y="19343"/>
                        <a:pt x="1626" y="21600"/>
                        <a:pt x="3716" y="21600"/>
                      </a:cubicBezTo>
                      <a:cubicBezTo>
                        <a:pt x="21600" y="21600"/>
                        <a:pt x="21600" y="21600"/>
                        <a:pt x="21600" y="21600"/>
                      </a:cubicBezTo>
                      <a:cubicBezTo>
                        <a:pt x="21600" y="15797"/>
                        <a:pt x="21600" y="15797"/>
                        <a:pt x="21600" y="15797"/>
                      </a:cubicBezTo>
                      <a:lnTo>
                        <a:pt x="10452" y="15797"/>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23" name="Shape 908"/>
                <p:cNvSpPr/>
                <p:nvPr/>
              </p:nvSpPr>
              <p:spPr>
                <a:xfrm>
                  <a:off x="382814" y="669925"/>
                  <a:ext cx="59872" cy="18143"/>
                </a:xfrm>
                <a:custGeom>
                  <a:avLst/>
                  <a:gdLst/>
                  <a:ahLst/>
                  <a:cxnLst>
                    <a:cxn ang="0">
                      <a:pos x="wd2" y="hd2"/>
                    </a:cxn>
                    <a:cxn ang="5400000">
                      <a:pos x="wd2" y="hd2"/>
                    </a:cxn>
                    <a:cxn ang="10800000">
                      <a:pos x="wd2" y="hd2"/>
                    </a:cxn>
                    <a:cxn ang="16200000">
                      <a:pos x="wd2" y="hd2"/>
                    </a:cxn>
                  </a:cxnLst>
                  <a:rect l="0" t="0" r="r" b="b"/>
                  <a:pathLst>
                    <a:path w="21600" h="21600" extrusionOk="0">
                      <a:moveTo>
                        <a:pt x="0" y="11435"/>
                      </a:moveTo>
                      <a:cubicBezTo>
                        <a:pt x="0" y="16518"/>
                        <a:pt x="1157" y="21600"/>
                        <a:pt x="3086" y="21600"/>
                      </a:cubicBezTo>
                      <a:cubicBezTo>
                        <a:pt x="21600" y="21600"/>
                        <a:pt x="21600" y="21600"/>
                        <a:pt x="21600" y="21600"/>
                      </a:cubicBezTo>
                      <a:cubicBezTo>
                        <a:pt x="21600" y="0"/>
                        <a:pt x="21600" y="0"/>
                        <a:pt x="21600" y="0"/>
                      </a:cubicBezTo>
                      <a:cubicBezTo>
                        <a:pt x="3086" y="0"/>
                        <a:pt x="3086" y="0"/>
                        <a:pt x="3086" y="0"/>
                      </a:cubicBezTo>
                      <a:cubicBezTo>
                        <a:pt x="1157" y="0"/>
                        <a:pt x="0" y="5082"/>
                        <a:pt x="0" y="11435"/>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24" name="Shape 909"/>
                <p:cNvSpPr/>
                <p:nvPr/>
              </p:nvSpPr>
              <p:spPr>
                <a:xfrm>
                  <a:off x="446767" y="653596"/>
                  <a:ext cx="14062" cy="50347"/>
                </a:xfrm>
                <a:prstGeom prst="rect">
                  <a:avLst/>
                </a:pr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25" name="Shape 910"/>
                <p:cNvSpPr/>
                <p:nvPr/>
              </p:nvSpPr>
              <p:spPr>
                <a:xfrm>
                  <a:off x="324757" y="664482"/>
                  <a:ext cx="12701" cy="29029"/>
                </a:xfrm>
                <a:prstGeom prst="rect">
                  <a:avLst/>
                </a:pr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26" name="Shape 911"/>
                <p:cNvSpPr/>
                <p:nvPr/>
              </p:nvSpPr>
              <p:spPr>
                <a:xfrm>
                  <a:off x="306614" y="664482"/>
                  <a:ext cx="14061" cy="29029"/>
                </a:xfrm>
                <a:prstGeom prst="rect">
                  <a:avLst/>
                </a:pr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27" name="Shape 912"/>
                <p:cNvSpPr/>
                <p:nvPr/>
              </p:nvSpPr>
              <p:spPr>
                <a:xfrm>
                  <a:off x="449035" y="194128"/>
                  <a:ext cx="98426" cy="70758"/>
                </a:xfrm>
                <a:custGeom>
                  <a:avLst/>
                  <a:gdLst/>
                  <a:ahLst/>
                  <a:cxnLst>
                    <a:cxn ang="0">
                      <a:pos x="wd2" y="hd2"/>
                    </a:cxn>
                    <a:cxn ang="5400000">
                      <a:pos x="wd2" y="hd2"/>
                    </a:cxn>
                    <a:cxn ang="10800000">
                      <a:pos x="wd2" y="hd2"/>
                    </a:cxn>
                    <a:cxn ang="16200000">
                      <a:pos x="wd2" y="hd2"/>
                    </a:cxn>
                  </a:cxnLst>
                  <a:rect l="0" t="0" r="r" b="b"/>
                  <a:pathLst>
                    <a:path w="21600" h="21600" extrusionOk="0">
                      <a:moveTo>
                        <a:pt x="11270" y="5891"/>
                      </a:moveTo>
                      <a:cubicBezTo>
                        <a:pt x="13148" y="5891"/>
                        <a:pt x="14791" y="8182"/>
                        <a:pt x="14791" y="10800"/>
                      </a:cubicBezTo>
                      <a:cubicBezTo>
                        <a:pt x="14791" y="13418"/>
                        <a:pt x="13148" y="15709"/>
                        <a:pt x="11270" y="15709"/>
                      </a:cubicBezTo>
                      <a:cubicBezTo>
                        <a:pt x="0" y="15709"/>
                        <a:pt x="0" y="15709"/>
                        <a:pt x="0" y="15709"/>
                      </a:cubicBezTo>
                      <a:cubicBezTo>
                        <a:pt x="0" y="21600"/>
                        <a:pt x="0" y="21600"/>
                        <a:pt x="0" y="21600"/>
                      </a:cubicBezTo>
                      <a:cubicBezTo>
                        <a:pt x="17843" y="21600"/>
                        <a:pt x="17843" y="21600"/>
                        <a:pt x="17843" y="21600"/>
                      </a:cubicBezTo>
                      <a:cubicBezTo>
                        <a:pt x="19957" y="21600"/>
                        <a:pt x="21600" y="19309"/>
                        <a:pt x="21600" y="16691"/>
                      </a:cubicBezTo>
                      <a:cubicBezTo>
                        <a:pt x="21600" y="4909"/>
                        <a:pt x="21600" y="4909"/>
                        <a:pt x="21600" y="4909"/>
                      </a:cubicBezTo>
                      <a:cubicBezTo>
                        <a:pt x="21600" y="2291"/>
                        <a:pt x="19957" y="0"/>
                        <a:pt x="17843" y="0"/>
                      </a:cubicBezTo>
                      <a:cubicBezTo>
                        <a:pt x="0" y="0"/>
                        <a:pt x="0" y="0"/>
                        <a:pt x="0" y="0"/>
                      </a:cubicBezTo>
                      <a:cubicBezTo>
                        <a:pt x="0" y="5891"/>
                        <a:pt x="0" y="5891"/>
                        <a:pt x="0" y="5891"/>
                      </a:cubicBezTo>
                      <a:lnTo>
                        <a:pt x="11270" y="5891"/>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28" name="Shape 913"/>
                <p:cNvSpPr/>
                <p:nvPr/>
              </p:nvSpPr>
              <p:spPr>
                <a:xfrm>
                  <a:off x="449035" y="220889"/>
                  <a:ext cx="59873" cy="17236"/>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5400"/>
                        <a:pt x="20057" y="0"/>
                        <a:pt x="18514" y="0"/>
                      </a:cubicBezTo>
                      <a:cubicBezTo>
                        <a:pt x="0" y="0"/>
                        <a:pt x="0" y="0"/>
                        <a:pt x="0" y="0"/>
                      </a:cubicBezTo>
                      <a:cubicBezTo>
                        <a:pt x="0" y="21600"/>
                        <a:pt x="0" y="21600"/>
                        <a:pt x="0" y="21600"/>
                      </a:cubicBezTo>
                      <a:cubicBezTo>
                        <a:pt x="18514" y="21600"/>
                        <a:pt x="18514" y="21600"/>
                        <a:pt x="18514" y="21600"/>
                      </a:cubicBezTo>
                      <a:cubicBezTo>
                        <a:pt x="20057" y="21600"/>
                        <a:pt x="21600" y="16200"/>
                        <a:pt x="21600" y="1080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29" name="Shape 914"/>
                <p:cNvSpPr/>
                <p:nvPr/>
              </p:nvSpPr>
              <p:spPr>
                <a:xfrm>
                  <a:off x="430892" y="203653"/>
                  <a:ext cx="12701" cy="51708"/>
                </a:xfrm>
                <a:prstGeom prst="rect">
                  <a:avLst/>
                </a:pr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30" name="Shape 915"/>
                <p:cNvSpPr/>
                <p:nvPr/>
              </p:nvSpPr>
              <p:spPr>
                <a:xfrm>
                  <a:off x="552903" y="215446"/>
                  <a:ext cx="13155" cy="28122"/>
                </a:xfrm>
                <a:prstGeom prst="rect">
                  <a:avLst/>
                </a:pr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31" name="Shape 916"/>
                <p:cNvSpPr/>
                <p:nvPr/>
              </p:nvSpPr>
              <p:spPr>
                <a:xfrm>
                  <a:off x="570139" y="215446"/>
                  <a:ext cx="14061" cy="28122"/>
                </a:xfrm>
                <a:prstGeom prst="rect">
                  <a:avLst/>
                </a:pr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16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sp>
          <p:nvSpPr>
            <p:cNvPr id="249" name="Rectangle 248"/>
            <p:cNvSpPr/>
            <p:nvPr/>
          </p:nvSpPr>
          <p:spPr>
            <a:xfrm>
              <a:off x="2898861" y="1451468"/>
              <a:ext cx="8247466" cy="628638"/>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965" rtl="0" eaLnBrk="1" fontAlgn="base" latinLnBrk="0" hangingPunct="1">
                <a:lnSpc>
                  <a:spcPct val="100000"/>
                </a:lnSpc>
                <a:spcBef>
                  <a:spcPct val="0"/>
                </a:spcBef>
                <a:spcAft>
                  <a:spcPct val="0"/>
                </a:spcAft>
                <a:buClrTx/>
                <a:buSzTx/>
                <a:buFontTx/>
                <a:buNone/>
                <a:defRPr/>
              </a:pPr>
              <a:endParaRPr kumimoji="0" lang="en-US" sz="2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50" name="TextBox 249"/>
            <p:cNvSpPr txBox="1"/>
            <p:nvPr/>
          </p:nvSpPr>
          <p:spPr>
            <a:xfrm>
              <a:off x="1229830" y="1600838"/>
              <a:ext cx="1609329" cy="369332"/>
            </a:xfrm>
            <a:prstGeom prst="rect">
              <a:avLst/>
            </a:prstGeom>
            <a:noFill/>
          </p:spPr>
          <p:txBody>
            <a:bodyPr wrap="square" rtlCol="0">
              <a:spAutoFit/>
            </a:bodyPr>
            <a:lstStyle/>
            <a:p>
              <a:pPr marL="0" marR="0" lvl="0" indent="0" algn="r" defTabSz="608965"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636466"/>
                  </a:solidFill>
                  <a:effectLst/>
                  <a:uLnTx/>
                  <a:uFillTx/>
                  <a:latin typeface="Amazon Ember Light"/>
                  <a:ea typeface="+mn-ea"/>
                  <a:cs typeface="Arial" panose="020B0604020202090204"/>
                </a:rPr>
                <a:t>Applications</a:t>
              </a:r>
              <a:endParaRPr kumimoji="0" lang="en-US" sz="1800" b="1"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nvGrpSpPr>
            <p:cNvPr id="251" name="Group 250"/>
            <p:cNvGrpSpPr/>
            <p:nvPr/>
          </p:nvGrpSpPr>
          <p:grpSpPr>
            <a:xfrm>
              <a:off x="4160878" y="1595130"/>
              <a:ext cx="2573760" cy="338554"/>
              <a:chOff x="2509907" y="558411"/>
              <a:chExt cx="2254388" cy="296544"/>
            </a:xfrm>
            <a:solidFill>
              <a:schemeClr val="bg1"/>
            </a:solidFill>
          </p:grpSpPr>
          <p:sp>
            <p:nvSpPr>
              <p:cNvPr id="271" name="TextBox 270"/>
              <p:cNvSpPr txBox="1"/>
              <p:nvPr/>
            </p:nvSpPr>
            <p:spPr>
              <a:xfrm>
                <a:off x="2751946" y="558411"/>
                <a:ext cx="2012349" cy="296544"/>
              </a:xfrm>
              <a:prstGeom prst="rect">
                <a:avLst/>
              </a:prstGeom>
              <a:grpFill/>
            </p:spPr>
            <p:txBody>
              <a:bodyPr wrap="square" rtlCol="0">
                <a:spAutoFit/>
              </a:bodyPr>
              <a:lstStyle/>
              <a:p>
                <a:pPr marL="0" marR="0" lvl="0" indent="0" algn="l"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Virtual desktops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nvGrpSpPr>
              <p:cNvPr id="272" name="Group 1164"/>
              <p:cNvGrpSpPr/>
              <p:nvPr/>
            </p:nvGrpSpPr>
            <p:grpSpPr>
              <a:xfrm>
                <a:off x="2509907" y="569937"/>
                <a:ext cx="258330" cy="258466"/>
                <a:chOff x="17794" y="0"/>
                <a:chExt cx="723900" cy="724280"/>
              </a:xfrm>
              <a:grpFill/>
            </p:grpSpPr>
            <p:sp>
              <p:nvSpPr>
                <p:cNvPr id="273" name="Shape 1146"/>
                <p:cNvSpPr/>
                <p:nvPr/>
              </p:nvSpPr>
              <p:spPr>
                <a:xfrm>
                  <a:off x="17794" y="0"/>
                  <a:ext cx="723900" cy="724280"/>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4309" y="21600"/>
                        <a:pt x="4309" y="21600"/>
                        <a:pt x="4309" y="21600"/>
                      </a:cubicBezTo>
                      <a:cubicBezTo>
                        <a:pt x="6531" y="21600"/>
                        <a:pt x="6531" y="21600"/>
                        <a:pt x="6531"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904"/>
                        <a:pt x="21600" y="20048"/>
                      </a:cubicBezTo>
                      <a:cubicBezTo>
                        <a:pt x="21600" y="10733"/>
                        <a:pt x="21600" y="10733"/>
                        <a:pt x="21600" y="10733"/>
                      </a:cubicBezTo>
                      <a:cubicBezTo>
                        <a:pt x="21600" y="6772"/>
                        <a:pt x="21600" y="6772"/>
                        <a:pt x="21600" y="6772"/>
                      </a:cubicBezTo>
                      <a:cubicBezTo>
                        <a:pt x="21600" y="1552"/>
                        <a:pt x="21600" y="1552"/>
                        <a:pt x="21600" y="1552"/>
                      </a:cubicBezTo>
                      <a:cubicBezTo>
                        <a:pt x="21600" y="696"/>
                        <a:pt x="20904" y="0"/>
                        <a:pt x="20048"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74" name="Shape 1147"/>
                <p:cNvSpPr/>
                <p:nvPr/>
              </p:nvSpPr>
              <p:spPr>
                <a:xfrm>
                  <a:off x="71123" y="78998"/>
                  <a:ext cx="609961" cy="565144"/>
                </a:xfrm>
                <a:custGeom>
                  <a:avLst/>
                  <a:gdLst/>
                  <a:ahLst/>
                  <a:cxnLst>
                    <a:cxn ang="0">
                      <a:pos x="wd2" y="hd2"/>
                    </a:cxn>
                    <a:cxn ang="5400000">
                      <a:pos x="wd2" y="hd2"/>
                    </a:cxn>
                    <a:cxn ang="10800000">
                      <a:pos x="wd2" y="hd2"/>
                    </a:cxn>
                    <a:cxn ang="16200000">
                      <a:pos x="wd2" y="hd2"/>
                    </a:cxn>
                  </a:cxnLst>
                  <a:rect l="0" t="0" r="r" b="b"/>
                  <a:pathLst>
                    <a:path w="21600" h="21600" extrusionOk="0">
                      <a:moveTo>
                        <a:pt x="20965" y="0"/>
                      </a:moveTo>
                      <a:cubicBezTo>
                        <a:pt x="635" y="0"/>
                        <a:pt x="635" y="0"/>
                        <a:pt x="635" y="0"/>
                      </a:cubicBezTo>
                      <a:cubicBezTo>
                        <a:pt x="286" y="0"/>
                        <a:pt x="0" y="309"/>
                        <a:pt x="0" y="686"/>
                      </a:cubicBezTo>
                      <a:cubicBezTo>
                        <a:pt x="0" y="18000"/>
                        <a:pt x="0" y="18000"/>
                        <a:pt x="0" y="18000"/>
                      </a:cubicBezTo>
                      <a:cubicBezTo>
                        <a:pt x="0" y="18343"/>
                        <a:pt x="286" y="18651"/>
                        <a:pt x="635" y="18651"/>
                      </a:cubicBezTo>
                      <a:cubicBezTo>
                        <a:pt x="8227" y="18651"/>
                        <a:pt x="8227" y="18651"/>
                        <a:pt x="8227" y="18651"/>
                      </a:cubicBezTo>
                      <a:cubicBezTo>
                        <a:pt x="7973" y="20777"/>
                        <a:pt x="8132" y="20674"/>
                        <a:pt x="7655" y="20983"/>
                      </a:cubicBezTo>
                      <a:cubicBezTo>
                        <a:pt x="7179" y="21257"/>
                        <a:pt x="6829" y="21600"/>
                        <a:pt x="7433" y="21600"/>
                      </a:cubicBezTo>
                      <a:cubicBezTo>
                        <a:pt x="8068" y="21600"/>
                        <a:pt x="10800" y="21600"/>
                        <a:pt x="10800" y="21600"/>
                      </a:cubicBezTo>
                      <a:cubicBezTo>
                        <a:pt x="10800" y="21600"/>
                        <a:pt x="10800" y="21600"/>
                        <a:pt x="10800" y="21600"/>
                      </a:cubicBezTo>
                      <a:cubicBezTo>
                        <a:pt x="10800" y="21600"/>
                        <a:pt x="13532" y="21600"/>
                        <a:pt x="14167" y="21600"/>
                      </a:cubicBezTo>
                      <a:cubicBezTo>
                        <a:pt x="14771" y="21600"/>
                        <a:pt x="14421" y="21257"/>
                        <a:pt x="13945" y="20983"/>
                      </a:cubicBezTo>
                      <a:cubicBezTo>
                        <a:pt x="13468" y="20674"/>
                        <a:pt x="13627" y="20777"/>
                        <a:pt x="13373" y="18651"/>
                      </a:cubicBezTo>
                      <a:cubicBezTo>
                        <a:pt x="20965" y="18651"/>
                        <a:pt x="20965" y="18651"/>
                        <a:pt x="20965" y="18651"/>
                      </a:cubicBezTo>
                      <a:cubicBezTo>
                        <a:pt x="21314" y="18651"/>
                        <a:pt x="21600" y="18343"/>
                        <a:pt x="21600" y="18000"/>
                      </a:cubicBezTo>
                      <a:cubicBezTo>
                        <a:pt x="21600" y="686"/>
                        <a:pt x="21600" y="686"/>
                        <a:pt x="21600" y="686"/>
                      </a:cubicBezTo>
                      <a:cubicBezTo>
                        <a:pt x="21600" y="309"/>
                        <a:pt x="21314" y="0"/>
                        <a:pt x="20965" y="0"/>
                      </a:cubicBezTo>
                      <a:close/>
                      <a:moveTo>
                        <a:pt x="20965" y="14400"/>
                      </a:moveTo>
                      <a:cubicBezTo>
                        <a:pt x="20965" y="14777"/>
                        <a:pt x="20679" y="15086"/>
                        <a:pt x="20361" y="15086"/>
                      </a:cubicBezTo>
                      <a:cubicBezTo>
                        <a:pt x="1239" y="15086"/>
                        <a:pt x="1239" y="15086"/>
                        <a:pt x="1239" y="15086"/>
                      </a:cubicBezTo>
                      <a:cubicBezTo>
                        <a:pt x="921" y="15086"/>
                        <a:pt x="635" y="14777"/>
                        <a:pt x="635" y="14400"/>
                      </a:cubicBezTo>
                      <a:cubicBezTo>
                        <a:pt x="635" y="1269"/>
                        <a:pt x="635" y="1269"/>
                        <a:pt x="635" y="1269"/>
                      </a:cubicBezTo>
                      <a:cubicBezTo>
                        <a:pt x="635" y="891"/>
                        <a:pt x="921" y="583"/>
                        <a:pt x="1239" y="583"/>
                      </a:cubicBezTo>
                      <a:cubicBezTo>
                        <a:pt x="20361" y="583"/>
                        <a:pt x="20361" y="583"/>
                        <a:pt x="20361" y="583"/>
                      </a:cubicBezTo>
                      <a:cubicBezTo>
                        <a:pt x="20679" y="583"/>
                        <a:pt x="20965" y="891"/>
                        <a:pt x="20965" y="1269"/>
                      </a:cubicBezTo>
                      <a:lnTo>
                        <a:pt x="20965" y="14400"/>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75" name="Shape 1148"/>
                <p:cNvSpPr/>
                <p:nvPr/>
              </p:nvSpPr>
              <p:spPr>
                <a:xfrm>
                  <a:off x="102546"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76" name="Shape 1149"/>
                <p:cNvSpPr/>
                <p:nvPr/>
              </p:nvSpPr>
              <p:spPr>
                <a:xfrm>
                  <a:off x="102546"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77" name="Shape 1150"/>
                <p:cNvSpPr/>
                <p:nvPr/>
              </p:nvSpPr>
              <p:spPr>
                <a:xfrm>
                  <a:off x="581474" y="107103"/>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78" name="Shape 1151"/>
                <p:cNvSpPr/>
                <p:nvPr/>
              </p:nvSpPr>
              <p:spPr>
                <a:xfrm>
                  <a:off x="581474" y="182304"/>
                  <a:ext cx="5127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189" y="21600"/>
                      </a:cubicBezTo>
                      <a:cubicBezTo>
                        <a:pt x="3032" y="21600"/>
                        <a:pt x="3032" y="21600"/>
                        <a:pt x="3032" y="21600"/>
                      </a:cubicBezTo>
                      <a:cubicBezTo>
                        <a:pt x="1137" y="21600"/>
                        <a:pt x="0" y="20110"/>
                        <a:pt x="0" y="18248"/>
                      </a:cubicBezTo>
                      <a:cubicBezTo>
                        <a:pt x="0" y="3352"/>
                        <a:pt x="0" y="3352"/>
                        <a:pt x="0" y="3352"/>
                      </a:cubicBezTo>
                      <a:cubicBezTo>
                        <a:pt x="0" y="1490"/>
                        <a:pt x="1137" y="0"/>
                        <a:pt x="3032" y="0"/>
                      </a:cubicBezTo>
                      <a:cubicBezTo>
                        <a:pt x="18189" y="0"/>
                        <a:pt x="18189" y="0"/>
                        <a:pt x="18189"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79" name="Shape 1152"/>
                <p:cNvSpPr/>
                <p:nvPr/>
              </p:nvSpPr>
              <p:spPr>
                <a:xfrm>
                  <a:off x="102546"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0" name="Shape 1153"/>
                <p:cNvSpPr/>
                <p:nvPr/>
              </p:nvSpPr>
              <p:spPr>
                <a:xfrm>
                  <a:off x="174328" y="107103"/>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1" name="Shape 1154"/>
                <p:cNvSpPr/>
                <p:nvPr/>
              </p:nvSpPr>
              <p:spPr>
                <a:xfrm>
                  <a:off x="174328" y="1823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2" name="Shape 1155"/>
                <p:cNvSpPr/>
                <p:nvPr/>
              </p:nvSpPr>
              <p:spPr>
                <a:xfrm>
                  <a:off x="174328" y="257504"/>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3" name="Shape 1156"/>
                <p:cNvSpPr/>
                <p:nvPr/>
              </p:nvSpPr>
              <p:spPr>
                <a:xfrm>
                  <a:off x="246110" y="107103"/>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4" name="Shape 1157"/>
                <p:cNvSpPr/>
                <p:nvPr/>
              </p:nvSpPr>
              <p:spPr>
                <a:xfrm>
                  <a:off x="437910" y="408285"/>
                  <a:ext cx="52033"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5" name="Shape 1158"/>
                <p:cNvSpPr/>
                <p:nvPr/>
              </p:nvSpPr>
              <p:spPr>
                <a:xfrm>
                  <a:off x="509692"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6" name="Shape 1159"/>
                <p:cNvSpPr/>
                <p:nvPr/>
              </p:nvSpPr>
              <p:spPr>
                <a:xfrm>
                  <a:off x="581474" y="408285"/>
                  <a:ext cx="5203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110" y="21600"/>
                        <a:pt x="18248" y="21600"/>
                      </a:cubicBezTo>
                      <a:cubicBezTo>
                        <a:pt x="3352" y="21600"/>
                        <a:pt x="3352" y="21600"/>
                        <a:pt x="3352" y="21600"/>
                      </a:cubicBezTo>
                      <a:cubicBezTo>
                        <a:pt x="1490" y="21600"/>
                        <a:pt x="0" y="20110"/>
                        <a:pt x="0" y="18248"/>
                      </a:cubicBezTo>
                      <a:cubicBezTo>
                        <a:pt x="0" y="3352"/>
                        <a:pt x="0" y="3352"/>
                        <a:pt x="0" y="3352"/>
                      </a:cubicBezTo>
                      <a:cubicBezTo>
                        <a:pt x="0" y="1490"/>
                        <a:pt x="1490" y="0"/>
                        <a:pt x="3352" y="0"/>
                      </a:cubicBezTo>
                      <a:cubicBezTo>
                        <a:pt x="18248" y="0"/>
                        <a:pt x="18248" y="0"/>
                        <a:pt x="18248" y="0"/>
                      </a:cubicBezTo>
                      <a:cubicBezTo>
                        <a:pt x="20110"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7" name="Shape 1160"/>
                <p:cNvSpPr/>
                <p:nvPr/>
              </p:nvSpPr>
              <p:spPr>
                <a:xfrm>
                  <a:off x="246110" y="1823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8" name="Shape 1161"/>
                <p:cNvSpPr/>
                <p:nvPr/>
              </p:nvSpPr>
              <p:spPr>
                <a:xfrm>
                  <a:off x="246110" y="257504"/>
                  <a:ext cx="50895"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89" name="Shape 1162"/>
                <p:cNvSpPr/>
                <p:nvPr/>
              </p:nvSpPr>
              <p:spPr>
                <a:xfrm>
                  <a:off x="102546" y="333085"/>
                  <a:ext cx="50894" cy="52033"/>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90" name="Shape 1163"/>
                <p:cNvSpPr/>
                <p:nvPr/>
              </p:nvSpPr>
              <p:spPr>
                <a:xfrm>
                  <a:off x="102546" y="408285"/>
                  <a:ext cx="50894" cy="52034"/>
                </a:xfrm>
                <a:custGeom>
                  <a:avLst/>
                  <a:gdLst/>
                  <a:ahLst/>
                  <a:cxnLst>
                    <a:cxn ang="0">
                      <a:pos x="wd2" y="hd2"/>
                    </a:cxn>
                    <a:cxn ang="5400000">
                      <a:pos x="wd2" y="hd2"/>
                    </a:cxn>
                    <a:cxn ang="10800000">
                      <a:pos x="wd2" y="hd2"/>
                    </a:cxn>
                    <a:cxn ang="16200000">
                      <a:pos x="wd2" y="hd2"/>
                    </a:cxn>
                  </a:cxnLst>
                  <a:rect l="0" t="0" r="r" b="b"/>
                  <a:pathLst>
                    <a:path w="21600" h="21600" extrusionOk="0">
                      <a:moveTo>
                        <a:pt x="21600" y="18248"/>
                      </a:moveTo>
                      <a:cubicBezTo>
                        <a:pt x="21600" y="20110"/>
                        <a:pt x="20084" y="21600"/>
                        <a:pt x="18568" y="21600"/>
                      </a:cubicBezTo>
                      <a:cubicBezTo>
                        <a:pt x="3032" y="21600"/>
                        <a:pt x="3032" y="21600"/>
                        <a:pt x="3032" y="21600"/>
                      </a:cubicBezTo>
                      <a:cubicBezTo>
                        <a:pt x="1516" y="21600"/>
                        <a:pt x="0" y="20110"/>
                        <a:pt x="0" y="18248"/>
                      </a:cubicBezTo>
                      <a:cubicBezTo>
                        <a:pt x="0" y="3352"/>
                        <a:pt x="0" y="3352"/>
                        <a:pt x="0" y="3352"/>
                      </a:cubicBezTo>
                      <a:cubicBezTo>
                        <a:pt x="0" y="1490"/>
                        <a:pt x="1516" y="0"/>
                        <a:pt x="3032" y="0"/>
                      </a:cubicBezTo>
                      <a:cubicBezTo>
                        <a:pt x="18568" y="0"/>
                        <a:pt x="18568" y="0"/>
                        <a:pt x="18568" y="0"/>
                      </a:cubicBezTo>
                      <a:cubicBezTo>
                        <a:pt x="20084" y="0"/>
                        <a:pt x="21600" y="1490"/>
                        <a:pt x="21600" y="3352"/>
                      </a:cubicBezTo>
                      <a:lnTo>
                        <a:pt x="21600" y="18248"/>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grpSp>
          <p:nvGrpSpPr>
            <p:cNvPr id="252" name="Group 251"/>
            <p:cNvGrpSpPr/>
            <p:nvPr/>
          </p:nvGrpSpPr>
          <p:grpSpPr>
            <a:xfrm>
              <a:off x="7510410" y="1602968"/>
              <a:ext cx="2928989" cy="338554"/>
              <a:chOff x="5443804" y="565277"/>
              <a:chExt cx="2565538" cy="296544"/>
            </a:xfrm>
            <a:solidFill>
              <a:schemeClr val="bg1"/>
            </a:solidFill>
          </p:grpSpPr>
          <p:sp>
            <p:nvSpPr>
              <p:cNvPr id="253" name="TextBox 252"/>
              <p:cNvSpPr txBox="1"/>
              <p:nvPr/>
            </p:nvSpPr>
            <p:spPr>
              <a:xfrm>
                <a:off x="5687276" y="565277"/>
                <a:ext cx="2322066" cy="296544"/>
              </a:xfrm>
              <a:prstGeom prst="rect">
                <a:avLst/>
              </a:prstGeom>
              <a:grpFill/>
            </p:spPr>
            <p:txBody>
              <a:bodyPr wrap="square" rtlCol="0">
                <a:spAutoFit/>
              </a:bodyPr>
              <a:lstStyle/>
              <a:p>
                <a:pPr marL="0" marR="0" lvl="0" indent="0" algn="l"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Collaboration and sharing</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nvGrpSpPr>
              <p:cNvPr id="254" name="Group 6061"/>
              <p:cNvGrpSpPr/>
              <p:nvPr/>
            </p:nvGrpSpPr>
            <p:grpSpPr>
              <a:xfrm>
                <a:off x="5443804" y="573444"/>
                <a:ext cx="260487" cy="253443"/>
                <a:chOff x="0" y="0"/>
                <a:chExt cx="723900" cy="704325"/>
              </a:xfrm>
              <a:grpFill/>
            </p:grpSpPr>
            <p:sp>
              <p:nvSpPr>
                <p:cNvPr id="255" name="Shape 6045"/>
                <p:cNvSpPr/>
                <p:nvPr/>
              </p:nvSpPr>
              <p:spPr>
                <a:xfrm>
                  <a:off x="40313" y="30526"/>
                  <a:ext cx="643274" cy="6432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3175" cap="flat">
                  <a:noFill/>
                  <a:miter lim="400000"/>
                </a:ln>
                <a:effectLst/>
              </p:spPr>
              <p:txBody>
                <a:bodyPr wrap="square" lIns="60959" tIns="60959" rIns="60959" bIns="60959" numCol="1" anchor="ctr">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nvGrpSpPr>
                <p:cNvPr id="256" name="Group 6060"/>
                <p:cNvGrpSpPr/>
                <p:nvPr/>
              </p:nvGrpSpPr>
              <p:grpSpPr>
                <a:xfrm>
                  <a:off x="-1" y="0"/>
                  <a:ext cx="723901" cy="704326"/>
                  <a:chOff x="0" y="0"/>
                  <a:chExt cx="723899" cy="704325"/>
                </a:xfrm>
                <a:grpFill/>
              </p:grpSpPr>
              <p:sp>
                <p:nvSpPr>
                  <p:cNvPr id="257" name="Shape 6046"/>
                  <p:cNvSpPr/>
                  <p:nvPr/>
                </p:nvSpPr>
                <p:spPr>
                  <a:xfrm>
                    <a:off x="10341" y="163901"/>
                    <a:ext cx="498103" cy="270893"/>
                  </a:xfrm>
                  <a:custGeom>
                    <a:avLst/>
                    <a:gdLst/>
                    <a:ahLst/>
                    <a:cxnLst>
                      <a:cxn ang="0">
                        <a:pos x="wd2" y="hd2"/>
                      </a:cxn>
                      <a:cxn ang="5400000">
                        <a:pos x="wd2" y="hd2"/>
                      </a:cxn>
                      <a:cxn ang="10800000">
                        <a:pos x="wd2" y="hd2"/>
                      </a:cxn>
                      <a:cxn ang="16200000">
                        <a:pos x="wd2" y="hd2"/>
                      </a:cxn>
                    </a:cxnLst>
                    <a:rect l="0" t="0" r="r" b="b"/>
                    <a:pathLst>
                      <a:path w="21562" h="21496" extrusionOk="0">
                        <a:moveTo>
                          <a:pt x="21449" y="14348"/>
                        </a:moveTo>
                        <a:cubicBezTo>
                          <a:pt x="19334" y="10471"/>
                          <a:pt x="19334" y="10471"/>
                          <a:pt x="19334" y="10471"/>
                        </a:cubicBezTo>
                        <a:cubicBezTo>
                          <a:pt x="17031" y="6248"/>
                          <a:pt x="17031" y="6248"/>
                          <a:pt x="17031" y="6248"/>
                        </a:cubicBezTo>
                        <a:cubicBezTo>
                          <a:pt x="17031" y="6248"/>
                          <a:pt x="17031" y="6248"/>
                          <a:pt x="17031" y="6248"/>
                        </a:cubicBezTo>
                        <a:cubicBezTo>
                          <a:pt x="13708" y="156"/>
                          <a:pt x="13708" y="156"/>
                          <a:pt x="13708" y="156"/>
                        </a:cubicBezTo>
                        <a:cubicBezTo>
                          <a:pt x="13557" y="-52"/>
                          <a:pt x="13368" y="-52"/>
                          <a:pt x="13255" y="156"/>
                        </a:cubicBezTo>
                        <a:cubicBezTo>
                          <a:pt x="11404" y="3479"/>
                          <a:pt x="11404" y="3479"/>
                          <a:pt x="11404" y="3479"/>
                        </a:cubicBezTo>
                        <a:cubicBezTo>
                          <a:pt x="11366" y="3548"/>
                          <a:pt x="11366" y="3617"/>
                          <a:pt x="11329" y="3686"/>
                        </a:cubicBezTo>
                        <a:cubicBezTo>
                          <a:pt x="9252" y="7494"/>
                          <a:pt x="9252" y="7494"/>
                          <a:pt x="9252" y="7494"/>
                        </a:cubicBezTo>
                        <a:cubicBezTo>
                          <a:pt x="0" y="7494"/>
                          <a:pt x="0" y="7494"/>
                          <a:pt x="0" y="7494"/>
                        </a:cubicBezTo>
                        <a:cubicBezTo>
                          <a:pt x="0" y="18017"/>
                          <a:pt x="0" y="18017"/>
                          <a:pt x="0" y="18017"/>
                        </a:cubicBezTo>
                        <a:cubicBezTo>
                          <a:pt x="12046" y="18017"/>
                          <a:pt x="12046" y="18017"/>
                          <a:pt x="12046" y="18017"/>
                        </a:cubicBezTo>
                        <a:cubicBezTo>
                          <a:pt x="13897" y="21340"/>
                          <a:pt x="13897" y="21340"/>
                          <a:pt x="13897" y="21340"/>
                        </a:cubicBezTo>
                        <a:cubicBezTo>
                          <a:pt x="14010" y="21548"/>
                          <a:pt x="14199" y="21548"/>
                          <a:pt x="14350" y="21340"/>
                        </a:cubicBezTo>
                        <a:cubicBezTo>
                          <a:pt x="15407" y="19402"/>
                          <a:pt x="15407" y="19402"/>
                          <a:pt x="15407" y="19402"/>
                        </a:cubicBezTo>
                        <a:cubicBezTo>
                          <a:pt x="15558" y="19125"/>
                          <a:pt x="15558" y="18779"/>
                          <a:pt x="15407" y="18502"/>
                        </a:cubicBezTo>
                        <a:cubicBezTo>
                          <a:pt x="15407" y="18502"/>
                          <a:pt x="15407" y="18502"/>
                          <a:pt x="15407" y="18502"/>
                        </a:cubicBezTo>
                        <a:cubicBezTo>
                          <a:pt x="15898" y="17671"/>
                          <a:pt x="15898" y="17671"/>
                          <a:pt x="15898" y="17671"/>
                        </a:cubicBezTo>
                        <a:cubicBezTo>
                          <a:pt x="15973" y="17810"/>
                          <a:pt x="16124" y="17879"/>
                          <a:pt x="16238" y="17810"/>
                        </a:cubicBezTo>
                        <a:cubicBezTo>
                          <a:pt x="17899" y="20856"/>
                          <a:pt x="17899" y="20856"/>
                          <a:pt x="17899" y="20856"/>
                        </a:cubicBezTo>
                        <a:cubicBezTo>
                          <a:pt x="18050" y="21133"/>
                          <a:pt x="18239" y="21133"/>
                          <a:pt x="18352" y="20856"/>
                        </a:cubicBezTo>
                        <a:cubicBezTo>
                          <a:pt x="19448" y="18917"/>
                          <a:pt x="19448" y="18917"/>
                          <a:pt x="19448" y="18917"/>
                        </a:cubicBezTo>
                        <a:cubicBezTo>
                          <a:pt x="19561" y="18710"/>
                          <a:pt x="19561" y="18294"/>
                          <a:pt x="19448" y="18086"/>
                        </a:cubicBezTo>
                        <a:cubicBezTo>
                          <a:pt x="17522" y="14556"/>
                          <a:pt x="17522" y="14556"/>
                          <a:pt x="17522" y="14556"/>
                        </a:cubicBezTo>
                        <a:cubicBezTo>
                          <a:pt x="18013" y="13725"/>
                          <a:pt x="18013" y="13725"/>
                          <a:pt x="18013" y="13725"/>
                        </a:cubicBezTo>
                        <a:cubicBezTo>
                          <a:pt x="19938" y="17186"/>
                          <a:pt x="19938" y="17186"/>
                          <a:pt x="19938" y="17186"/>
                        </a:cubicBezTo>
                        <a:cubicBezTo>
                          <a:pt x="20052" y="17394"/>
                          <a:pt x="20241" y="17394"/>
                          <a:pt x="20392" y="17186"/>
                        </a:cubicBezTo>
                        <a:cubicBezTo>
                          <a:pt x="21449" y="15248"/>
                          <a:pt x="21449" y="15248"/>
                          <a:pt x="21449" y="15248"/>
                        </a:cubicBezTo>
                        <a:cubicBezTo>
                          <a:pt x="21600" y="14971"/>
                          <a:pt x="21600" y="14625"/>
                          <a:pt x="21449" y="14348"/>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58" name="Shape 6047"/>
                  <p:cNvSpPr/>
                  <p:nvPr/>
                </p:nvSpPr>
                <p:spPr>
                  <a:xfrm>
                    <a:off x="0" y="152905"/>
                    <a:ext cx="519021" cy="292885"/>
                  </a:xfrm>
                  <a:custGeom>
                    <a:avLst/>
                    <a:gdLst/>
                    <a:ahLst/>
                    <a:cxnLst>
                      <a:cxn ang="0">
                        <a:pos x="wd2" y="hd2"/>
                      </a:cxn>
                      <a:cxn ang="5400000">
                        <a:pos x="wd2" y="hd2"/>
                      </a:cxn>
                      <a:cxn ang="10800000">
                        <a:pos x="wd2" y="hd2"/>
                      </a:cxn>
                      <a:cxn ang="16200000">
                        <a:pos x="wd2" y="hd2"/>
                      </a:cxn>
                    </a:cxnLst>
                    <a:rect l="0" t="0" r="r" b="b"/>
                    <a:pathLst>
                      <a:path w="21528" h="21600" extrusionOk="0">
                        <a:moveTo>
                          <a:pt x="13351" y="771"/>
                        </a:moveTo>
                        <a:cubicBezTo>
                          <a:pt x="13423" y="771"/>
                          <a:pt x="13495" y="836"/>
                          <a:pt x="13568" y="964"/>
                        </a:cubicBezTo>
                        <a:cubicBezTo>
                          <a:pt x="16752" y="6621"/>
                          <a:pt x="16752" y="6621"/>
                          <a:pt x="16752" y="6621"/>
                        </a:cubicBezTo>
                        <a:cubicBezTo>
                          <a:pt x="16752" y="6621"/>
                          <a:pt x="16752" y="6621"/>
                          <a:pt x="16752" y="6621"/>
                        </a:cubicBezTo>
                        <a:cubicBezTo>
                          <a:pt x="18959" y="10543"/>
                          <a:pt x="18959" y="10543"/>
                          <a:pt x="18959" y="10543"/>
                        </a:cubicBezTo>
                        <a:cubicBezTo>
                          <a:pt x="20985" y="14143"/>
                          <a:pt x="20985" y="14143"/>
                          <a:pt x="20985" y="14143"/>
                        </a:cubicBezTo>
                        <a:cubicBezTo>
                          <a:pt x="21130" y="14400"/>
                          <a:pt x="21130" y="14721"/>
                          <a:pt x="20985" y="14979"/>
                        </a:cubicBezTo>
                        <a:cubicBezTo>
                          <a:pt x="19972" y="16779"/>
                          <a:pt x="19972" y="16779"/>
                          <a:pt x="19972" y="16779"/>
                        </a:cubicBezTo>
                        <a:cubicBezTo>
                          <a:pt x="19899" y="16907"/>
                          <a:pt x="19827" y="16971"/>
                          <a:pt x="19755" y="16971"/>
                        </a:cubicBezTo>
                        <a:cubicBezTo>
                          <a:pt x="19646" y="16971"/>
                          <a:pt x="19574" y="16907"/>
                          <a:pt x="19538" y="16779"/>
                        </a:cubicBezTo>
                        <a:cubicBezTo>
                          <a:pt x="17692" y="13564"/>
                          <a:pt x="17692" y="13564"/>
                          <a:pt x="17692" y="13564"/>
                        </a:cubicBezTo>
                        <a:cubicBezTo>
                          <a:pt x="17222" y="14336"/>
                          <a:pt x="17222" y="14336"/>
                          <a:pt x="17222" y="14336"/>
                        </a:cubicBezTo>
                        <a:cubicBezTo>
                          <a:pt x="19067" y="17614"/>
                          <a:pt x="19067" y="17614"/>
                          <a:pt x="19067" y="17614"/>
                        </a:cubicBezTo>
                        <a:cubicBezTo>
                          <a:pt x="19176" y="17807"/>
                          <a:pt x="19176" y="18193"/>
                          <a:pt x="19067" y="18386"/>
                        </a:cubicBezTo>
                        <a:cubicBezTo>
                          <a:pt x="18018" y="20186"/>
                          <a:pt x="18018" y="20186"/>
                          <a:pt x="18018" y="20186"/>
                        </a:cubicBezTo>
                        <a:cubicBezTo>
                          <a:pt x="17982" y="20314"/>
                          <a:pt x="17873" y="20379"/>
                          <a:pt x="17801" y="20379"/>
                        </a:cubicBezTo>
                        <a:cubicBezTo>
                          <a:pt x="17729" y="20379"/>
                          <a:pt x="17656" y="20314"/>
                          <a:pt x="17584" y="20186"/>
                        </a:cubicBezTo>
                        <a:cubicBezTo>
                          <a:pt x="15992" y="17357"/>
                          <a:pt x="15992" y="17357"/>
                          <a:pt x="15992" y="17357"/>
                        </a:cubicBezTo>
                        <a:cubicBezTo>
                          <a:pt x="15956" y="17357"/>
                          <a:pt x="15920" y="17357"/>
                          <a:pt x="15883" y="17357"/>
                        </a:cubicBezTo>
                        <a:cubicBezTo>
                          <a:pt x="15811" y="17357"/>
                          <a:pt x="15739" y="17293"/>
                          <a:pt x="15666" y="17229"/>
                        </a:cubicBezTo>
                        <a:cubicBezTo>
                          <a:pt x="15196" y="18000"/>
                          <a:pt x="15196" y="18000"/>
                          <a:pt x="15196" y="18000"/>
                        </a:cubicBezTo>
                        <a:cubicBezTo>
                          <a:pt x="15196" y="18000"/>
                          <a:pt x="15196" y="18000"/>
                          <a:pt x="15196" y="18000"/>
                        </a:cubicBezTo>
                        <a:cubicBezTo>
                          <a:pt x="15341" y="18257"/>
                          <a:pt x="15341" y="18579"/>
                          <a:pt x="15196" y="18836"/>
                        </a:cubicBezTo>
                        <a:cubicBezTo>
                          <a:pt x="14183" y="20636"/>
                          <a:pt x="14183" y="20636"/>
                          <a:pt x="14183" y="20636"/>
                        </a:cubicBezTo>
                        <a:cubicBezTo>
                          <a:pt x="14111" y="20764"/>
                          <a:pt x="14038" y="20829"/>
                          <a:pt x="13966" y="20829"/>
                        </a:cubicBezTo>
                        <a:cubicBezTo>
                          <a:pt x="13857" y="20829"/>
                          <a:pt x="13785" y="20764"/>
                          <a:pt x="13749" y="20636"/>
                        </a:cubicBezTo>
                        <a:cubicBezTo>
                          <a:pt x="11976" y="17550"/>
                          <a:pt x="11976" y="17550"/>
                          <a:pt x="11976" y="17550"/>
                        </a:cubicBezTo>
                        <a:cubicBezTo>
                          <a:pt x="434" y="17550"/>
                          <a:pt x="434" y="17550"/>
                          <a:pt x="434" y="17550"/>
                        </a:cubicBezTo>
                        <a:cubicBezTo>
                          <a:pt x="434" y="7779"/>
                          <a:pt x="434" y="7779"/>
                          <a:pt x="434" y="7779"/>
                        </a:cubicBezTo>
                        <a:cubicBezTo>
                          <a:pt x="9298" y="7779"/>
                          <a:pt x="9298" y="7779"/>
                          <a:pt x="9298" y="7779"/>
                        </a:cubicBezTo>
                        <a:cubicBezTo>
                          <a:pt x="11288" y="4243"/>
                          <a:pt x="11288" y="4243"/>
                          <a:pt x="11288" y="4243"/>
                        </a:cubicBezTo>
                        <a:cubicBezTo>
                          <a:pt x="11325" y="4179"/>
                          <a:pt x="11325" y="4114"/>
                          <a:pt x="11361" y="4050"/>
                        </a:cubicBezTo>
                        <a:cubicBezTo>
                          <a:pt x="13134" y="964"/>
                          <a:pt x="13134" y="964"/>
                          <a:pt x="13134" y="964"/>
                        </a:cubicBezTo>
                        <a:cubicBezTo>
                          <a:pt x="13170" y="836"/>
                          <a:pt x="13242" y="771"/>
                          <a:pt x="13351" y="771"/>
                        </a:cubicBezTo>
                        <a:moveTo>
                          <a:pt x="13351" y="0"/>
                        </a:moveTo>
                        <a:cubicBezTo>
                          <a:pt x="13134" y="0"/>
                          <a:pt x="12953" y="129"/>
                          <a:pt x="12808" y="386"/>
                        </a:cubicBezTo>
                        <a:cubicBezTo>
                          <a:pt x="11071" y="3536"/>
                          <a:pt x="11071" y="3536"/>
                          <a:pt x="11071" y="3536"/>
                        </a:cubicBezTo>
                        <a:cubicBezTo>
                          <a:pt x="10999" y="3600"/>
                          <a:pt x="10999" y="3664"/>
                          <a:pt x="10963" y="3729"/>
                        </a:cubicBezTo>
                        <a:cubicBezTo>
                          <a:pt x="9118" y="7007"/>
                          <a:pt x="9118" y="7007"/>
                          <a:pt x="9118" y="7007"/>
                        </a:cubicBezTo>
                        <a:cubicBezTo>
                          <a:pt x="434" y="7007"/>
                          <a:pt x="434" y="7007"/>
                          <a:pt x="434" y="7007"/>
                        </a:cubicBezTo>
                        <a:cubicBezTo>
                          <a:pt x="181" y="7007"/>
                          <a:pt x="0" y="7329"/>
                          <a:pt x="0" y="7779"/>
                        </a:cubicBezTo>
                        <a:cubicBezTo>
                          <a:pt x="0" y="17550"/>
                          <a:pt x="0" y="17550"/>
                          <a:pt x="0" y="17550"/>
                        </a:cubicBezTo>
                        <a:cubicBezTo>
                          <a:pt x="0" y="18000"/>
                          <a:pt x="181" y="18321"/>
                          <a:pt x="434" y="18321"/>
                        </a:cubicBezTo>
                        <a:cubicBezTo>
                          <a:pt x="11795" y="18321"/>
                          <a:pt x="11795" y="18321"/>
                          <a:pt x="11795" y="18321"/>
                        </a:cubicBezTo>
                        <a:cubicBezTo>
                          <a:pt x="13423" y="21214"/>
                          <a:pt x="13423" y="21214"/>
                          <a:pt x="13423" y="21214"/>
                        </a:cubicBezTo>
                        <a:cubicBezTo>
                          <a:pt x="13568" y="21471"/>
                          <a:pt x="13749" y="21600"/>
                          <a:pt x="13966" y="21600"/>
                        </a:cubicBezTo>
                        <a:cubicBezTo>
                          <a:pt x="14147" y="21600"/>
                          <a:pt x="14328" y="21471"/>
                          <a:pt x="14472" y="21214"/>
                        </a:cubicBezTo>
                        <a:cubicBezTo>
                          <a:pt x="15522" y="19350"/>
                          <a:pt x="15522" y="19350"/>
                          <a:pt x="15522" y="19350"/>
                        </a:cubicBezTo>
                        <a:cubicBezTo>
                          <a:pt x="15666" y="19093"/>
                          <a:pt x="15739" y="18771"/>
                          <a:pt x="15739" y="18386"/>
                        </a:cubicBezTo>
                        <a:cubicBezTo>
                          <a:pt x="15739" y="18321"/>
                          <a:pt x="15739" y="18257"/>
                          <a:pt x="15703" y="18193"/>
                        </a:cubicBezTo>
                        <a:cubicBezTo>
                          <a:pt x="15739" y="18129"/>
                          <a:pt x="15739" y="18129"/>
                          <a:pt x="15739" y="18129"/>
                        </a:cubicBezTo>
                        <a:cubicBezTo>
                          <a:pt x="15775" y="18129"/>
                          <a:pt x="15775" y="18129"/>
                          <a:pt x="15811" y="18129"/>
                        </a:cubicBezTo>
                        <a:cubicBezTo>
                          <a:pt x="17294" y="20764"/>
                          <a:pt x="17294" y="20764"/>
                          <a:pt x="17294" y="20764"/>
                        </a:cubicBezTo>
                        <a:cubicBezTo>
                          <a:pt x="17439" y="21021"/>
                          <a:pt x="17620" y="21150"/>
                          <a:pt x="17801" y="21150"/>
                        </a:cubicBezTo>
                        <a:cubicBezTo>
                          <a:pt x="18018" y="21150"/>
                          <a:pt x="18199" y="21021"/>
                          <a:pt x="18344" y="20764"/>
                        </a:cubicBezTo>
                        <a:cubicBezTo>
                          <a:pt x="19357" y="18900"/>
                          <a:pt x="19357" y="18900"/>
                          <a:pt x="19357" y="18900"/>
                        </a:cubicBezTo>
                        <a:cubicBezTo>
                          <a:pt x="19502" y="18707"/>
                          <a:pt x="19574" y="18321"/>
                          <a:pt x="19574" y="18000"/>
                        </a:cubicBezTo>
                        <a:cubicBezTo>
                          <a:pt x="19574" y="17871"/>
                          <a:pt x="19574" y="17807"/>
                          <a:pt x="19574" y="17679"/>
                        </a:cubicBezTo>
                        <a:cubicBezTo>
                          <a:pt x="19610" y="17679"/>
                          <a:pt x="19682" y="17743"/>
                          <a:pt x="19755" y="17743"/>
                        </a:cubicBezTo>
                        <a:cubicBezTo>
                          <a:pt x="19936" y="17743"/>
                          <a:pt x="20117" y="17614"/>
                          <a:pt x="20261" y="17357"/>
                        </a:cubicBezTo>
                        <a:cubicBezTo>
                          <a:pt x="21311" y="15493"/>
                          <a:pt x="21311" y="15493"/>
                          <a:pt x="21311" y="15493"/>
                        </a:cubicBezTo>
                        <a:cubicBezTo>
                          <a:pt x="21600" y="14979"/>
                          <a:pt x="21600" y="14143"/>
                          <a:pt x="21311" y="13629"/>
                        </a:cubicBezTo>
                        <a:cubicBezTo>
                          <a:pt x="19248" y="9964"/>
                          <a:pt x="19248" y="9964"/>
                          <a:pt x="19248" y="9964"/>
                        </a:cubicBezTo>
                        <a:cubicBezTo>
                          <a:pt x="17077" y="6107"/>
                          <a:pt x="17077" y="6107"/>
                          <a:pt x="17077" y="6107"/>
                        </a:cubicBezTo>
                        <a:cubicBezTo>
                          <a:pt x="17077" y="6107"/>
                          <a:pt x="17077" y="6107"/>
                          <a:pt x="17077" y="6107"/>
                        </a:cubicBezTo>
                        <a:cubicBezTo>
                          <a:pt x="13857" y="386"/>
                          <a:pt x="13857" y="386"/>
                          <a:pt x="13857" y="386"/>
                        </a:cubicBezTo>
                        <a:cubicBezTo>
                          <a:pt x="13713" y="129"/>
                          <a:pt x="13532" y="0"/>
                          <a:pt x="13351"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59" name="Shape 6048"/>
                  <p:cNvSpPr/>
                  <p:nvPr/>
                </p:nvSpPr>
                <p:spPr>
                  <a:xfrm>
                    <a:off x="9602" y="258535"/>
                    <a:ext cx="703957" cy="445791"/>
                  </a:xfrm>
                  <a:custGeom>
                    <a:avLst/>
                    <a:gdLst/>
                    <a:ahLst/>
                    <a:cxnLst>
                      <a:cxn ang="0">
                        <a:pos x="wd2" y="hd2"/>
                      </a:cxn>
                      <a:cxn ang="5400000">
                        <a:pos x="wd2" y="hd2"/>
                      </a:cxn>
                      <a:cxn ang="10800000">
                        <a:pos x="wd2" y="hd2"/>
                      </a:cxn>
                      <a:cxn ang="16200000">
                        <a:pos x="wd2" y="hd2"/>
                      </a:cxn>
                    </a:cxnLst>
                    <a:rect l="0" t="0" r="r" b="b"/>
                    <a:pathLst>
                      <a:path w="21600" h="21600" extrusionOk="0">
                        <a:moveTo>
                          <a:pt x="20021" y="6932"/>
                        </a:moveTo>
                        <a:cubicBezTo>
                          <a:pt x="19271" y="13865"/>
                          <a:pt x="15471" y="19106"/>
                          <a:pt x="10894" y="19106"/>
                        </a:cubicBezTo>
                        <a:cubicBezTo>
                          <a:pt x="5781" y="19106"/>
                          <a:pt x="1659" y="12596"/>
                          <a:pt x="1659" y="4523"/>
                        </a:cubicBezTo>
                        <a:cubicBezTo>
                          <a:pt x="1659" y="2959"/>
                          <a:pt x="1820" y="1437"/>
                          <a:pt x="2114" y="0"/>
                        </a:cubicBezTo>
                        <a:cubicBezTo>
                          <a:pt x="0" y="0"/>
                          <a:pt x="0" y="0"/>
                          <a:pt x="0" y="0"/>
                        </a:cubicBezTo>
                        <a:cubicBezTo>
                          <a:pt x="0" y="19148"/>
                          <a:pt x="0" y="19148"/>
                          <a:pt x="0" y="19148"/>
                        </a:cubicBezTo>
                        <a:cubicBezTo>
                          <a:pt x="0" y="20501"/>
                          <a:pt x="696" y="21600"/>
                          <a:pt x="1552" y="21600"/>
                        </a:cubicBezTo>
                        <a:cubicBezTo>
                          <a:pt x="4309" y="21600"/>
                          <a:pt x="4309" y="21600"/>
                          <a:pt x="4309" y="21600"/>
                        </a:cubicBezTo>
                        <a:cubicBezTo>
                          <a:pt x="6531" y="21600"/>
                          <a:pt x="6531" y="21600"/>
                          <a:pt x="6531" y="21600"/>
                        </a:cubicBezTo>
                        <a:cubicBezTo>
                          <a:pt x="6799" y="21600"/>
                          <a:pt x="6799" y="21600"/>
                          <a:pt x="6799" y="21600"/>
                        </a:cubicBezTo>
                        <a:cubicBezTo>
                          <a:pt x="16541" y="21600"/>
                          <a:pt x="16541" y="21600"/>
                          <a:pt x="16541" y="21600"/>
                        </a:cubicBezTo>
                        <a:cubicBezTo>
                          <a:pt x="17398" y="21600"/>
                          <a:pt x="17398" y="21600"/>
                          <a:pt x="17398" y="21600"/>
                        </a:cubicBezTo>
                        <a:cubicBezTo>
                          <a:pt x="20048" y="21600"/>
                          <a:pt x="20048" y="21600"/>
                          <a:pt x="20048" y="21600"/>
                        </a:cubicBezTo>
                        <a:cubicBezTo>
                          <a:pt x="20904" y="21600"/>
                          <a:pt x="21600" y="20501"/>
                          <a:pt x="21600" y="19148"/>
                        </a:cubicBezTo>
                        <a:cubicBezTo>
                          <a:pt x="21600" y="6932"/>
                          <a:pt x="21600" y="6932"/>
                          <a:pt x="21600" y="6932"/>
                        </a:cubicBezTo>
                        <a:lnTo>
                          <a:pt x="20021" y="6932"/>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0" name="Shape 6049"/>
                  <p:cNvSpPr/>
                  <p:nvPr/>
                </p:nvSpPr>
                <p:spPr>
                  <a:xfrm>
                    <a:off x="180152" y="163900"/>
                    <a:ext cx="533407" cy="411242"/>
                  </a:xfrm>
                  <a:custGeom>
                    <a:avLst/>
                    <a:gdLst/>
                    <a:ahLst/>
                    <a:cxnLst>
                      <a:cxn ang="0">
                        <a:pos x="wd2" y="hd2"/>
                      </a:cxn>
                      <a:cxn ang="5400000">
                        <a:pos x="wd2" y="hd2"/>
                      </a:cxn>
                      <a:cxn ang="10800000">
                        <a:pos x="wd2" y="hd2"/>
                      </a:cxn>
                      <a:cxn ang="16200000">
                        <a:pos x="wd2" y="hd2"/>
                      </a:cxn>
                    </a:cxnLst>
                    <a:rect l="0" t="0" r="r" b="b"/>
                    <a:pathLst>
                      <a:path w="21574" h="21531" extrusionOk="0">
                        <a:moveTo>
                          <a:pt x="12750" y="4944"/>
                        </a:moveTo>
                        <a:cubicBezTo>
                          <a:pt x="9009" y="103"/>
                          <a:pt x="9009" y="103"/>
                          <a:pt x="9009" y="103"/>
                        </a:cubicBezTo>
                        <a:cubicBezTo>
                          <a:pt x="8903" y="-34"/>
                          <a:pt x="8692" y="-34"/>
                          <a:pt x="8586" y="103"/>
                        </a:cubicBezTo>
                        <a:cubicBezTo>
                          <a:pt x="7562" y="1427"/>
                          <a:pt x="7562" y="1427"/>
                          <a:pt x="7562" y="1427"/>
                        </a:cubicBezTo>
                        <a:cubicBezTo>
                          <a:pt x="9362" y="3756"/>
                          <a:pt x="9362" y="3756"/>
                          <a:pt x="9362" y="3756"/>
                        </a:cubicBezTo>
                        <a:cubicBezTo>
                          <a:pt x="9574" y="4030"/>
                          <a:pt x="9574" y="4533"/>
                          <a:pt x="9362" y="4807"/>
                        </a:cubicBezTo>
                        <a:cubicBezTo>
                          <a:pt x="7527" y="7181"/>
                          <a:pt x="7527" y="7181"/>
                          <a:pt x="7527" y="7181"/>
                        </a:cubicBezTo>
                        <a:cubicBezTo>
                          <a:pt x="7421" y="7318"/>
                          <a:pt x="7280" y="7410"/>
                          <a:pt x="7139" y="7410"/>
                        </a:cubicBezTo>
                        <a:cubicBezTo>
                          <a:pt x="6962" y="7410"/>
                          <a:pt x="6821" y="7318"/>
                          <a:pt x="6715" y="7181"/>
                        </a:cubicBezTo>
                        <a:cubicBezTo>
                          <a:pt x="5833" y="5994"/>
                          <a:pt x="5833" y="5994"/>
                          <a:pt x="5833" y="5994"/>
                        </a:cubicBezTo>
                        <a:cubicBezTo>
                          <a:pt x="3468" y="9054"/>
                          <a:pt x="3468" y="9054"/>
                          <a:pt x="3468" y="9054"/>
                        </a:cubicBezTo>
                        <a:cubicBezTo>
                          <a:pt x="3433" y="9099"/>
                          <a:pt x="3433" y="9099"/>
                          <a:pt x="3433" y="9099"/>
                        </a:cubicBezTo>
                        <a:cubicBezTo>
                          <a:pt x="80" y="13437"/>
                          <a:pt x="80" y="13437"/>
                          <a:pt x="80" y="13437"/>
                        </a:cubicBezTo>
                        <a:cubicBezTo>
                          <a:pt x="-26" y="13574"/>
                          <a:pt x="-26" y="13803"/>
                          <a:pt x="80" y="13940"/>
                        </a:cubicBezTo>
                        <a:cubicBezTo>
                          <a:pt x="962" y="15036"/>
                          <a:pt x="962" y="15036"/>
                          <a:pt x="962" y="15036"/>
                        </a:cubicBezTo>
                        <a:cubicBezTo>
                          <a:pt x="1068" y="15173"/>
                          <a:pt x="1209" y="15173"/>
                          <a:pt x="1315" y="15036"/>
                        </a:cubicBezTo>
                        <a:cubicBezTo>
                          <a:pt x="2268" y="13803"/>
                          <a:pt x="2268" y="13803"/>
                          <a:pt x="2268" y="13803"/>
                        </a:cubicBezTo>
                        <a:cubicBezTo>
                          <a:pt x="2656" y="14305"/>
                          <a:pt x="2656" y="14305"/>
                          <a:pt x="2656" y="14305"/>
                        </a:cubicBezTo>
                        <a:cubicBezTo>
                          <a:pt x="1703" y="15538"/>
                          <a:pt x="1703" y="15538"/>
                          <a:pt x="1703" y="15538"/>
                        </a:cubicBezTo>
                        <a:cubicBezTo>
                          <a:pt x="1598" y="15675"/>
                          <a:pt x="1598" y="15903"/>
                          <a:pt x="1703" y="16040"/>
                        </a:cubicBezTo>
                        <a:cubicBezTo>
                          <a:pt x="2586" y="17182"/>
                          <a:pt x="2586" y="17182"/>
                          <a:pt x="2586" y="17182"/>
                        </a:cubicBezTo>
                        <a:cubicBezTo>
                          <a:pt x="2692" y="17319"/>
                          <a:pt x="2868" y="17319"/>
                          <a:pt x="2974" y="17182"/>
                        </a:cubicBezTo>
                        <a:cubicBezTo>
                          <a:pt x="3927" y="15949"/>
                          <a:pt x="3927" y="15949"/>
                          <a:pt x="3927" y="15949"/>
                        </a:cubicBezTo>
                        <a:cubicBezTo>
                          <a:pt x="4315" y="16451"/>
                          <a:pt x="4315" y="16451"/>
                          <a:pt x="4315" y="16451"/>
                        </a:cubicBezTo>
                        <a:cubicBezTo>
                          <a:pt x="3362" y="17684"/>
                          <a:pt x="3362" y="17684"/>
                          <a:pt x="3362" y="17684"/>
                        </a:cubicBezTo>
                        <a:cubicBezTo>
                          <a:pt x="3256" y="17821"/>
                          <a:pt x="3256" y="18050"/>
                          <a:pt x="3362" y="18187"/>
                        </a:cubicBezTo>
                        <a:cubicBezTo>
                          <a:pt x="4245" y="19328"/>
                          <a:pt x="4245" y="19328"/>
                          <a:pt x="4245" y="19328"/>
                        </a:cubicBezTo>
                        <a:cubicBezTo>
                          <a:pt x="4350" y="19465"/>
                          <a:pt x="4527" y="19465"/>
                          <a:pt x="4598" y="19328"/>
                        </a:cubicBezTo>
                        <a:cubicBezTo>
                          <a:pt x="5586" y="18095"/>
                          <a:pt x="5586" y="18095"/>
                          <a:pt x="5586" y="18095"/>
                        </a:cubicBezTo>
                        <a:cubicBezTo>
                          <a:pt x="5974" y="18598"/>
                          <a:pt x="5974" y="18598"/>
                          <a:pt x="5974" y="18598"/>
                        </a:cubicBezTo>
                        <a:cubicBezTo>
                          <a:pt x="4986" y="19831"/>
                          <a:pt x="4986" y="19831"/>
                          <a:pt x="4986" y="19831"/>
                        </a:cubicBezTo>
                        <a:cubicBezTo>
                          <a:pt x="4915" y="19968"/>
                          <a:pt x="4915" y="20150"/>
                          <a:pt x="4986" y="20287"/>
                        </a:cubicBezTo>
                        <a:cubicBezTo>
                          <a:pt x="5868" y="21429"/>
                          <a:pt x="5868" y="21429"/>
                          <a:pt x="5868" y="21429"/>
                        </a:cubicBezTo>
                        <a:cubicBezTo>
                          <a:pt x="5974" y="21566"/>
                          <a:pt x="6150" y="21566"/>
                          <a:pt x="6256" y="21429"/>
                        </a:cubicBezTo>
                        <a:cubicBezTo>
                          <a:pt x="7209" y="20196"/>
                          <a:pt x="7209" y="20196"/>
                          <a:pt x="7209" y="20196"/>
                        </a:cubicBezTo>
                        <a:cubicBezTo>
                          <a:pt x="7245" y="20242"/>
                          <a:pt x="7245" y="20242"/>
                          <a:pt x="7245" y="20242"/>
                        </a:cubicBezTo>
                        <a:cubicBezTo>
                          <a:pt x="13739" y="11885"/>
                          <a:pt x="13739" y="11885"/>
                          <a:pt x="13739" y="11885"/>
                        </a:cubicBezTo>
                        <a:cubicBezTo>
                          <a:pt x="21574" y="11885"/>
                          <a:pt x="21574" y="11885"/>
                          <a:pt x="21574" y="11885"/>
                        </a:cubicBezTo>
                        <a:cubicBezTo>
                          <a:pt x="21574" y="4944"/>
                          <a:pt x="21574" y="4944"/>
                          <a:pt x="21574" y="4944"/>
                        </a:cubicBezTo>
                        <a:lnTo>
                          <a:pt x="12750" y="4944"/>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1" name="Shape 6050"/>
                  <p:cNvSpPr/>
                  <p:nvPr/>
                </p:nvSpPr>
                <p:spPr>
                  <a:xfrm>
                    <a:off x="404793" y="321322"/>
                    <a:ext cx="138502" cy="138503"/>
                  </a:xfrm>
                  <a:custGeom>
                    <a:avLst/>
                    <a:gdLst/>
                    <a:ahLst/>
                    <a:cxnLst>
                      <a:cxn ang="0">
                        <a:pos x="wd2" y="hd2"/>
                      </a:cxn>
                      <a:cxn ang="5400000">
                        <a:pos x="wd2" y="hd2"/>
                      </a:cxn>
                      <a:cxn ang="10800000">
                        <a:pos x="wd2" y="hd2"/>
                      </a:cxn>
                      <a:cxn ang="16200000">
                        <a:pos x="wd2" y="hd2"/>
                      </a:cxn>
                    </a:cxnLst>
                    <a:rect l="0" t="0" r="r" b="b"/>
                    <a:pathLst>
                      <a:path w="21600" h="21600" extrusionOk="0">
                        <a:moveTo>
                          <a:pt x="6113" y="1630"/>
                        </a:moveTo>
                        <a:cubicBezTo>
                          <a:pt x="6385" y="1630"/>
                          <a:pt x="6657" y="1766"/>
                          <a:pt x="6792" y="1902"/>
                        </a:cubicBezTo>
                        <a:cubicBezTo>
                          <a:pt x="19698" y="14808"/>
                          <a:pt x="19698" y="14808"/>
                          <a:pt x="19698" y="14808"/>
                        </a:cubicBezTo>
                        <a:cubicBezTo>
                          <a:pt x="20106" y="15215"/>
                          <a:pt x="20106" y="15894"/>
                          <a:pt x="19698" y="16302"/>
                        </a:cubicBezTo>
                        <a:cubicBezTo>
                          <a:pt x="16302" y="19562"/>
                          <a:pt x="16302" y="19562"/>
                          <a:pt x="16302" y="19562"/>
                        </a:cubicBezTo>
                        <a:cubicBezTo>
                          <a:pt x="16030" y="19834"/>
                          <a:pt x="15758" y="19970"/>
                          <a:pt x="15623" y="19970"/>
                        </a:cubicBezTo>
                        <a:cubicBezTo>
                          <a:pt x="15351" y="19970"/>
                          <a:pt x="15079" y="19834"/>
                          <a:pt x="14808" y="19562"/>
                        </a:cubicBezTo>
                        <a:cubicBezTo>
                          <a:pt x="1902" y="6792"/>
                          <a:pt x="1902" y="6792"/>
                          <a:pt x="1902" y="6792"/>
                        </a:cubicBezTo>
                        <a:cubicBezTo>
                          <a:pt x="1630" y="6385"/>
                          <a:pt x="1630" y="5706"/>
                          <a:pt x="1902" y="5298"/>
                        </a:cubicBezTo>
                        <a:cubicBezTo>
                          <a:pt x="5298" y="1902"/>
                          <a:pt x="5298" y="1902"/>
                          <a:pt x="5298" y="1902"/>
                        </a:cubicBezTo>
                        <a:cubicBezTo>
                          <a:pt x="5570" y="1766"/>
                          <a:pt x="5842" y="1630"/>
                          <a:pt x="6113" y="1630"/>
                        </a:cubicBezTo>
                        <a:moveTo>
                          <a:pt x="6113" y="0"/>
                        </a:moveTo>
                        <a:cubicBezTo>
                          <a:pt x="6113" y="0"/>
                          <a:pt x="6113" y="0"/>
                          <a:pt x="6113" y="0"/>
                        </a:cubicBezTo>
                        <a:cubicBezTo>
                          <a:pt x="5298" y="0"/>
                          <a:pt x="4755" y="272"/>
                          <a:pt x="4211" y="815"/>
                        </a:cubicBezTo>
                        <a:cubicBezTo>
                          <a:pt x="815" y="4211"/>
                          <a:pt x="815" y="4211"/>
                          <a:pt x="815" y="4211"/>
                        </a:cubicBezTo>
                        <a:cubicBezTo>
                          <a:pt x="272" y="4619"/>
                          <a:pt x="0" y="5298"/>
                          <a:pt x="0" y="5977"/>
                        </a:cubicBezTo>
                        <a:cubicBezTo>
                          <a:pt x="0" y="6792"/>
                          <a:pt x="272" y="7472"/>
                          <a:pt x="815" y="7879"/>
                        </a:cubicBezTo>
                        <a:cubicBezTo>
                          <a:pt x="13721" y="20785"/>
                          <a:pt x="13721" y="20785"/>
                          <a:pt x="13721" y="20785"/>
                        </a:cubicBezTo>
                        <a:cubicBezTo>
                          <a:pt x="14128" y="21328"/>
                          <a:pt x="14808" y="21600"/>
                          <a:pt x="15623" y="21600"/>
                        </a:cubicBezTo>
                        <a:cubicBezTo>
                          <a:pt x="16302" y="21600"/>
                          <a:pt x="16981" y="21328"/>
                          <a:pt x="17389" y="20785"/>
                        </a:cubicBezTo>
                        <a:cubicBezTo>
                          <a:pt x="20785" y="17389"/>
                          <a:pt x="20785" y="17389"/>
                          <a:pt x="20785" y="17389"/>
                        </a:cubicBezTo>
                        <a:cubicBezTo>
                          <a:pt x="21328" y="16845"/>
                          <a:pt x="21600" y="16166"/>
                          <a:pt x="21600" y="15487"/>
                        </a:cubicBezTo>
                        <a:cubicBezTo>
                          <a:pt x="21600" y="14808"/>
                          <a:pt x="21328" y="14128"/>
                          <a:pt x="20785" y="13585"/>
                        </a:cubicBezTo>
                        <a:cubicBezTo>
                          <a:pt x="8015" y="815"/>
                          <a:pt x="8015" y="815"/>
                          <a:pt x="8015" y="815"/>
                        </a:cubicBezTo>
                        <a:cubicBezTo>
                          <a:pt x="7472" y="272"/>
                          <a:pt x="6792" y="0"/>
                          <a:pt x="6113"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2" name="Shape 6051"/>
                  <p:cNvSpPr/>
                  <p:nvPr/>
                </p:nvSpPr>
                <p:spPr>
                  <a:xfrm>
                    <a:off x="364216" y="362319"/>
                    <a:ext cx="138401" cy="13776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765"/>
                          <a:pt x="19234" y="14765"/>
                          <a:pt x="19234" y="14765"/>
                        </a:cubicBezTo>
                        <a:cubicBezTo>
                          <a:pt x="19634" y="15175"/>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900" y="0"/>
                          <a:pt x="5900" y="0"/>
                          <a:pt x="5900" y="0"/>
                        </a:cubicBez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3" name="Shape 6052"/>
                  <p:cNvSpPr/>
                  <p:nvPr/>
                </p:nvSpPr>
                <p:spPr>
                  <a:xfrm>
                    <a:off x="323437" y="402207"/>
                    <a:ext cx="138706" cy="138872"/>
                  </a:xfrm>
                  <a:custGeom>
                    <a:avLst/>
                    <a:gdLst/>
                    <a:ahLst/>
                    <a:cxnLst>
                      <a:cxn ang="0">
                        <a:pos x="wd2" y="hd2"/>
                      </a:cxn>
                      <a:cxn ang="5400000">
                        <a:pos x="wd2" y="hd2"/>
                      </a:cxn>
                      <a:cxn ang="10800000">
                        <a:pos x="wd2" y="hd2"/>
                      </a:cxn>
                      <a:cxn ang="16200000">
                        <a:pos x="wd2" y="hd2"/>
                      </a:cxn>
                    </a:cxnLst>
                    <a:rect l="0" t="0" r="r" b="b"/>
                    <a:pathLst>
                      <a:path w="21070" h="21600" extrusionOk="0">
                        <a:moveTo>
                          <a:pt x="5963" y="1630"/>
                        </a:moveTo>
                        <a:cubicBezTo>
                          <a:pt x="6228" y="1630"/>
                          <a:pt x="6361" y="1766"/>
                          <a:pt x="6626" y="1902"/>
                        </a:cubicBezTo>
                        <a:cubicBezTo>
                          <a:pt x="19215" y="14808"/>
                          <a:pt x="19215" y="14808"/>
                          <a:pt x="19215" y="14808"/>
                        </a:cubicBezTo>
                        <a:cubicBezTo>
                          <a:pt x="19612" y="15215"/>
                          <a:pt x="19612" y="15894"/>
                          <a:pt x="19215" y="16302"/>
                        </a:cubicBezTo>
                        <a:cubicBezTo>
                          <a:pt x="15902" y="19698"/>
                          <a:pt x="15902" y="19698"/>
                          <a:pt x="15902" y="19698"/>
                        </a:cubicBezTo>
                        <a:cubicBezTo>
                          <a:pt x="15637" y="19834"/>
                          <a:pt x="15372" y="19970"/>
                          <a:pt x="15107" y="19970"/>
                        </a:cubicBezTo>
                        <a:cubicBezTo>
                          <a:pt x="14842" y="19970"/>
                          <a:pt x="14709" y="19834"/>
                          <a:pt x="14444" y="19698"/>
                        </a:cubicBezTo>
                        <a:cubicBezTo>
                          <a:pt x="1855" y="6792"/>
                          <a:pt x="1855" y="6792"/>
                          <a:pt x="1855" y="6792"/>
                        </a:cubicBezTo>
                        <a:cubicBezTo>
                          <a:pt x="1458" y="6385"/>
                          <a:pt x="1458" y="5706"/>
                          <a:pt x="1855" y="5298"/>
                        </a:cubicBezTo>
                        <a:cubicBezTo>
                          <a:pt x="5168" y="1902"/>
                          <a:pt x="5168" y="1902"/>
                          <a:pt x="5168" y="1902"/>
                        </a:cubicBezTo>
                        <a:cubicBezTo>
                          <a:pt x="5433" y="1766"/>
                          <a:pt x="5698" y="1630"/>
                          <a:pt x="5963" y="1630"/>
                        </a:cubicBezTo>
                        <a:moveTo>
                          <a:pt x="5963" y="0"/>
                        </a:moveTo>
                        <a:cubicBezTo>
                          <a:pt x="5168" y="0"/>
                          <a:pt x="4506" y="272"/>
                          <a:pt x="4108" y="815"/>
                        </a:cubicBezTo>
                        <a:cubicBezTo>
                          <a:pt x="795" y="4211"/>
                          <a:pt x="795" y="4211"/>
                          <a:pt x="795" y="4211"/>
                        </a:cubicBezTo>
                        <a:cubicBezTo>
                          <a:pt x="-265" y="5162"/>
                          <a:pt x="-265" y="6928"/>
                          <a:pt x="795" y="7879"/>
                        </a:cubicBezTo>
                        <a:cubicBezTo>
                          <a:pt x="13384" y="20785"/>
                          <a:pt x="13384" y="20785"/>
                          <a:pt x="13384" y="20785"/>
                        </a:cubicBezTo>
                        <a:cubicBezTo>
                          <a:pt x="13782" y="21328"/>
                          <a:pt x="14444" y="21600"/>
                          <a:pt x="15107" y="21600"/>
                        </a:cubicBezTo>
                        <a:cubicBezTo>
                          <a:pt x="15902" y="21600"/>
                          <a:pt x="16564" y="21328"/>
                          <a:pt x="16962" y="20785"/>
                        </a:cubicBezTo>
                        <a:cubicBezTo>
                          <a:pt x="20275" y="17389"/>
                          <a:pt x="20275" y="17389"/>
                          <a:pt x="20275" y="17389"/>
                        </a:cubicBezTo>
                        <a:cubicBezTo>
                          <a:pt x="21335" y="16438"/>
                          <a:pt x="21335" y="14672"/>
                          <a:pt x="20275" y="13721"/>
                        </a:cubicBezTo>
                        <a:cubicBezTo>
                          <a:pt x="7686" y="815"/>
                          <a:pt x="7686" y="815"/>
                          <a:pt x="7686" y="815"/>
                        </a:cubicBezTo>
                        <a:cubicBezTo>
                          <a:pt x="7288" y="272"/>
                          <a:pt x="6626" y="0"/>
                          <a:pt x="5963"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4" name="Shape 6053"/>
                  <p:cNvSpPr/>
                  <p:nvPr/>
                </p:nvSpPr>
                <p:spPr>
                  <a:xfrm>
                    <a:off x="283328" y="443204"/>
                    <a:ext cx="138039" cy="138133"/>
                  </a:xfrm>
                  <a:custGeom>
                    <a:avLst/>
                    <a:gdLst/>
                    <a:ahLst/>
                    <a:cxnLst>
                      <a:cxn ang="0">
                        <a:pos x="wd2" y="hd2"/>
                      </a:cxn>
                      <a:cxn ang="5400000">
                        <a:pos x="wd2" y="hd2"/>
                      </a:cxn>
                      <a:cxn ang="10800000">
                        <a:pos x="wd2" y="hd2"/>
                      </a:cxn>
                      <a:cxn ang="16200000">
                        <a:pos x="wd2" y="hd2"/>
                      </a:cxn>
                    </a:cxnLst>
                    <a:rect l="0" t="0" r="r" b="b"/>
                    <a:pathLst>
                      <a:path w="21133" h="21600" extrusionOk="0">
                        <a:moveTo>
                          <a:pt x="5900" y="1641"/>
                        </a:moveTo>
                        <a:cubicBezTo>
                          <a:pt x="6167" y="1641"/>
                          <a:pt x="6434" y="1641"/>
                          <a:pt x="6567" y="1914"/>
                        </a:cubicBezTo>
                        <a:cubicBezTo>
                          <a:pt x="19234" y="14901"/>
                          <a:pt x="19234" y="14901"/>
                          <a:pt x="19234" y="14901"/>
                        </a:cubicBezTo>
                        <a:cubicBezTo>
                          <a:pt x="19634" y="15311"/>
                          <a:pt x="19634" y="15858"/>
                          <a:pt x="19234" y="16268"/>
                        </a:cubicBezTo>
                        <a:cubicBezTo>
                          <a:pt x="15900" y="19686"/>
                          <a:pt x="15900" y="19686"/>
                          <a:pt x="15900" y="19686"/>
                        </a:cubicBezTo>
                        <a:cubicBezTo>
                          <a:pt x="15767" y="19959"/>
                          <a:pt x="15500" y="19959"/>
                          <a:pt x="15234" y="19959"/>
                        </a:cubicBezTo>
                        <a:cubicBezTo>
                          <a:pt x="14967" y="19959"/>
                          <a:pt x="14700" y="19959"/>
                          <a:pt x="14567" y="19686"/>
                        </a:cubicBezTo>
                        <a:cubicBezTo>
                          <a:pt x="1900" y="6699"/>
                          <a:pt x="1900" y="6699"/>
                          <a:pt x="1900" y="6699"/>
                        </a:cubicBezTo>
                        <a:cubicBezTo>
                          <a:pt x="1500" y="6289"/>
                          <a:pt x="1500" y="5742"/>
                          <a:pt x="1900" y="5332"/>
                        </a:cubicBezTo>
                        <a:cubicBezTo>
                          <a:pt x="5234" y="1914"/>
                          <a:pt x="5234" y="1914"/>
                          <a:pt x="5234" y="1914"/>
                        </a:cubicBezTo>
                        <a:cubicBezTo>
                          <a:pt x="5367" y="1641"/>
                          <a:pt x="5634" y="1641"/>
                          <a:pt x="5900" y="1641"/>
                        </a:cubicBezTo>
                        <a:moveTo>
                          <a:pt x="5900" y="0"/>
                        </a:moveTo>
                        <a:cubicBezTo>
                          <a:pt x="5234" y="0"/>
                          <a:pt x="4567" y="273"/>
                          <a:pt x="4034" y="684"/>
                        </a:cubicBezTo>
                        <a:cubicBezTo>
                          <a:pt x="700" y="4101"/>
                          <a:pt x="700" y="4101"/>
                          <a:pt x="700" y="4101"/>
                        </a:cubicBezTo>
                        <a:cubicBezTo>
                          <a:pt x="-233" y="5195"/>
                          <a:pt x="-233" y="6835"/>
                          <a:pt x="700" y="7929"/>
                        </a:cubicBezTo>
                        <a:cubicBezTo>
                          <a:pt x="13367" y="20916"/>
                          <a:pt x="13367" y="20916"/>
                          <a:pt x="13367" y="20916"/>
                        </a:cubicBezTo>
                        <a:cubicBezTo>
                          <a:pt x="13900" y="21327"/>
                          <a:pt x="14567" y="21600"/>
                          <a:pt x="15234" y="21600"/>
                        </a:cubicBezTo>
                        <a:cubicBezTo>
                          <a:pt x="15900" y="21600"/>
                          <a:pt x="16567" y="21327"/>
                          <a:pt x="17100" y="20916"/>
                        </a:cubicBezTo>
                        <a:cubicBezTo>
                          <a:pt x="20434" y="17499"/>
                          <a:pt x="20434" y="17499"/>
                          <a:pt x="20434" y="17499"/>
                        </a:cubicBezTo>
                        <a:cubicBezTo>
                          <a:pt x="21367" y="16405"/>
                          <a:pt x="21367" y="14765"/>
                          <a:pt x="20434" y="13671"/>
                        </a:cubicBezTo>
                        <a:cubicBezTo>
                          <a:pt x="7767" y="684"/>
                          <a:pt x="7767" y="684"/>
                          <a:pt x="7767" y="684"/>
                        </a:cubicBezTo>
                        <a:cubicBezTo>
                          <a:pt x="7234" y="273"/>
                          <a:pt x="6567" y="0"/>
                          <a:pt x="5900" y="0"/>
                        </a:cubicBez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5" name="Shape 6054"/>
                  <p:cNvSpPr/>
                  <p:nvPr/>
                </p:nvSpPr>
                <p:spPr>
                  <a:xfrm>
                    <a:off x="169894" y="153644"/>
                    <a:ext cx="554006" cy="431755"/>
                  </a:xfrm>
                  <a:custGeom>
                    <a:avLst/>
                    <a:gdLst/>
                    <a:ahLst/>
                    <a:cxnLst>
                      <a:cxn ang="0">
                        <a:pos x="wd2" y="hd2"/>
                      </a:cxn>
                      <a:cxn ang="5400000">
                        <a:pos x="wd2" y="hd2"/>
                      </a:cxn>
                      <a:cxn ang="10800000">
                        <a:pos x="wd2" y="hd2"/>
                      </a:cxn>
                      <a:cxn ang="16200000">
                        <a:pos x="wd2" y="hd2"/>
                      </a:cxn>
                    </a:cxnLst>
                    <a:rect l="0" t="0" r="r" b="b"/>
                    <a:pathLst>
                      <a:path w="21600" h="21600" extrusionOk="0">
                        <a:moveTo>
                          <a:pt x="21192" y="4713"/>
                        </a:moveTo>
                        <a:cubicBezTo>
                          <a:pt x="12858" y="4713"/>
                          <a:pt x="12858" y="4713"/>
                          <a:pt x="12858" y="4713"/>
                        </a:cubicBezTo>
                        <a:cubicBezTo>
                          <a:pt x="9354" y="262"/>
                          <a:pt x="9354" y="262"/>
                          <a:pt x="9354" y="262"/>
                        </a:cubicBezTo>
                        <a:cubicBezTo>
                          <a:pt x="9252" y="87"/>
                          <a:pt x="9048" y="0"/>
                          <a:pt x="8878" y="0"/>
                        </a:cubicBezTo>
                        <a:cubicBezTo>
                          <a:pt x="8674" y="0"/>
                          <a:pt x="8504" y="87"/>
                          <a:pt x="8368" y="262"/>
                        </a:cubicBezTo>
                        <a:cubicBezTo>
                          <a:pt x="7381" y="1527"/>
                          <a:pt x="7381" y="1527"/>
                          <a:pt x="7381" y="1527"/>
                        </a:cubicBezTo>
                        <a:cubicBezTo>
                          <a:pt x="7245" y="1702"/>
                          <a:pt x="7245" y="2051"/>
                          <a:pt x="7381" y="2269"/>
                        </a:cubicBezTo>
                        <a:cubicBezTo>
                          <a:pt x="9116" y="4451"/>
                          <a:pt x="9116" y="4451"/>
                          <a:pt x="9116" y="4451"/>
                        </a:cubicBezTo>
                        <a:cubicBezTo>
                          <a:pt x="9150" y="4538"/>
                          <a:pt x="9184" y="4582"/>
                          <a:pt x="9184" y="4625"/>
                        </a:cubicBezTo>
                        <a:cubicBezTo>
                          <a:pt x="9184" y="4625"/>
                          <a:pt x="9150" y="4713"/>
                          <a:pt x="9116" y="4756"/>
                        </a:cubicBezTo>
                        <a:cubicBezTo>
                          <a:pt x="7381" y="6982"/>
                          <a:pt x="7381" y="6982"/>
                          <a:pt x="7381" y="6982"/>
                        </a:cubicBezTo>
                        <a:cubicBezTo>
                          <a:pt x="7347" y="7025"/>
                          <a:pt x="7313" y="7069"/>
                          <a:pt x="7279" y="7069"/>
                        </a:cubicBezTo>
                        <a:cubicBezTo>
                          <a:pt x="7211" y="7069"/>
                          <a:pt x="7177" y="7025"/>
                          <a:pt x="7143" y="6982"/>
                        </a:cubicBezTo>
                        <a:cubicBezTo>
                          <a:pt x="6293" y="5891"/>
                          <a:pt x="6293" y="5891"/>
                          <a:pt x="6293" y="5891"/>
                        </a:cubicBezTo>
                        <a:cubicBezTo>
                          <a:pt x="6225" y="5804"/>
                          <a:pt x="6123" y="5716"/>
                          <a:pt x="6021" y="5716"/>
                        </a:cubicBezTo>
                        <a:cubicBezTo>
                          <a:pt x="5885" y="5716"/>
                          <a:pt x="5783" y="5804"/>
                          <a:pt x="5715" y="5891"/>
                        </a:cubicBezTo>
                        <a:cubicBezTo>
                          <a:pt x="3470" y="8771"/>
                          <a:pt x="3470" y="8771"/>
                          <a:pt x="3470" y="8771"/>
                        </a:cubicBezTo>
                        <a:cubicBezTo>
                          <a:pt x="3436" y="8815"/>
                          <a:pt x="3436" y="8815"/>
                          <a:pt x="3402" y="8858"/>
                        </a:cubicBezTo>
                        <a:cubicBezTo>
                          <a:pt x="170" y="12960"/>
                          <a:pt x="170" y="12960"/>
                          <a:pt x="170" y="12960"/>
                        </a:cubicBezTo>
                        <a:cubicBezTo>
                          <a:pt x="68" y="13135"/>
                          <a:pt x="0" y="13353"/>
                          <a:pt x="0" y="13571"/>
                        </a:cubicBezTo>
                        <a:cubicBezTo>
                          <a:pt x="0" y="13833"/>
                          <a:pt x="68" y="14007"/>
                          <a:pt x="170" y="14182"/>
                        </a:cubicBezTo>
                        <a:cubicBezTo>
                          <a:pt x="1020" y="15273"/>
                          <a:pt x="1020" y="15273"/>
                          <a:pt x="1020" y="15273"/>
                        </a:cubicBezTo>
                        <a:cubicBezTo>
                          <a:pt x="1157" y="15447"/>
                          <a:pt x="1327" y="15535"/>
                          <a:pt x="1497" y="15535"/>
                        </a:cubicBezTo>
                        <a:cubicBezTo>
                          <a:pt x="1531" y="15535"/>
                          <a:pt x="1565" y="15535"/>
                          <a:pt x="1565" y="15535"/>
                        </a:cubicBezTo>
                        <a:cubicBezTo>
                          <a:pt x="1565" y="15753"/>
                          <a:pt x="1633" y="16015"/>
                          <a:pt x="1769" y="16233"/>
                        </a:cubicBezTo>
                        <a:cubicBezTo>
                          <a:pt x="2619" y="17324"/>
                          <a:pt x="2619" y="17324"/>
                          <a:pt x="2619" y="17324"/>
                        </a:cubicBezTo>
                        <a:cubicBezTo>
                          <a:pt x="2721" y="17455"/>
                          <a:pt x="2891" y="17542"/>
                          <a:pt x="3095" y="17542"/>
                        </a:cubicBezTo>
                        <a:cubicBezTo>
                          <a:pt x="3095" y="17542"/>
                          <a:pt x="3129" y="17542"/>
                          <a:pt x="3163" y="17542"/>
                        </a:cubicBezTo>
                        <a:cubicBezTo>
                          <a:pt x="3129" y="17804"/>
                          <a:pt x="3197" y="18065"/>
                          <a:pt x="3334" y="18240"/>
                        </a:cubicBezTo>
                        <a:cubicBezTo>
                          <a:pt x="4184" y="19331"/>
                          <a:pt x="4184" y="19331"/>
                          <a:pt x="4184" y="19331"/>
                        </a:cubicBezTo>
                        <a:cubicBezTo>
                          <a:pt x="4320" y="19505"/>
                          <a:pt x="4490" y="19593"/>
                          <a:pt x="4660" y="19593"/>
                        </a:cubicBezTo>
                        <a:cubicBezTo>
                          <a:pt x="4694" y="19593"/>
                          <a:pt x="4728" y="19593"/>
                          <a:pt x="4728" y="19593"/>
                        </a:cubicBezTo>
                        <a:cubicBezTo>
                          <a:pt x="4728" y="19593"/>
                          <a:pt x="4728" y="19636"/>
                          <a:pt x="4728" y="19680"/>
                        </a:cubicBezTo>
                        <a:cubicBezTo>
                          <a:pt x="4728" y="19898"/>
                          <a:pt x="4796" y="20116"/>
                          <a:pt x="4932" y="20291"/>
                        </a:cubicBezTo>
                        <a:cubicBezTo>
                          <a:pt x="5783" y="21382"/>
                          <a:pt x="5783" y="21382"/>
                          <a:pt x="5783" y="21382"/>
                        </a:cubicBezTo>
                        <a:cubicBezTo>
                          <a:pt x="5919" y="21513"/>
                          <a:pt x="6055" y="21600"/>
                          <a:pt x="6259" y="21600"/>
                        </a:cubicBezTo>
                        <a:cubicBezTo>
                          <a:pt x="6429" y="21600"/>
                          <a:pt x="6599" y="21513"/>
                          <a:pt x="6735" y="21382"/>
                        </a:cubicBezTo>
                        <a:cubicBezTo>
                          <a:pt x="7517" y="20335"/>
                          <a:pt x="7517" y="20335"/>
                          <a:pt x="7517" y="20335"/>
                        </a:cubicBezTo>
                        <a:cubicBezTo>
                          <a:pt x="7586" y="20291"/>
                          <a:pt x="7620" y="20247"/>
                          <a:pt x="7654" y="20204"/>
                        </a:cubicBezTo>
                        <a:cubicBezTo>
                          <a:pt x="13810" y="12393"/>
                          <a:pt x="13810" y="12393"/>
                          <a:pt x="13810" y="12393"/>
                        </a:cubicBezTo>
                        <a:cubicBezTo>
                          <a:pt x="21192" y="12393"/>
                          <a:pt x="21192" y="12393"/>
                          <a:pt x="21192" y="12393"/>
                        </a:cubicBezTo>
                        <a:cubicBezTo>
                          <a:pt x="21396" y="12393"/>
                          <a:pt x="21600" y="12175"/>
                          <a:pt x="21600" y="11869"/>
                        </a:cubicBezTo>
                        <a:cubicBezTo>
                          <a:pt x="21600" y="5236"/>
                          <a:pt x="21600" y="5236"/>
                          <a:pt x="21600" y="5236"/>
                        </a:cubicBezTo>
                        <a:cubicBezTo>
                          <a:pt x="21600" y="4931"/>
                          <a:pt x="21396" y="4713"/>
                          <a:pt x="21192" y="4713"/>
                        </a:cubicBezTo>
                        <a:close/>
                        <a:moveTo>
                          <a:pt x="21192" y="11869"/>
                        </a:moveTo>
                        <a:cubicBezTo>
                          <a:pt x="13640" y="11869"/>
                          <a:pt x="13640" y="11869"/>
                          <a:pt x="13640" y="11869"/>
                        </a:cubicBezTo>
                        <a:cubicBezTo>
                          <a:pt x="7381" y="19855"/>
                          <a:pt x="7381" y="19855"/>
                          <a:pt x="7381" y="19855"/>
                        </a:cubicBezTo>
                        <a:cubicBezTo>
                          <a:pt x="7347" y="19811"/>
                          <a:pt x="7347" y="19811"/>
                          <a:pt x="7347" y="19811"/>
                        </a:cubicBezTo>
                        <a:cubicBezTo>
                          <a:pt x="6429" y="20989"/>
                          <a:pt x="6429" y="20989"/>
                          <a:pt x="6429" y="20989"/>
                        </a:cubicBezTo>
                        <a:cubicBezTo>
                          <a:pt x="6395" y="21076"/>
                          <a:pt x="6327" y="21076"/>
                          <a:pt x="6259" y="21076"/>
                        </a:cubicBezTo>
                        <a:cubicBezTo>
                          <a:pt x="6191" y="21076"/>
                          <a:pt x="6123" y="21076"/>
                          <a:pt x="6055" y="20989"/>
                        </a:cubicBezTo>
                        <a:cubicBezTo>
                          <a:pt x="5204" y="19898"/>
                          <a:pt x="5204" y="19898"/>
                          <a:pt x="5204" y="19898"/>
                        </a:cubicBezTo>
                        <a:cubicBezTo>
                          <a:pt x="5136" y="19767"/>
                          <a:pt x="5136" y="19593"/>
                          <a:pt x="5204" y="19462"/>
                        </a:cubicBezTo>
                        <a:cubicBezTo>
                          <a:pt x="6157" y="18284"/>
                          <a:pt x="6157" y="18284"/>
                          <a:pt x="6157" y="18284"/>
                        </a:cubicBezTo>
                        <a:cubicBezTo>
                          <a:pt x="5783" y="17804"/>
                          <a:pt x="5783" y="17804"/>
                          <a:pt x="5783" y="17804"/>
                        </a:cubicBezTo>
                        <a:cubicBezTo>
                          <a:pt x="4830" y="18982"/>
                          <a:pt x="4830" y="18982"/>
                          <a:pt x="4830" y="18982"/>
                        </a:cubicBezTo>
                        <a:cubicBezTo>
                          <a:pt x="4796" y="19025"/>
                          <a:pt x="4728" y="19069"/>
                          <a:pt x="4660" y="19069"/>
                        </a:cubicBezTo>
                        <a:cubicBezTo>
                          <a:pt x="4592" y="19069"/>
                          <a:pt x="4524" y="19025"/>
                          <a:pt x="4490" y="18982"/>
                        </a:cubicBezTo>
                        <a:cubicBezTo>
                          <a:pt x="3640" y="17891"/>
                          <a:pt x="3640" y="17891"/>
                          <a:pt x="3640" y="17891"/>
                        </a:cubicBezTo>
                        <a:cubicBezTo>
                          <a:pt x="3538" y="17760"/>
                          <a:pt x="3538" y="17542"/>
                          <a:pt x="3640" y="17411"/>
                        </a:cubicBezTo>
                        <a:cubicBezTo>
                          <a:pt x="4524" y="16276"/>
                          <a:pt x="4524" y="16276"/>
                          <a:pt x="4524" y="16276"/>
                        </a:cubicBezTo>
                        <a:cubicBezTo>
                          <a:pt x="4524" y="16276"/>
                          <a:pt x="4558" y="16233"/>
                          <a:pt x="4558" y="16233"/>
                        </a:cubicBezTo>
                        <a:cubicBezTo>
                          <a:pt x="4558" y="16233"/>
                          <a:pt x="4558" y="16233"/>
                          <a:pt x="4558" y="16233"/>
                        </a:cubicBezTo>
                        <a:cubicBezTo>
                          <a:pt x="4558" y="16233"/>
                          <a:pt x="4558" y="16233"/>
                          <a:pt x="4558" y="16233"/>
                        </a:cubicBezTo>
                        <a:cubicBezTo>
                          <a:pt x="4592" y="16189"/>
                          <a:pt x="4626" y="16102"/>
                          <a:pt x="4626" y="16015"/>
                        </a:cubicBezTo>
                        <a:cubicBezTo>
                          <a:pt x="4626" y="15840"/>
                          <a:pt x="4490" y="15665"/>
                          <a:pt x="4354" y="15665"/>
                        </a:cubicBezTo>
                        <a:cubicBezTo>
                          <a:pt x="4286" y="15665"/>
                          <a:pt x="4218" y="15709"/>
                          <a:pt x="4184" y="15753"/>
                        </a:cubicBezTo>
                        <a:cubicBezTo>
                          <a:pt x="4184" y="15753"/>
                          <a:pt x="4184" y="15753"/>
                          <a:pt x="4184" y="15753"/>
                        </a:cubicBezTo>
                        <a:cubicBezTo>
                          <a:pt x="4184" y="15753"/>
                          <a:pt x="4184" y="15753"/>
                          <a:pt x="4184" y="15753"/>
                        </a:cubicBezTo>
                        <a:cubicBezTo>
                          <a:pt x="4150" y="15796"/>
                          <a:pt x="4150" y="15796"/>
                          <a:pt x="4150" y="15796"/>
                        </a:cubicBezTo>
                        <a:cubicBezTo>
                          <a:pt x="3266" y="16931"/>
                          <a:pt x="3266" y="16931"/>
                          <a:pt x="3266" y="16931"/>
                        </a:cubicBezTo>
                        <a:cubicBezTo>
                          <a:pt x="3197" y="17018"/>
                          <a:pt x="3163" y="17018"/>
                          <a:pt x="3095" y="17018"/>
                        </a:cubicBezTo>
                        <a:cubicBezTo>
                          <a:pt x="3027" y="17018"/>
                          <a:pt x="2959" y="17018"/>
                          <a:pt x="2891" y="16931"/>
                        </a:cubicBezTo>
                        <a:cubicBezTo>
                          <a:pt x="2041" y="15840"/>
                          <a:pt x="2041" y="15840"/>
                          <a:pt x="2041" y="15840"/>
                        </a:cubicBezTo>
                        <a:cubicBezTo>
                          <a:pt x="1939" y="15709"/>
                          <a:pt x="1939" y="15491"/>
                          <a:pt x="2041" y="15360"/>
                        </a:cubicBezTo>
                        <a:cubicBezTo>
                          <a:pt x="2925" y="14225"/>
                          <a:pt x="2925" y="14225"/>
                          <a:pt x="2925" y="14225"/>
                        </a:cubicBezTo>
                        <a:cubicBezTo>
                          <a:pt x="2959" y="14225"/>
                          <a:pt x="2959" y="14225"/>
                          <a:pt x="2959" y="14225"/>
                        </a:cubicBezTo>
                        <a:cubicBezTo>
                          <a:pt x="2959" y="14182"/>
                          <a:pt x="2959" y="14182"/>
                          <a:pt x="2959" y="14182"/>
                        </a:cubicBezTo>
                        <a:cubicBezTo>
                          <a:pt x="2959" y="14182"/>
                          <a:pt x="2959" y="14182"/>
                          <a:pt x="2959" y="14182"/>
                        </a:cubicBezTo>
                        <a:cubicBezTo>
                          <a:pt x="2993" y="14138"/>
                          <a:pt x="3027" y="14051"/>
                          <a:pt x="3027" y="14007"/>
                        </a:cubicBezTo>
                        <a:cubicBezTo>
                          <a:pt x="3027" y="13789"/>
                          <a:pt x="2925" y="13658"/>
                          <a:pt x="2755" y="13658"/>
                        </a:cubicBezTo>
                        <a:cubicBezTo>
                          <a:pt x="2721" y="13658"/>
                          <a:pt x="2653" y="13658"/>
                          <a:pt x="2585" y="13702"/>
                        </a:cubicBezTo>
                        <a:cubicBezTo>
                          <a:pt x="2585" y="13702"/>
                          <a:pt x="2585" y="13702"/>
                          <a:pt x="2585" y="13702"/>
                        </a:cubicBezTo>
                        <a:cubicBezTo>
                          <a:pt x="2585" y="13745"/>
                          <a:pt x="2585" y="13745"/>
                          <a:pt x="2585" y="13745"/>
                        </a:cubicBezTo>
                        <a:cubicBezTo>
                          <a:pt x="2585" y="13745"/>
                          <a:pt x="2585" y="13745"/>
                          <a:pt x="2585" y="13745"/>
                        </a:cubicBezTo>
                        <a:cubicBezTo>
                          <a:pt x="1667" y="14880"/>
                          <a:pt x="1667" y="14880"/>
                          <a:pt x="1667" y="14880"/>
                        </a:cubicBezTo>
                        <a:cubicBezTo>
                          <a:pt x="1633" y="14967"/>
                          <a:pt x="1565" y="15011"/>
                          <a:pt x="1497" y="15011"/>
                        </a:cubicBezTo>
                        <a:cubicBezTo>
                          <a:pt x="1429" y="15011"/>
                          <a:pt x="1361" y="14967"/>
                          <a:pt x="1327" y="14880"/>
                        </a:cubicBezTo>
                        <a:cubicBezTo>
                          <a:pt x="476" y="13833"/>
                          <a:pt x="476" y="13833"/>
                          <a:pt x="476" y="13833"/>
                        </a:cubicBezTo>
                        <a:cubicBezTo>
                          <a:pt x="374" y="13702"/>
                          <a:pt x="374" y="13484"/>
                          <a:pt x="476" y="13353"/>
                        </a:cubicBezTo>
                        <a:cubicBezTo>
                          <a:pt x="3708" y="9207"/>
                          <a:pt x="3708" y="9207"/>
                          <a:pt x="3708" y="9207"/>
                        </a:cubicBezTo>
                        <a:cubicBezTo>
                          <a:pt x="3708" y="9207"/>
                          <a:pt x="3708" y="9207"/>
                          <a:pt x="3742" y="9164"/>
                        </a:cubicBezTo>
                        <a:cubicBezTo>
                          <a:pt x="6021" y="6240"/>
                          <a:pt x="6021" y="6240"/>
                          <a:pt x="6021" y="6240"/>
                        </a:cubicBezTo>
                        <a:cubicBezTo>
                          <a:pt x="6871" y="7375"/>
                          <a:pt x="6871" y="7375"/>
                          <a:pt x="6871" y="7375"/>
                        </a:cubicBezTo>
                        <a:cubicBezTo>
                          <a:pt x="6973" y="7505"/>
                          <a:pt x="7109" y="7593"/>
                          <a:pt x="7279" y="7593"/>
                        </a:cubicBezTo>
                        <a:cubicBezTo>
                          <a:pt x="7415" y="7593"/>
                          <a:pt x="7551" y="7505"/>
                          <a:pt x="7654" y="7375"/>
                        </a:cubicBezTo>
                        <a:cubicBezTo>
                          <a:pt x="9422" y="5105"/>
                          <a:pt x="9422" y="5105"/>
                          <a:pt x="9422" y="5105"/>
                        </a:cubicBezTo>
                        <a:cubicBezTo>
                          <a:pt x="9626" y="4844"/>
                          <a:pt x="9626" y="4364"/>
                          <a:pt x="9422" y="4102"/>
                        </a:cubicBezTo>
                        <a:cubicBezTo>
                          <a:pt x="7688" y="1876"/>
                          <a:pt x="7688" y="1876"/>
                          <a:pt x="7688" y="1876"/>
                        </a:cubicBezTo>
                        <a:cubicBezTo>
                          <a:pt x="8674" y="611"/>
                          <a:pt x="8674" y="611"/>
                          <a:pt x="8674" y="611"/>
                        </a:cubicBezTo>
                        <a:cubicBezTo>
                          <a:pt x="8708" y="567"/>
                          <a:pt x="8810" y="524"/>
                          <a:pt x="8878" y="524"/>
                        </a:cubicBezTo>
                        <a:cubicBezTo>
                          <a:pt x="8946" y="524"/>
                          <a:pt x="9014" y="567"/>
                          <a:pt x="9082" y="611"/>
                        </a:cubicBezTo>
                        <a:cubicBezTo>
                          <a:pt x="12688" y="5236"/>
                          <a:pt x="12688" y="5236"/>
                          <a:pt x="12688" y="5236"/>
                        </a:cubicBezTo>
                        <a:cubicBezTo>
                          <a:pt x="21192" y="5236"/>
                          <a:pt x="21192" y="5236"/>
                          <a:pt x="21192" y="5236"/>
                        </a:cubicBezTo>
                        <a:lnTo>
                          <a:pt x="21192" y="11869"/>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6" name="Shape 6055"/>
                  <p:cNvSpPr/>
                  <p:nvPr/>
                </p:nvSpPr>
                <p:spPr>
                  <a:xfrm>
                    <a:off x="415570" y="331579"/>
                    <a:ext cx="117468" cy="117251"/>
                  </a:xfrm>
                  <a:custGeom>
                    <a:avLst/>
                    <a:gdLst/>
                    <a:ahLst/>
                    <a:cxnLst>
                      <a:cxn ang="0">
                        <a:pos x="wd2" y="hd2"/>
                      </a:cxn>
                      <a:cxn ang="5400000">
                        <a:pos x="wd2" y="hd2"/>
                      </a:cxn>
                      <a:cxn ang="10800000">
                        <a:pos x="wd2" y="hd2"/>
                      </a:cxn>
                      <a:cxn ang="16200000">
                        <a:pos x="wd2" y="hd2"/>
                      </a:cxn>
                    </a:cxnLst>
                    <a:rect l="0" t="0" r="r" b="b"/>
                    <a:pathLst>
                      <a:path w="21401" h="21362" extrusionOk="0">
                        <a:moveTo>
                          <a:pt x="21045" y="15446"/>
                        </a:moveTo>
                        <a:cubicBezTo>
                          <a:pt x="21521" y="15922"/>
                          <a:pt x="21521" y="16716"/>
                          <a:pt x="21045" y="17193"/>
                        </a:cubicBezTo>
                        <a:cubicBezTo>
                          <a:pt x="17074" y="21005"/>
                          <a:pt x="17074" y="21005"/>
                          <a:pt x="17074" y="21005"/>
                        </a:cubicBezTo>
                        <a:cubicBezTo>
                          <a:pt x="16597" y="21481"/>
                          <a:pt x="15803" y="21481"/>
                          <a:pt x="15327" y="21005"/>
                        </a:cubicBezTo>
                        <a:cubicBezTo>
                          <a:pt x="239" y="6075"/>
                          <a:pt x="239" y="6075"/>
                          <a:pt x="239" y="6075"/>
                        </a:cubicBezTo>
                        <a:cubicBezTo>
                          <a:pt x="-79" y="5599"/>
                          <a:pt x="-79" y="4805"/>
                          <a:pt x="239" y="4328"/>
                        </a:cubicBezTo>
                        <a:cubicBezTo>
                          <a:pt x="4209" y="357"/>
                          <a:pt x="4209" y="357"/>
                          <a:pt x="4209" y="357"/>
                        </a:cubicBezTo>
                        <a:cubicBezTo>
                          <a:pt x="4686" y="-119"/>
                          <a:pt x="5480" y="-119"/>
                          <a:pt x="5956" y="357"/>
                        </a:cubicBezTo>
                        <a:lnTo>
                          <a:pt x="21045" y="15446"/>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7" name="Shape 6056"/>
                  <p:cNvSpPr/>
                  <p:nvPr/>
                </p:nvSpPr>
                <p:spPr>
                  <a:xfrm>
                    <a:off x="374791" y="372575"/>
                    <a:ext cx="117251" cy="117251"/>
                  </a:xfrm>
                  <a:custGeom>
                    <a:avLst/>
                    <a:gdLst/>
                    <a:ahLst/>
                    <a:cxnLst>
                      <a:cxn ang="0">
                        <a:pos x="wd2" y="hd2"/>
                      </a:cxn>
                      <a:cxn ang="5400000">
                        <a:pos x="wd2" y="hd2"/>
                      </a:cxn>
                      <a:cxn ang="10800000">
                        <a:pos x="wd2" y="hd2"/>
                      </a:cxn>
                      <a:cxn ang="16200000">
                        <a:pos x="wd2" y="hd2"/>
                      </a:cxn>
                    </a:cxnLst>
                    <a:rect l="0" t="0" r="r" b="b"/>
                    <a:pathLst>
                      <a:path w="21362" h="21362" extrusionOk="0">
                        <a:moveTo>
                          <a:pt x="21005" y="15287"/>
                        </a:moveTo>
                        <a:cubicBezTo>
                          <a:pt x="21481" y="15763"/>
                          <a:pt x="21481" y="16557"/>
                          <a:pt x="21005" y="17034"/>
                        </a:cubicBezTo>
                        <a:cubicBezTo>
                          <a:pt x="17034" y="21005"/>
                          <a:pt x="17034" y="21005"/>
                          <a:pt x="17034" y="21005"/>
                        </a:cubicBezTo>
                        <a:cubicBezTo>
                          <a:pt x="16557" y="21481"/>
                          <a:pt x="15922" y="21481"/>
                          <a:pt x="15446" y="21005"/>
                        </a:cubicBezTo>
                        <a:cubicBezTo>
                          <a:pt x="357" y="5916"/>
                          <a:pt x="357" y="5916"/>
                          <a:pt x="357" y="5916"/>
                        </a:cubicBezTo>
                        <a:cubicBezTo>
                          <a:pt x="-119" y="5440"/>
                          <a:pt x="-119" y="4805"/>
                          <a:pt x="357" y="4328"/>
                        </a:cubicBezTo>
                        <a:cubicBezTo>
                          <a:pt x="4328" y="357"/>
                          <a:pt x="4328" y="357"/>
                          <a:pt x="4328" y="357"/>
                        </a:cubicBezTo>
                        <a:cubicBezTo>
                          <a:pt x="4805" y="-119"/>
                          <a:pt x="5599" y="-119"/>
                          <a:pt x="5916" y="357"/>
                        </a:cubicBezTo>
                        <a:lnTo>
                          <a:pt x="21005" y="15287"/>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8" name="Shape 6057"/>
                  <p:cNvSpPr/>
                  <p:nvPr/>
                </p:nvSpPr>
                <p:spPr>
                  <a:xfrm>
                    <a:off x="333796" y="412465"/>
                    <a:ext cx="118356" cy="118356"/>
                  </a:xfrm>
                  <a:custGeom>
                    <a:avLst/>
                    <a:gdLst/>
                    <a:ahLst/>
                    <a:cxnLst>
                      <a:cxn ang="0">
                        <a:pos x="wd2" y="hd2"/>
                      </a:cxn>
                      <a:cxn ang="5400000">
                        <a:pos x="wd2" y="hd2"/>
                      </a:cxn>
                      <a:cxn ang="10800000">
                        <a:pos x="wd2" y="hd2"/>
                      </a:cxn>
                      <a:cxn ang="16200000">
                        <a:pos x="wd2" y="hd2"/>
                      </a:cxn>
                    </a:cxnLst>
                    <a:rect l="0" t="0" r="r" b="b"/>
                    <a:pathLst>
                      <a:path w="21364" h="21364" extrusionOk="0">
                        <a:moveTo>
                          <a:pt x="21009" y="15333"/>
                        </a:moveTo>
                        <a:cubicBezTo>
                          <a:pt x="21482" y="15806"/>
                          <a:pt x="21482" y="16594"/>
                          <a:pt x="21009" y="17067"/>
                        </a:cubicBezTo>
                        <a:cubicBezTo>
                          <a:pt x="17067" y="21009"/>
                          <a:pt x="17067" y="21009"/>
                          <a:pt x="17067" y="21009"/>
                        </a:cubicBezTo>
                        <a:cubicBezTo>
                          <a:pt x="16594" y="21482"/>
                          <a:pt x="15806" y="21482"/>
                          <a:pt x="15333" y="21009"/>
                        </a:cubicBezTo>
                        <a:cubicBezTo>
                          <a:pt x="355" y="6031"/>
                          <a:pt x="355" y="6031"/>
                          <a:pt x="355" y="6031"/>
                        </a:cubicBezTo>
                        <a:cubicBezTo>
                          <a:pt x="-118" y="5558"/>
                          <a:pt x="-118" y="4770"/>
                          <a:pt x="355" y="4297"/>
                        </a:cubicBezTo>
                        <a:cubicBezTo>
                          <a:pt x="4297" y="355"/>
                          <a:pt x="4297" y="355"/>
                          <a:pt x="4297" y="355"/>
                        </a:cubicBezTo>
                        <a:cubicBezTo>
                          <a:pt x="4770" y="-118"/>
                          <a:pt x="5558" y="-118"/>
                          <a:pt x="6031" y="355"/>
                        </a:cubicBezTo>
                        <a:lnTo>
                          <a:pt x="21009" y="15333"/>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69" name="Shape 6058"/>
                  <p:cNvSpPr/>
                  <p:nvPr/>
                </p:nvSpPr>
                <p:spPr>
                  <a:xfrm>
                    <a:off x="293539" y="453462"/>
                    <a:ext cx="117616" cy="117616"/>
                  </a:xfrm>
                  <a:custGeom>
                    <a:avLst/>
                    <a:gdLst/>
                    <a:ahLst/>
                    <a:cxnLst>
                      <a:cxn ang="0">
                        <a:pos x="wd2" y="hd2"/>
                      </a:cxn>
                      <a:cxn ang="5400000">
                        <a:pos x="wd2" y="hd2"/>
                      </a:cxn>
                      <a:cxn ang="10800000">
                        <a:pos x="wd2" y="hd2"/>
                      </a:cxn>
                      <a:cxn ang="16200000">
                        <a:pos x="wd2" y="hd2"/>
                      </a:cxn>
                    </a:cxnLst>
                    <a:rect l="0" t="0" r="r" b="b"/>
                    <a:pathLst>
                      <a:path w="21362" h="21362" extrusionOk="0">
                        <a:moveTo>
                          <a:pt x="21005" y="15446"/>
                        </a:moveTo>
                        <a:cubicBezTo>
                          <a:pt x="21481" y="15922"/>
                          <a:pt x="21481" y="16557"/>
                          <a:pt x="21005" y="17034"/>
                        </a:cubicBezTo>
                        <a:cubicBezTo>
                          <a:pt x="17034" y="21005"/>
                          <a:pt x="17034" y="21005"/>
                          <a:pt x="17034" y="21005"/>
                        </a:cubicBezTo>
                        <a:cubicBezTo>
                          <a:pt x="16557" y="21481"/>
                          <a:pt x="15763" y="21481"/>
                          <a:pt x="15446" y="21005"/>
                        </a:cubicBezTo>
                        <a:cubicBezTo>
                          <a:pt x="357" y="5916"/>
                          <a:pt x="357" y="5916"/>
                          <a:pt x="357" y="5916"/>
                        </a:cubicBezTo>
                        <a:cubicBezTo>
                          <a:pt x="-119" y="5440"/>
                          <a:pt x="-119" y="4805"/>
                          <a:pt x="357" y="4328"/>
                        </a:cubicBezTo>
                        <a:cubicBezTo>
                          <a:pt x="4328" y="357"/>
                          <a:pt x="4328" y="357"/>
                          <a:pt x="4328" y="357"/>
                        </a:cubicBezTo>
                        <a:cubicBezTo>
                          <a:pt x="4805" y="-119"/>
                          <a:pt x="5440" y="-119"/>
                          <a:pt x="5916" y="357"/>
                        </a:cubicBezTo>
                        <a:lnTo>
                          <a:pt x="21005" y="15446"/>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70" name="Shape 6059"/>
                  <p:cNvSpPr/>
                  <p:nvPr/>
                </p:nvSpPr>
                <p:spPr>
                  <a:xfrm>
                    <a:off x="9602" y="0"/>
                    <a:ext cx="703957" cy="391128"/>
                  </a:xfrm>
                  <a:custGeom>
                    <a:avLst/>
                    <a:gdLst/>
                    <a:ahLst/>
                    <a:cxnLst>
                      <a:cxn ang="0">
                        <a:pos x="wd2" y="hd2"/>
                      </a:cxn>
                      <a:cxn ang="5400000">
                        <a:pos x="wd2" y="hd2"/>
                      </a:cxn>
                      <a:cxn ang="10800000">
                        <a:pos x="wd2" y="hd2"/>
                      </a:cxn>
                      <a:cxn ang="16200000">
                        <a:pos x="wd2" y="hd2"/>
                      </a:cxn>
                    </a:cxnLst>
                    <a:rect l="0" t="0" r="r" b="b"/>
                    <a:pathLst>
                      <a:path w="21600" h="21600" extrusionOk="0">
                        <a:moveTo>
                          <a:pt x="2222" y="13693"/>
                        </a:moveTo>
                        <a:cubicBezTo>
                          <a:pt x="3506" y="7329"/>
                          <a:pt x="6906" y="2796"/>
                          <a:pt x="10894" y="2796"/>
                        </a:cubicBezTo>
                        <a:cubicBezTo>
                          <a:pt x="16006" y="2796"/>
                          <a:pt x="20128" y="10221"/>
                          <a:pt x="20128" y="19430"/>
                        </a:cubicBezTo>
                        <a:cubicBezTo>
                          <a:pt x="20128" y="20154"/>
                          <a:pt x="20101" y="20877"/>
                          <a:pt x="20048" y="21600"/>
                        </a:cubicBezTo>
                        <a:cubicBezTo>
                          <a:pt x="21600" y="21600"/>
                          <a:pt x="21600" y="21600"/>
                          <a:pt x="21600" y="21600"/>
                        </a:cubicBezTo>
                        <a:cubicBezTo>
                          <a:pt x="21600" y="19334"/>
                          <a:pt x="21600" y="19334"/>
                          <a:pt x="21600" y="19334"/>
                        </a:cubicBezTo>
                        <a:cubicBezTo>
                          <a:pt x="21600" y="12198"/>
                          <a:pt x="21600" y="12198"/>
                          <a:pt x="21600" y="12198"/>
                        </a:cubicBezTo>
                        <a:cubicBezTo>
                          <a:pt x="21600" y="7618"/>
                          <a:pt x="21600" y="7618"/>
                          <a:pt x="21600" y="7618"/>
                        </a:cubicBezTo>
                        <a:cubicBezTo>
                          <a:pt x="21600" y="2796"/>
                          <a:pt x="21600" y="2796"/>
                          <a:pt x="21600" y="2796"/>
                        </a:cubicBezTo>
                        <a:cubicBezTo>
                          <a:pt x="21600" y="1254"/>
                          <a:pt x="20904" y="0"/>
                          <a:pt x="20048" y="0"/>
                        </a:cubicBezTo>
                        <a:cubicBezTo>
                          <a:pt x="1552" y="0"/>
                          <a:pt x="1552" y="0"/>
                          <a:pt x="1552" y="0"/>
                        </a:cubicBezTo>
                        <a:cubicBezTo>
                          <a:pt x="696" y="0"/>
                          <a:pt x="0" y="1254"/>
                          <a:pt x="0" y="2796"/>
                        </a:cubicBezTo>
                        <a:cubicBezTo>
                          <a:pt x="0" y="13693"/>
                          <a:pt x="0" y="13693"/>
                          <a:pt x="0" y="13693"/>
                        </a:cubicBezTo>
                        <a:lnTo>
                          <a:pt x="2222" y="13693"/>
                        </a:lnTo>
                        <a:close/>
                      </a:path>
                    </a:pathLst>
                  </a:custGeom>
                  <a:grp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8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grpSp>
          </p:grpSp>
        </p:grpSp>
        <p:sp>
          <p:nvSpPr>
            <p:cNvPr id="292" name="Rectangle 291"/>
            <p:cNvSpPr/>
            <p:nvPr/>
          </p:nvSpPr>
          <p:spPr>
            <a:xfrm>
              <a:off x="2898861" y="2211086"/>
              <a:ext cx="8247466" cy="2506953"/>
            </a:xfrm>
            <a:prstGeom prst="rect">
              <a:avLst/>
            </a:prstGeom>
            <a:solidFill>
              <a:schemeClr val="bg1"/>
            </a:solidFill>
            <a:ln>
              <a:solidFill>
                <a:srgbClr val="B1B3B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8965" rtl="0" eaLnBrk="1" fontAlgn="base" latinLnBrk="0" hangingPunct="1">
                <a:lnSpc>
                  <a:spcPct val="100000"/>
                </a:lnSpc>
                <a:spcBef>
                  <a:spcPct val="0"/>
                </a:spcBef>
                <a:spcAft>
                  <a:spcPct val="0"/>
                </a:spcAft>
                <a:buClrTx/>
                <a:buSzTx/>
                <a:buFontTx/>
                <a:buNone/>
                <a:defRPr/>
              </a:pPr>
              <a:endParaRPr kumimoji="0" lang="en-US" sz="32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293" name="TextBox 292"/>
            <p:cNvSpPr txBox="1"/>
            <p:nvPr/>
          </p:nvSpPr>
          <p:spPr>
            <a:xfrm>
              <a:off x="1547248" y="3183665"/>
              <a:ext cx="1291912" cy="646331"/>
            </a:xfrm>
            <a:prstGeom prst="rect">
              <a:avLst/>
            </a:prstGeom>
            <a:noFill/>
          </p:spPr>
          <p:txBody>
            <a:bodyPr wrap="square" rtlCol="0">
              <a:spAutoFit/>
            </a:bodyPr>
            <a:lstStyle/>
            <a:p>
              <a:pPr marL="0" marR="0" lvl="0" indent="0" algn="r" defTabSz="608965"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FAA634"/>
                  </a:solidFill>
                  <a:effectLst/>
                  <a:uLnTx/>
                  <a:uFillTx/>
                  <a:latin typeface="Amazon Ember Light"/>
                  <a:ea typeface="+mn-ea"/>
                  <a:cs typeface="Arial" panose="020B0604020202090204"/>
                </a:rPr>
                <a:t>Platform</a:t>
              </a:r>
              <a:br>
                <a:rPr kumimoji="0" lang="en-US" sz="1800" b="1" i="0" u="none" strike="noStrike" kern="1200" cap="none" spc="0" normalizeH="0" baseline="0" noProof="0" dirty="0">
                  <a:ln>
                    <a:noFill/>
                  </a:ln>
                  <a:solidFill>
                    <a:srgbClr val="FAA634"/>
                  </a:solidFill>
                  <a:effectLst/>
                  <a:uLnTx/>
                  <a:uFillTx/>
                  <a:latin typeface="Amazon Ember Light"/>
                  <a:ea typeface="+mn-ea"/>
                  <a:cs typeface="Arial" panose="020B0604020202090204"/>
                </a:rPr>
              </a:br>
              <a:r>
                <a:rPr kumimoji="0" lang="en-US" sz="1800" b="1" i="0" u="none" strike="noStrike" kern="1200" cap="none" spc="0" normalizeH="0" baseline="0" noProof="0" dirty="0">
                  <a:ln>
                    <a:noFill/>
                  </a:ln>
                  <a:solidFill>
                    <a:srgbClr val="FAA634"/>
                  </a:solidFill>
                  <a:effectLst/>
                  <a:uLnTx/>
                  <a:uFillTx/>
                  <a:latin typeface="Amazon Ember Light"/>
                  <a:ea typeface="+mn-ea"/>
                  <a:cs typeface="Arial" panose="020B0604020202090204"/>
                </a:rPr>
                <a:t>Services</a:t>
              </a:r>
              <a:endParaRPr kumimoji="0" lang="en-US" sz="1800" b="1" i="0" u="none" strike="noStrike" kern="1200" cap="none" spc="0" normalizeH="0" baseline="0" noProof="0" dirty="0">
                <a:ln>
                  <a:noFill/>
                </a:ln>
                <a:solidFill>
                  <a:srgbClr val="FAA634"/>
                </a:solidFill>
                <a:effectLst/>
                <a:uLnTx/>
                <a:uFillTx/>
                <a:latin typeface="Amazon Ember Light"/>
                <a:ea typeface="+mn-ea"/>
                <a:cs typeface="Arial" panose="020B0604020202090204"/>
              </a:endParaRPr>
            </a:p>
          </p:txBody>
        </p:sp>
        <p:cxnSp>
          <p:nvCxnSpPr>
            <p:cNvPr id="294" name="Straight Connector 293"/>
            <p:cNvCxnSpPr/>
            <p:nvPr/>
          </p:nvCxnSpPr>
          <p:spPr>
            <a:xfrm flipH="1">
              <a:off x="4226102" y="2370112"/>
              <a:ext cx="12802"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7190141"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9445944"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grpSp>
          <p:nvGrpSpPr>
            <p:cNvPr id="298" name="Group 297"/>
            <p:cNvGrpSpPr/>
            <p:nvPr/>
          </p:nvGrpSpPr>
          <p:grpSpPr>
            <a:xfrm>
              <a:off x="3087860" y="2965166"/>
              <a:ext cx="1068400" cy="1466718"/>
              <a:chOff x="1570037" y="1710543"/>
              <a:chExt cx="935825" cy="1138775"/>
            </a:xfrm>
            <a:solidFill>
              <a:schemeClr val="bg1"/>
            </a:solidFill>
          </p:grpSpPr>
          <p:sp>
            <p:nvSpPr>
              <p:cNvPr id="322" name="TextBox 321"/>
              <p:cNvSpPr txBox="1"/>
              <p:nvPr/>
            </p:nvSpPr>
            <p:spPr>
              <a:xfrm>
                <a:off x="1587961" y="2586461"/>
                <a:ext cx="899977" cy="262857"/>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Caching</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23" name="TextBox 322"/>
              <p:cNvSpPr txBox="1"/>
              <p:nvPr/>
            </p:nvSpPr>
            <p:spPr>
              <a:xfrm>
                <a:off x="1570037" y="1710543"/>
                <a:ext cx="935825" cy="262857"/>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Relational</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24" name="TextBox 323"/>
              <p:cNvSpPr txBox="1"/>
              <p:nvPr/>
            </p:nvSpPr>
            <p:spPr>
              <a:xfrm>
                <a:off x="1678618" y="2154937"/>
                <a:ext cx="718663" cy="262857"/>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NoSQL</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grpSp>
          <p:nvGrpSpPr>
            <p:cNvPr id="299" name="Group 298"/>
            <p:cNvGrpSpPr/>
            <p:nvPr/>
          </p:nvGrpSpPr>
          <p:grpSpPr>
            <a:xfrm>
              <a:off x="4258281" y="2645424"/>
              <a:ext cx="1269404" cy="1995960"/>
              <a:chOff x="2505012" y="1470335"/>
              <a:chExt cx="1111887" cy="1648978"/>
            </a:xfrm>
            <a:solidFill>
              <a:schemeClr val="bg1"/>
            </a:solidFill>
          </p:grpSpPr>
          <p:sp>
            <p:nvSpPr>
              <p:cNvPr id="318" name="TextBox 317"/>
              <p:cNvSpPr txBox="1"/>
              <p:nvPr/>
            </p:nvSpPr>
            <p:spPr>
              <a:xfrm>
                <a:off x="2505012" y="1470335"/>
                <a:ext cx="1111887" cy="483117"/>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Cluster computing</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19" name="TextBox 318"/>
              <p:cNvSpPr txBox="1"/>
              <p:nvPr/>
            </p:nvSpPr>
            <p:spPr>
              <a:xfrm>
                <a:off x="2592901" y="1936342"/>
                <a:ext cx="928634" cy="279699"/>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Real-time</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20" name="TextBox 319"/>
              <p:cNvSpPr txBox="1"/>
              <p:nvPr/>
            </p:nvSpPr>
            <p:spPr>
              <a:xfrm>
                <a:off x="2552788" y="2636196"/>
                <a:ext cx="1008862" cy="483117"/>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Data workflows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21" name="TextBox 320"/>
              <p:cNvSpPr txBox="1"/>
              <p:nvPr/>
            </p:nvSpPr>
            <p:spPr>
              <a:xfrm>
                <a:off x="2505065" y="2204938"/>
                <a:ext cx="1075633" cy="483116"/>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Data warehouse</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grpSp>
          <p:nvGrpSpPr>
            <p:cNvPr id="300" name="Group 299"/>
            <p:cNvGrpSpPr/>
            <p:nvPr/>
          </p:nvGrpSpPr>
          <p:grpSpPr>
            <a:xfrm>
              <a:off x="5569140" y="2835188"/>
              <a:ext cx="1554290" cy="1814098"/>
              <a:chOff x="3599639" y="1630317"/>
              <a:chExt cx="1361422" cy="1515294"/>
            </a:xfrm>
            <a:solidFill>
              <a:schemeClr val="bg1"/>
            </a:solidFill>
          </p:grpSpPr>
          <p:sp>
            <p:nvSpPr>
              <p:cNvPr id="312" name="TextBox 311"/>
              <p:cNvSpPr txBox="1"/>
              <p:nvPr/>
            </p:nvSpPr>
            <p:spPr>
              <a:xfrm>
                <a:off x="3815883" y="1630317"/>
                <a:ext cx="928934" cy="282790"/>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Queuing</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13" name="TextBox 312"/>
              <p:cNvSpPr txBox="1"/>
              <p:nvPr/>
            </p:nvSpPr>
            <p:spPr>
              <a:xfrm>
                <a:off x="3657692" y="1876818"/>
                <a:ext cx="1245316" cy="282790"/>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Orchestration</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14" name="TextBox 313"/>
              <p:cNvSpPr txBox="1"/>
              <p:nvPr/>
            </p:nvSpPr>
            <p:spPr>
              <a:xfrm>
                <a:off x="3599639" y="2123319"/>
                <a:ext cx="1361422" cy="282790"/>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App Streaming</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15" name="TextBox 314"/>
              <p:cNvSpPr txBox="1"/>
              <p:nvPr/>
            </p:nvSpPr>
            <p:spPr>
              <a:xfrm>
                <a:off x="3689832" y="2369820"/>
                <a:ext cx="1181037" cy="282790"/>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Transcoding</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16" name="TextBox 315"/>
              <p:cNvSpPr txBox="1"/>
              <p:nvPr/>
            </p:nvSpPr>
            <p:spPr>
              <a:xfrm>
                <a:off x="3810286" y="2616321"/>
                <a:ext cx="940127" cy="282790"/>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Email</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17" name="TextBox 316"/>
              <p:cNvSpPr txBox="1"/>
              <p:nvPr/>
            </p:nvSpPr>
            <p:spPr>
              <a:xfrm>
                <a:off x="3810286" y="2862821"/>
                <a:ext cx="940127" cy="282790"/>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Search</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grpSp>
          <p:nvGrpSpPr>
            <p:cNvPr id="301" name="Group 300"/>
            <p:cNvGrpSpPr/>
            <p:nvPr/>
          </p:nvGrpSpPr>
          <p:grpSpPr>
            <a:xfrm>
              <a:off x="7367018" y="2843230"/>
              <a:ext cx="2050061" cy="1751687"/>
              <a:chOff x="5218120" y="1629002"/>
              <a:chExt cx="1795674" cy="1424020"/>
            </a:xfrm>
            <a:solidFill>
              <a:schemeClr val="bg1"/>
            </a:solidFill>
          </p:grpSpPr>
          <p:sp>
            <p:nvSpPr>
              <p:cNvPr id="307" name="TextBox 306"/>
              <p:cNvSpPr txBox="1"/>
              <p:nvPr/>
            </p:nvSpPr>
            <p:spPr>
              <a:xfrm>
                <a:off x="5573813" y="1629002"/>
                <a:ext cx="1084289" cy="275225"/>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Containers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08" name="TextBox 307"/>
              <p:cNvSpPr txBox="1"/>
              <p:nvPr/>
            </p:nvSpPr>
            <p:spPr>
              <a:xfrm>
                <a:off x="5412386" y="1916201"/>
                <a:ext cx="1407141" cy="275225"/>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DevOps tools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09" name="TextBox 308"/>
              <p:cNvSpPr txBox="1"/>
              <p:nvPr/>
            </p:nvSpPr>
            <p:spPr>
              <a:xfrm>
                <a:off x="5231855" y="2203400"/>
                <a:ext cx="1768206" cy="275225"/>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Resource templates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10" name="TextBox 309"/>
              <p:cNvSpPr txBox="1"/>
              <p:nvPr/>
            </p:nvSpPr>
            <p:spPr>
              <a:xfrm>
                <a:off x="5404106" y="2490599"/>
                <a:ext cx="1423702" cy="275225"/>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Usage tracking</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11" name="TextBox 310"/>
              <p:cNvSpPr txBox="1"/>
              <p:nvPr/>
            </p:nvSpPr>
            <p:spPr>
              <a:xfrm>
                <a:off x="5218120" y="2777797"/>
                <a:ext cx="1795674" cy="275225"/>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Monitoring and logs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grpSp>
          <p:nvGrpSpPr>
            <p:cNvPr id="302" name="Group 301"/>
            <p:cNvGrpSpPr/>
            <p:nvPr/>
          </p:nvGrpSpPr>
          <p:grpSpPr>
            <a:xfrm>
              <a:off x="9566948" y="2899475"/>
              <a:ext cx="1467619" cy="1608292"/>
              <a:chOff x="7190231" y="1660685"/>
              <a:chExt cx="1285506" cy="1253128"/>
            </a:xfrm>
            <a:solidFill>
              <a:schemeClr val="bg1"/>
            </a:solidFill>
          </p:grpSpPr>
          <p:sp>
            <p:nvSpPr>
              <p:cNvPr id="303" name="TextBox 302"/>
              <p:cNvSpPr txBox="1"/>
              <p:nvPr/>
            </p:nvSpPr>
            <p:spPr>
              <a:xfrm>
                <a:off x="7262828" y="1660685"/>
                <a:ext cx="1140311" cy="263790"/>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Identity</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04" name="TextBox 303"/>
              <p:cNvSpPr txBox="1"/>
              <p:nvPr/>
            </p:nvSpPr>
            <p:spPr>
              <a:xfrm>
                <a:off x="7262828" y="1926515"/>
                <a:ext cx="1140311" cy="263790"/>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Sync</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05" name="TextBox 304"/>
              <p:cNvSpPr txBox="1"/>
              <p:nvPr/>
            </p:nvSpPr>
            <p:spPr>
              <a:xfrm>
                <a:off x="7262828" y="2192345"/>
                <a:ext cx="1140311" cy="455637"/>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Mobile Analytics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06" name="TextBox 305"/>
              <p:cNvSpPr txBox="1"/>
              <p:nvPr/>
            </p:nvSpPr>
            <p:spPr>
              <a:xfrm>
                <a:off x="7190231" y="2650023"/>
                <a:ext cx="1285506" cy="263790"/>
              </a:xfrm>
              <a:prstGeom prst="rect">
                <a:avLst/>
              </a:prstGeom>
              <a:grp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Notifications</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grpSp>
        <p:cxnSp>
          <p:nvCxnSpPr>
            <p:cNvPr id="295" name="Straight Connector 294"/>
            <p:cNvCxnSpPr/>
            <p:nvPr/>
          </p:nvCxnSpPr>
          <p:spPr>
            <a:xfrm>
              <a:off x="5590518" y="2370112"/>
              <a:ext cx="0" cy="2179552"/>
            </a:xfrm>
            <a:prstGeom prst="line">
              <a:avLst/>
            </a:prstGeom>
            <a:solidFill>
              <a:schemeClr val="bg1"/>
            </a:solidFill>
            <a:ln w="9525" cmpd="sng">
              <a:solidFill>
                <a:srgbClr val="636466"/>
              </a:solidFill>
              <a:prstDash val="dash"/>
            </a:ln>
          </p:spPr>
          <p:style>
            <a:lnRef idx="2">
              <a:schemeClr val="accent1"/>
            </a:lnRef>
            <a:fillRef idx="0">
              <a:schemeClr val="accent1"/>
            </a:fillRef>
            <a:effectRef idx="1">
              <a:schemeClr val="accent1"/>
            </a:effectRef>
            <a:fontRef idx="minor">
              <a:schemeClr val="tx1"/>
            </a:fontRef>
          </p:style>
        </p:cxnSp>
        <p:pic>
          <p:nvPicPr>
            <p:cNvPr id="325" name="Picture 324" descr="Users.png"/>
            <p:cNvPicPr>
              <a:picLocks noChangeAspect="1"/>
            </p:cNvPicPr>
            <p:nvPr/>
          </p:nvPicPr>
          <p:blipFill>
            <a:blip r:embed="rId2" cstate="screen"/>
            <a:stretch>
              <a:fillRect/>
            </a:stretch>
          </p:blipFill>
          <p:spPr>
            <a:xfrm>
              <a:off x="7250074" y="1459763"/>
              <a:ext cx="564422" cy="564422"/>
            </a:xfrm>
            <a:prstGeom prst="rect">
              <a:avLst/>
            </a:prstGeom>
          </p:spPr>
        </p:pic>
        <p:pic>
          <p:nvPicPr>
            <p:cNvPr id="326" name="Picture 325" descr="Client.png"/>
            <p:cNvPicPr>
              <a:picLocks noChangeAspect="1"/>
            </p:cNvPicPr>
            <p:nvPr/>
          </p:nvPicPr>
          <p:blipFill>
            <a:blip r:embed="rId3" cstate="screen"/>
            <a:stretch>
              <a:fillRect/>
            </a:stretch>
          </p:blipFill>
          <p:spPr>
            <a:xfrm>
              <a:off x="3975717" y="1495716"/>
              <a:ext cx="528470" cy="528470"/>
            </a:xfrm>
            <a:prstGeom prst="rect">
              <a:avLst/>
            </a:prstGeom>
          </p:spPr>
        </p:pic>
        <p:sp>
          <p:nvSpPr>
            <p:cNvPr id="327" name="Rounded Rectangle 326"/>
            <p:cNvSpPr/>
            <p:nvPr/>
          </p:nvSpPr>
          <p:spPr>
            <a:xfrm>
              <a:off x="4286877" y="5859065"/>
              <a:ext cx="1177732" cy="38349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0000"/>
                </a:solidFill>
                <a:effectLst/>
                <a:uLnTx/>
                <a:uFillTx/>
                <a:latin typeface="Amazon Ember Light"/>
                <a:ea typeface="+mn-ea"/>
                <a:cs typeface="Helvetica Neue" panose="02000503000000020004"/>
              </a:endParaRPr>
            </a:p>
          </p:txBody>
        </p:sp>
        <p:sp>
          <p:nvSpPr>
            <p:cNvPr id="328" name="Rounded Rectangle 327"/>
            <p:cNvSpPr/>
            <p:nvPr/>
          </p:nvSpPr>
          <p:spPr>
            <a:xfrm>
              <a:off x="6302414" y="5883033"/>
              <a:ext cx="1774291" cy="364965"/>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0000"/>
                </a:solidFill>
                <a:effectLst/>
                <a:uLnTx/>
                <a:uFillTx/>
                <a:latin typeface="Amazon Ember Light"/>
                <a:ea typeface="+mn-ea"/>
                <a:cs typeface="Helvetica Neue" panose="02000503000000020004"/>
              </a:endParaRPr>
            </a:p>
          </p:txBody>
        </p:sp>
        <p:sp>
          <p:nvSpPr>
            <p:cNvPr id="330" name="Shape 1215"/>
            <p:cNvSpPr/>
            <p:nvPr/>
          </p:nvSpPr>
          <p:spPr>
            <a:xfrm>
              <a:off x="8668175" y="5892134"/>
              <a:ext cx="307976" cy="307976"/>
            </a:xfrm>
            <a:custGeom>
              <a:avLst/>
              <a:gdLst/>
              <a:ahLst/>
              <a:cxnLst>
                <a:cxn ang="0">
                  <a:pos x="wd2" y="hd2"/>
                </a:cxn>
                <a:cxn ang="5400000">
                  <a:pos x="wd2" y="hd2"/>
                </a:cxn>
                <a:cxn ang="10800000">
                  <a:pos x="wd2" y="hd2"/>
                </a:cxn>
                <a:cxn ang="16200000">
                  <a:pos x="wd2" y="hd2"/>
                </a:cxn>
              </a:cxnLst>
              <a:rect l="0" t="0" r="r" b="b"/>
              <a:pathLst>
                <a:path w="21600" h="21600" extrusionOk="0">
                  <a:moveTo>
                    <a:pt x="20048" y="0"/>
                  </a:moveTo>
                  <a:cubicBezTo>
                    <a:pt x="1552" y="0"/>
                    <a:pt x="1552" y="0"/>
                    <a:pt x="1552" y="0"/>
                  </a:cubicBezTo>
                  <a:cubicBezTo>
                    <a:pt x="696" y="0"/>
                    <a:pt x="0" y="696"/>
                    <a:pt x="0" y="1552"/>
                  </a:cubicBezTo>
                  <a:cubicBezTo>
                    <a:pt x="0" y="20048"/>
                    <a:pt x="0" y="20048"/>
                    <a:pt x="0" y="20048"/>
                  </a:cubicBezTo>
                  <a:cubicBezTo>
                    <a:pt x="0" y="20904"/>
                    <a:pt x="696" y="21600"/>
                    <a:pt x="1552" y="21600"/>
                  </a:cubicBezTo>
                  <a:cubicBezTo>
                    <a:pt x="5300" y="21600"/>
                    <a:pt x="5300" y="21600"/>
                    <a:pt x="5300" y="21600"/>
                  </a:cubicBezTo>
                  <a:cubicBezTo>
                    <a:pt x="6049" y="21600"/>
                    <a:pt x="6049" y="21600"/>
                    <a:pt x="6049" y="21600"/>
                  </a:cubicBezTo>
                  <a:cubicBezTo>
                    <a:pt x="6745" y="21600"/>
                    <a:pt x="6745" y="21600"/>
                    <a:pt x="6745" y="21600"/>
                  </a:cubicBezTo>
                  <a:cubicBezTo>
                    <a:pt x="8859" y="21600"/>
                    <a:pt x="8859" y="21600"/>
                    <a:pt x="8859" y="21600"/>
                  </a:cubicBezTo>
                  <a:cubicBezTo>
                    <a:pt x="10171" y="21600"/>
                    <a:pt x="10171" y="21600"/>
                    <a:pt x="10171" y="21600"/>
                  </a:cubicBezTo>
                  <a:cubicBezTo>
                    <a:pt x="20048" y="21600"/>
                    <a:pt x="20048" y="21600"/>
                    <a:pt x="20048" y="21600"/>
                  </a:cubicBezTo>
                  <a:cubicBezTo>
                    <a:pt x="20904" y="21600"/>
                    <a:pt x="21600" y="20904"/>
                    <a:pt x="21600" y="20048"/>
                  </a:cubicBezTo>
                  <a:cubicBezTo>
                    <a:pt x="21600" y="18683"/>
                    <a:pt x="21600" y="18683"/>
                    <a:pt x="21600" y="18683"/>
                  </a:cubicBezTo>
                  <a:cubicBezTo>
                    <a:pt x="21600" y="10760"/>
                    <a:pt x="21600" y="10760"/>
                    <a:pt x="21600" y="10760"/>
                  </a:cubicBezTo>
                  <a:cubicBezTo>
                    <a:pt x="21600" y="9877"/>
                    <a:pt x="21600" y="9877"/>
                    <a:pt x="21600" y="9877"/>
                  </a:cubicBezTo>
                  <a:cubicBezTo>
                    <a:pt x="21600" y="7414"/>
                    <a:pt x="21600" y="7414"/>
                    <a:pt x="21600" y="7414"/>
                  </a:cubicBezTo>
                  <a:cubicBezTo>
                    <a:pt x="21600" y="6397"/>
                    <a:pt x="21600" y="6397"/>
                    <a:pt x="21600" y="6397"/>
                  </a:cubicBezTo>
                  <a:cubicBezTo>
                    <a:pt x="21600" y="1552"/>
                    <a:pt x="21600" y="1552"/>
                    <a:pt x="21600" y="1552"/>
                  </a:cubicBezTo>
                  <a:cubicBezTo>
                    <a:pt x="21600" y="696"/>
                    <a:pt x="20904" y="0"/>
                    <a:pt x="20048" y="0"/>
                  </a:cubicBezTo>
                  <a:close/>
                  <a:moveTo>
                    <a:pt x="4336" y="15765"/>
                  </a:moveTo>
                  <a:cubicBezTo>
                    <a:pt x="4336" y="15765"/>
                    <a:pt x="4336" y="15765"/>
                    <a:pt x="4336" y="15765"/>
                  </a:cubicBezTo>
                  <a:cubicBezTo>
                    <a:pt x="4256" y="15685"/>
                    <a:pt x="4256" y="15685"/>
                    <a:pt x="4256" y="15685"/>
                  </a:cubicBezTo>
                  <a:lnTo>
                    <a:pt x="4336" y="15765"/>
                  </a:lnTo>
                  <a:close/>
                </a:path>
              </a:pathLst>
            </a:custGeom>
            <a:solidFill>
              <a:srgbClr val="88A57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1" name="Shape 1216"/>
            <p:cNvSpPr/>
            <p:nvPr/>
          </p:nvSpPr>
          <p:spPr>
            <a:xfrm>
              <a:off x="8719601" y="5930409"/>
              <a:ext cx="70890" cy="57171"/>
            </a:xfrm>
            <a:custGeom>
              <a:avLst/>
              <a:gdLst/>
              <a:ahLst/>
              <a:cxnLst>
                <a:cxn ang="0">
                  <a:pos x="wd2" y="hd2"/>
                </a:cxn>
                <a:cxn ang="5400000">
                  <a:pos x="wd2" y="hd2"/>
                </a:cxn>
                <a:cxn ang="10800000">
                  <a:pos x="wd2" y="hd2"/>
                </a:cxn>
                <a:cxn ang="16200000">
                  <a:pos x="wd2" y="hd2"/>
                </a:cxn>
              </a:cxnLst>
              <a:rect l="0" t="0" r="r" b="b"/>
              <a:pathLst>
                <a:path w="21354" h="21600" extrusionOk="0">
                  <a:moveTo>
                    <a:pt x="1883" y="21600"/>
                  </a:moveTo>
                  <a:cubicBezTo>
                    <a:pt x="11075" y="21600"/>
                    <a:pt x="11075" y="21600"/>
                    <a:pt x="11075" y="21600"/>
                  </a:cubicBezTo>
                  <a:cubicBezTo>
                    <a:pt x="11879" y="21600"/>
                    <a:pt x="12568" y="21024"/>
                    <a:pt x="12798" y="20160"/>
                  </a:cubicBezTo>
                  <a:cubicBezTo>
                    <a:pt x="14751" y="13680"/>
                    <a:pt x="17394" y="8208"/>
                    <a:pt x="20841" y="3888"/>
                  </a:cubicBezTo>
                  <a:cubicBezTo>
                    <a:pt x="21415" y="3168"/>
                    <a:pt x="21530" y="2016"/>
                    <a:pt x="21070" y="1008"/>
                  </a:cubicBezTo>
                  <a:cubicBezTo>
                    <a:pt x="20726" y="432"/>
                    <a:pt x="20036" y="0"/>
                    <a:pt x="19462" y="0"/>
                  </a:cubicBezTo>
                  <a:cubicBezTo>
                    <a:pt x="19232" y="0"/>
                    <a:pt x="19117" y="0"/>
                    <a:pt x="18887" y="144"/>
                  </a:cubicBezTo>
                  <a:cubicBezTo>
                    <a:pt x="13602" y="2304"/>
                    <a:pt x="8777" y="6192"/>
                    <a:pt x="4870" y="11088"/>
                  </a:cubicBezTo>
                  <a:cubicBezTo>
                    <a:pt x="3147" y="13248"/>
                    <a:pt x="1653" y="15552"/>
                    <a:pt x="275" y="18144"/>
                  </a:cubicBezTo>
                  <a:cubicBezTo>
                    <a:pt x="-70" y="18720"/>
                    <a:pt x="-70" y="19728"/>
                    <a:pt x="160" y="20448"/>
                  </a:cubicBezTo>
                  <a:cubicBezTo>
                    <a:pt x="504" y="21168"/>
                    <a:pt x="1194" y="21600"/>
                    <a:pt x="1883" y="2160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2" name="Shape 1217"/>
            <p:cNvSpPr/>
            <p:nvPr/>
          </p:nvSpPr>
          <p:spPr>
            <a:xfrm>
              <a:off x="8699990" y="5992908"/>
              <a:ext cx="56363" cy="50711"/>
            </a:xfrm>
            <a:custGeom>
              <a:avLst/>
              <a:gdLst/>
              <a:ahLst/>
              <a:cxnLst>
                <a:cxn ang="0">
                  <a:pos x="wd2" y="hd2"/>
                </a:cxn>
                <a:cxn ang="5400000">
                  <a:pos x="wd2" y="hd2"/>
                </a:cxn>
                <a:cxn ang="10800000">
                  <a:pos x="wd2" y="hd2"/>
                </a:cxn>
                <a:cxn ang="16200000">
                  <a:pos x="wd2" y="hd2"/>
                </a:cxn>
              </a:cxnLst>
              <a:rect l="0" t="0" r="r" b="b"/>
              <a:pathLst>
                <a:path w="21600" h="21600" extrusionOk="0">
                  <a:moveTo>
                    <a:pt x="2335" y="21600"/>
                  </a:moveTo>
                  <a:cubicBezTo>
                    <a:pt x="17076" y="21600"/>
                    <a:pt x="17076" y="21600"/>
                    <a:pt x="17076" y="21600"/>
                  </a:cubicBezTo>
                  <a:cubicBezTo>
                    <a:pt x="18243" y="21600"/>
                    <a:pt x="19265" y="20463"/>
                    <a:pt x="19411" y="19164"/>
                  </a:cubicBezTo>
                  <a:cubicBezTo>
                    <a:pt x="19703" y="13642"/>
                    <a:pt x="20286" y="8445"/>
                    <a:pt x="21600" y="3411"/>
                  </a:cubicBezTo>
                  <a:cubicBezTo>
                    <a:pt x="21600" y="3086"/>
                    <a:pt x="21600" y="2923"/>
                    <a:pt x="21600" y="2598"/>
                  </a:cubicBezTo>
                  <a:cubicBezTo>
                    <a:pt x="21600" y="1137"/>
                    <a:pt x="20578" y="0"/>
                    <a:pt x="19265" y="0"/>
                  </a:cubicBezTo>
                  <a:cubicBezTo>
                    <a:pt x="5984" y="0"/>
                    <a:pt x="5984" y="0"/>
                    <a:pt x="5984" y="0"/>
                  </a:cubicBezTo>
                  <a:cubicBezTo>
                    <a:pt x="5108" y="0"/>
                    <a:pt x="4232" y="650"/>
                    <a:pt x="3941" y="1624"/>
                  </a:cubicBezTo>
                  <a:cubicBezTo>
                    <a:pt x="1751" y="6983"/>
                    <a:pt x="438" y="12830"/>
                    <a:pt x="0" y="18839"/>
                  </a:cubicBezTo>
                  <a:cubicBezTo>
                    <a:pt x="0" y="19489"/>
                    <a:pt x="146" y="20138"/>
                    <a:pt x="584" y="20788"/>
                  </a:cubicBezTo>
                  <a:cubicBezTo>
                    <a:pt x="1022" y="21275"/>
                    <a:pt x="1605" y="21600"/>
                    <a:pt x="2335" y="2160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3" name="Shape 1218"/>
            <p:cNvSpPr/>
            <p:nvPr/>
          </p:nvSpPr>
          <p:spPr>
            <a:xfrm>
              <a:off x="8700313" y="6048302"/>
              <a:ext cx="55802" cy="50711"/>
            </a:xfrm>
            <a:custGeom>
              <a:avLst/>
              <a:gdLst/>
              <a:ahLst/>
              <a:cxnLst>
                <a:cxn ang="0">
                  <a:pos x="wd2" y="hd2"/>
                </a:cxn>
                <a:cxn ang="5400000">
                  <a:pos x="wd2" y="hd2"/>
                </a:cxn>
                <a:cxn ang="10800000">
                  <a:pos x="wd2" y="hd2"/>
                </a:cxn>
                <a:cxn ang="16200000">
                  <a:pos x="wd2" y="hd2"/>
                </a:cxn>
              </a:cxnLst>
              <a:rect l="0" t="0" r="r" b="b"/>
              <a:pathLst>
                <a:path w="21508" h="21600" extrusionOk="0">
                  <a:moveTo>
                    <a:pt x="21012" y="20626"/>
                  </a:moveTo>
                  <a:cubicBezTo>
                    <a:pt x="21453" y="19976"/>
                    <a:pt x="21600" y="19164"/>
                    <a:pt x="21453" y="18352"/>
                  </a:cubicBezTo>
                  <a:cubicBezTo>
                    <a:pt x="20278" y="13317"/>
                    <a:pt x="19690" y="7958"/>
                    <a:pt x="19543" y="2598"/>
                  </a:cubicBezTo>
                  <a:cubicBezTo>
                    <a:pt x="19396" y="1137"/>
                    <a:pt x="18367" y="0"/>
                    <a:pt x="17192" y="0"/>
                  </a:cubicBezTo>
                  <a:cubicBezTo>
                    <a:pt x="2351" y="0"/>
                    <a:pt x="2351" y="0"/>
                    <a:pt x="2351" y="0"/>
                  </a:cubicBezTo>
                  <a:cubicBezTo>
                    <a:pt x="1763" y="0"/>
                    <a:pt x="1176" y="325"/>
                    <a:pt x="588" y="812"/>
                  </a:cubicBezTo>
                  <a:cubicBezTo>
                    <a:pt x="147" y="1462"/>
                    <a:pt x="0" y="2111"/>
                    <a:pt x="0" y="2923"/>
                  </a:cubicBezTo>
                  <a:cubicBezTo>
                    <a:pt x="441" y="8770"/>
                    <a:pt x="1763" y="14617"/>
                    <a:pt x="3967" y="20138"/>
                  </a:cubicBezTo>
                  <a:cubicBezTo>
                    <a:pt x="4408" y="20950"/>
                    <a:pt x="5143" y="21600"/>
                    <a:pt x="6171" y="21600"/>
                  </a:cubicBezTo>
                  <a:cubicBezTo>
                    <a:pt x="19102" y="21600"/>
                    <a:pt x="19102" y="21600"/>
                    <a:pt x="19102" y="21600"/>
                  </a:cubicBezTo>
                  <a:cubicBezTo>
                    <a:pt x="19837" y="21600"/>
                    <a:pt x="20424" y="21275"/>
                    <a:pt x="21012" y="20626"/>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4" name="Shape 1219"/>
            <p:cNvSpPr/>
            <p:nvPr/>
          </p:nvSpPr>
          <p:spPr>
            <a:xfrm>
              <a:off x="8719601" y="6104988"/>
              <a:ext cx="67657" cy="56202"/>
            </a:xfrm>
            <a:custGeom>
              <a:avLst/>
              <a:gdLst/>
              <a:ahLst/>
              <a:cxnLst>
                <a:cxn ang="0">
                  <a:pos x="wd2" y="hd2"/>
                </a:cxn>
                <a:cxn ang="5400000">
                  <a:pos x="wd2" y="hd2"/>
                </a:cxn>
                <a:cxn ang="10800000">
                  <a:pos x="wd2" y="hd2"/>
                </a:cxn>
                <a:cxn ang="16200000">
                  <a:pos x="wd2" y="hd2"/>
                </a:cxn>
              </a:cxnLst>
              <a:rect l="0" t="0" r="r" b="b"/>
              <a:pathLst>
                <a:path w="21392" h="21600" extrusionOk="0">
                  <a:moveTo>
                    <a:pt x="13201" y="2351"/>
                  </a:moveTo>
                  <a:cubicBezTo>
                    <a:pt x="13201" y="2057"/>
                    <a:pt x="13080" y="1763"/>
                    <a:pt x="12959" y="1469"/>
                  </a:cubicBezTo>
                  <a:cubicBezTo>
                    <a:pt x="12718" y="588"/>
                    <a:pt x="11994" y="0"/>
                    <a:pt x="11149" y="0"/>
                  </a:cubicBezTo>
                  <a:cubicBezTo>
                    <a:pt x="1978" y="0"/>
                    <a:pt x="1978" y="0"/>
                    <a:pt x="1978" y="0"/>
                  </a:cubicBezTo>
                  <a:cubicBezTo>
                    <a:pt x="1254" y="0"/>
                    <a:pt x="530" y="441"/>
                    <a:pt x="168" y="1176"/>
                  </a:cubicBezTo>
                  <a:cubicBezTo>
                    <a:pt x="-73" y="1910"/>
                    <a:pt x="-73" y="2939"/>
                    <a:pt x="289" y="3673"/>
                  </a:cubicBezTo>
                  <a:cubicBezTo>
                    <a:pt x="1737" y="6171"/>
                    <a:pt x="3306" y="8522"/>
                    <a:pt x="5116" y="10727"/>
                  </a:cubicBezTo>
                  <a:cubicBezTo>
                    <a:pt x="8977" y="15429"/>
                    <a:pt x="13683" y="19102"/>
                    <a:pt x="18752" y="21453"/>
                  </a:cubicBezTo>
                  <a:cubicBezTo>
                    <a:pt x="18993" y="21600"/>
                    <a:pt x="19234" y="21600"/>
                    <a:pt x="19476" y="21600"/>
                  </a:cubicBezTo>
                  <a:cubicBezTo>
                    <a:pt x="20079" y="21600"/>
                    <a:pt x="20682" y="21306"/>
                    <a:pt x="21044" y="20571"/>
                  </a:cubicBezTo>
                  <a:cubicBezTo>
                    <a:pt x="21527" y="19690"/>
                    <a:pt x="21527" y="18514"/>
                    <a:pt x="20924" y="17633"/>
                  </a:cubicBezTo>
                  <a:cubicBezTo>
                    <a:pt x="17666" y="13665"/>
                    <a:pt x="15131" y="8376"/>
                    <a:pt x="13201" y="2351"/>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5" name="Shape 1220"/>
            <p:cNvSpPr/>
            <p:nvPr/>
          </p:nvSpPr>
          <p:spPr>
            <a:xfrm>
              <a:off x="8767243" y="6104988"/>
              <a:ext cx="52094" cy="59593"/>
            </a:xfrm>
            <a:custGeom>
              <a:avLst/>
              <a:gdLst/>
              <a:ahLst/>
              <a:cxnLst>
                <a:cxn ang="0">
                  <a:pos x="wd2" y="hd2"/>
                </a:cxn>
                <a:cxn ang="5400000">
                  <a:pos x="wd2" y="hd2"/>
                </a:cxn>
                <a:cxn ang="10800000">
                  <a:pos x="wd2" y="hd2"/>
                </a:cxn>
                <a:cxn ang="16200000">
                  <a:pos x="wd2" y="hd2"/>
                </a:cxn>
              </a:cxnLst>
              <a:rect l="0" t="0" r="r" b="b"/>
              <a:pathLst>
                <a:path w="21504" h="21600" extrusionOk="0">
                  <a:moveTo>
                    <a:pt x="18981" y="0"/>
                  </a:moveTo>
                  <a:cubicBezTo>
                    <a:pt x="2584" y="0"/>
                    <a:pt x="2584" y="0"/>
                    <a:pt x="2584" y="0"/>
                  </a:cubicBezTo>
                  <a:cubicBezTo>
                    <a:pt x="1638" y="0"/>
                    <a:pt x="850" y="277"/>
                    <a:pt x="377" y="969"/>
                  </a:cubicBezTo>
                  <a:cubicBezTo>
                    <a:pt x="-96" y="1523"/>
                    <a:pt x="-96" y="2354"/>
                    <a:pt x="219" y="3046"/>
                  </a:cubicBezTo>
                  <a:cubicBezTo>
                    <a:pt x="4161" y="11492"/>
                    <a:pt x="10310" y="17862"/>
                    <a:pt x="17878" y="21323"/>
                  </a:cubicBezTo>
                  <a:cubicBezTo>
                    <a:pt x="18193" y="21462"/>
                    <a:pt x="18666" y="21600"/>
                    <a:pt x="18981" y="21600"/>
                  </a:cubicBezTo>
                  <a:cubicBezTo>
                    <a:pt x="19454" y="21600"/>
                    <a:pt x="19927" y="21462"/>
                    <a:pt x="20400" y="21185"/>
                  </a:cubicBezTo>
                  <a:cubicBezTo>
                    <a:pt x="21031" y="20908"/>
                    <a:pt x="21504" y="20077"/>
                    <a:pt x="21504" y="19385"/>
                  </a:cubicBezTo>
                  <a:cubicBezTo>
                    <a:pt x="21504" y="2215"/>
                    <a:pt x="21504" y="2215"/>
                    <a:pt x="21504" y="2215"/>
                  </a:cubicBezTo>
                  <a:cubicBezTo>
                    <a:pt x="21504" y="969"/>
                    <a:pt x="20400" y="0"/>
                    <a:pt x="18981" y="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6" name="Shape 1221"/>
            <p:cNvSpPr/>
            <p:nvPr/>
          </p:nvSpPr>
          <p:spPr>
            <a:xfrm>
              <a:off x="8756030" y="6048302"/>
              <a:ext cx="63307" cy="50711"/>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2082" y="0"/>
                    <a:pt x="2082" y="0"/>
                    <a:pt x="2082" y="0"/>
                  </a:cubicBezTo>
                  <a:cubicBezTo>
                    <a:pt x="1431" y="0"/>
                    <a:pt x="911" y="325"/>
                    <a:pt x="520" y="812"/>
                  </a:cubicBezTo>
                  <a:cubicBezTo>
                    <a:pt x="130" y="1299"/>
                    <a:pt x="0" y="2111"/>
                    <a:pt x="0" y="2761"/>
                  </a:cubicBezTo>
                  <a:cubicBezTo>
                    <a:pt x="130" y="8608"/>
                    <a:pt x="781" y="14292"/>
                    <a:pt x="1952" y="19651"/>
                  </a:cubicBezTo>
                  <a:cubicBezTo>
                    <a:pt x="2212" y="20788"/>
                    <a:pt x="2993" y="21600"/>
                    <a:pt x="3904" y="21600"/>
                  </a:cubicBezTo>
                  <a:cubicBezTo>
                    <a:pt x="19518" y="21600"/>
                    <a:pt x="19518" y="21600"/>
                    <a:pt x="19518" y="21600"/>
                  </a:cubicBezTo>
                  <a:cubicBezTo>
                    <a:pt x="20689" y="21600"/>
                    <a:pt x="21600" y="20463"/>
                    <a:pt x="21600" y="19002"/>
                  </a:cubicBezTo>
                  <a:cubicBezTo>
                    <a:pt x="21600" y="2598"/>
                    <a:pt x="21600" y="2598"/>
                    <a:pt x="21600" y="2598"/>
                  </a:cubicBezTo>
                  <a:cubicBezTo>
                    <a:pt x="21600" y="1299"/>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7" name="Shape 1222"/>
            <p:cNvSpPr/>
            <p:nvPr/>
          </p:nvSpPr>
          <p:spPr>
            <a:xfrm>
              <a:off x="8756030" y="5992908"/>
              <a:ext cx="63307" cy="50711"/>
            </a:xfrm>
            <a:custGeom>
              <a:avLst/>
              <a:gdLst/>
              <a:ahLst/>
              <a:cxnLst>
                <a:cxn ang="0">
                  <a:pos x="wd2" y="hd2"/>
                </a:cxn>
                <a:cxn ang="5400000">
                  <a:pos x="wd2" y="hd2"/>
                </a:cxn>
                <a:cxn ang="10800000">
                  <a:pos x="wd2" y="hd2"/>
                </a:cxn>
                <a:cxn ang="16200000">
                  <a:pos x="wd2" y="hd2"/>
                </a:cxn>
              </a:cxnLst>
              <a:rect l="0" t="0" r="r" b="b"/>
              <a:pathLst>
                <a:path w="21600" h="21600" extrusionOk="0">
                  <a:moveTo>
                    <a:pt x="19518" y="0"/>
                  </a:moveTo>
                  <a:cubicBezTo>
                    <a:pt x="4294" y="0"/>
                    <a:pt x="4294" y="0"/>
                    <a:pt x="4294" y="0"/>
                  </a:cubicBezTo>
                  <a:cubicBezTo>
                    <a:pt x="3383" y="0"/>
                    <a:pt x="2602" y="812"/>
                    <a:pt x="2342" y="1949"/>
                  </a:cubicBezTo>
                  <a:cubicBezTo>
                    <a:pt x="1041" y="7308"/>
                    <a:pt x="260" y="12992"/>
                    <a:pt x="0" y="18839"/>
                  </a:cubicBezTo>
                  <a:cubicBezTo>
                    <a:pt x="0" y="19489"/>
                    <a:pt x="260" y="20301"/>
                    <a:pt x="651" y="20788"/>
                  </a:cubicBezTo>
                  <a:cubicBezTo>
                    <a:pt x="1041" y="21275"/>
                    <a:pt x="1561" y="21600"/>
                    <a:pt x="2082" y="21600"/>
                  </a:cubicBezTo>
                  <a:cubicBezTo>
                    <a:pt x="19518" y="21600"/>
                    <a:pt x="19518" y="21600"/>
                    <a:pt x="19518" y="21600"/>
                  </a:cubicBezTo>
                  <a:cubicBezTo>
                    <a:pt x="20689" y="21600"/>
                    <a:pt x="21600" y="20463"/>
                    <a:pt x="21600" y="19002"/>
                  </a:cubicBezTo>
                  <a:cubicBezTo>
                    <a:pt x="21600" y="2598"/>
                    <a:pt x="21600" y="2598"/>
                    <a:pt x="21600" y="2598"/>
                  </a:cubicBezTo>
                  <a:cubicBezTo>
                    <a:pt x="21600" y="1137"/>
                    <a:pt x="20689" y="0"/>
                    <a:pt x="19518" y="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8" name="Shape 1223"/>
            <p:cNvSpPr/>
            <p:nvPr/>
          </p:nvSpPr>
          <p:spPr>
            <a:xfrm>
              <a:off x="8768857" y="5929278"/>
              <a:ext cx="50479" cy="58301"/>
            </a:xfrm>
            <a:custGeom>
              <a:avLst/>
              <a:gdLst/>
              <a:ahLst/>
              <a:cxnLst>
                <a:cxn ang="0">
                  <a:pos x="wd2" y="hd2"/>
                </a:cxn>
                <a:cxn ang="5400000">
                  <a:pos x="wd2" y="hd2"/>
                </a:cxn>
                <a:cxn ang="10800000">
                  <a:pos x="wd2" y="hd2"/>
                </a:cxn>
                <a:cxn ang="16200000">
                  <a:pos x="wd2" y="hd2"/>
                </a:cxn>
              </a:cxnLst>
              <a:rect l="0" t="0" r="r" b="b"/>
              <a:pathLst>
                <a:path w="21502" h="21600" extrusionOk="0">
                  <a:moveTo>
                    <a:pt x="20203" y="282"/>
                  </a:moveTo>
                  <a:cubicBezTo>
                    <a:pt x="19878" y="0"/>
                    <a:pt x="19391" y="0"/>
                    <a:pt x="18904" y="0"/>
                  </a:cubicBezTo>
                  <a:cubicBezTo>
                    <a:pt x="18579" y="0"/>
                    <a:pt x="18091" y="0"/>
                    <a:pt x="17604" y="282"/>
                  </a:cubicBezTo>
                  <a:cubicBezTo>
                    <a:pt x="10296" y="4094"/>
                    <a:pt x="4287" y="10306"/>
                    <a:pt x="227" y="18494"/>
                  </a:cubicBezTo>
                  <a:cubicBezTo>
                    <a:pt x="-98" y="19200"/>
                    <a:pt x="-98" y="20047"/>
                    <a:pt x="389" y="20612"/>
                  </a:cubicBezTo>
                  <a:cubicBezTo>
                    <a:pt x="876" y="21318"/>
                    <a:pt x="1688" y="21600"/>
                    <a:pt x="2663" y="21600"/>
                  </a:cubicBezTo>
                  <a:cubicBezTo>
                    <a:pt x="18904" y="21600"/>
                    <a:pt x="18904" y="21600"/>
                    <a:pt x="18904" y="21600"/>
                  </a:cubicBezTo>
                  <a:cubicBezTo>
                    <a:pt x="20365" y="21600"/>
                    <a:pt x="21502" y="20612"/>
                    <a:pt x="21502" y="19341"/>
                  </a:cubicBezTo>
                  <a:cubicBezTo>
                    <a:pt x="21502" y="2259"/>
                    <a:pt x="21502" y="2259"/>
                    <a:pt x="21502" y="2259"/>
                  </a:cubicBezTo>
                  <a:cubicBezTo>
                    <a:pt x="21502" y="1412"/>
                    <a:pt x="21015" y="706"/>
                    <a:pt x="20203" y="282"/>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39" name="Shape 1224"/>
            <p:cNvSpPr/>
            <p:nvPr/>
          </p:nvSpPr>
          <p:spPr>
            <a:xfrm>
              <a:off x="8854643" y="6104988"/>
              <a:ext cx="70792" cy="57332"/>
            </a:xfrm>
            <a:custGeom>
              <a:avLst/>
              <a:gdLst/>
              <a:ahLst/>
              <a:cxnLst>
                <a:cxn ang="0">
                  <a:pos x="wd2" y="hd2"/>
                </a:cxn>
                <a:cxn ang="5400000">
                  <a:pos x="wd2" y="hd2"/>
                </a:cxn>
                <a:cxn ang="10800000">
                  <a:pos x="wd2" y="hd2"/>
                </a:cxn>
                <a:cxn ang="16200000">
                  <a:pos x="wd2" y="hd2"/>
                </a:cxn>
              </a:cxnLst>
              <a:rect l="0" t="0" r="r" b="b"/>
              <a:pathLst>
                <a:path w="21325" h="21600" extrusionOk="0">
                  <a:moveTo>
                    <a:pt x="19471" y="0"/>
                  </a:moveTo>
                  <a:cubicBezTo>
                    <a:pt x="10279" y="0"/>
                    <a:pt x="10279" y="0"/>
                    <a:pt x="10279" y="0"/>
                  </a:cubicBezTo>
                  <a:cubicBezTo>
                    <a:pt x="9475" y="0"/>
                    <a:pt x="8786" y="576"/>
                    <a:pt x="8556" y="1440"/>
                  </a:cubicBezTo>
                  <a:cubicBezTo>
                    <a:pt x="6603" y="7920"/>
                    <a:pt x="3845" y="13392"/>
                    <a:pt x="513" y="17712"/>
                  </a:cubicBezTo>
                  <a:cubicBezTo>
                    <a:pt x="-61" y="18432"/>
                    <a:pt x="-176" y="19728"/>
                    <a:pt x="284" y="20592"/>
                  </a:cubicBezTo>
                  <a:cubicBezTo>
                    <a:pt x="628" y="21312"/>
                    <a:pt x="1203" y="21600"/>
                    <a:pt x="1892" y="21600"/>
                  </a:cubicBezTo>
                  <a:cubicBezTo>
                    <a:pt x="2007" y="21600"/>
                    <a:pt x="2237" y="21600"/>
                    <a:pt x="2467" y="21456"/>
                  </a:cubicBezTo>
                  <a:cubicBezTo>
                    <a:pt x="7637" y="19296"/>
                    <a:pt x="12462" y="15408"/>
                    <a:pt x="16484" y="10512"/>
                  </a:cubicBezTo>
                  <a:cubicBezTo>
                    <a:pt x="18092" y="8352"/>
                    <a:pt x="19701" y="6048"/>
                    <a:pt x="20964" y="3600"/>
                  </a:cubicBezTo>
                  <a:cubicBezTo>
                    <a:pt x="21424" y="2880"/>
                    <a:pt x="21424" y="1872"/>
                    <a:pt x="21079" y="1152"/>
                  </a:cubicBezTo>
                  <a:cubicBezTo>
                    <a:pt x="20735" y="432"/>
                    <a:pt x="20160" y="0"/>
                    <a:pt x="19471" y="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0" name="Shape 1225"/>
            <p:cNvSpPr/>
            <p:nvPr/>
          </p:nvSpPr>
          <p:spPr>
            <a:xfrm>
              <a:off x="8887404" y="6048302"/>
              <a:ext cx="56609" cy="50711"/>
            </a:xfrm>
            <a:custGeom>
              <a:avLst/>
              <a:gdLst/>
              <a:ahLst/>
              <a:cxnLst>
                <a:cxn ang="0">
                  <a:pos x="wd2" y="hd2"/>
                </a:cxn>
                <a:cxn ang="5400000">
                  <a:pos x="wd2" y="hd2"/>
                </a:cxn>
                <a:cxn ang="10800000">
                  <a:pos x="wd2" y="hd2"/>
                </a:cxn>
                <a:cxn ang="16200000">
                  <a:pos x="wd2" y="hd2"/>
                </a:cxn>
              </a:cxnLst>
              <a:rect l="0" t="0" r="r" b="b"/>
              <a:pathLst>
                <a:path w="21509" h="21600" extrusionOk="0">
                  <a:moveTo>
                    <a:pt x="19190" y="0"/>
                  </a:moveTo>
                  <a:cubicBezTo>
                    <a:pt x="4548" y="0"/>
                    <a:pt x="4548" y="0"/>
                    <a:pt x="4548" y="0"/>
                  </a:cubicBezTo>
                  <a:cubicBezTo>
                    <a:pt x="3388" y="0"/>
                    <a:pt x="2373" y="1137"/>
                    <a:pt x="2228" y="2598"/>
                  </a:cubicBezTo>
                  <a:cubicBezTo>
                    <a:pt x="1939" y="7958"/>
                    <a:pt x="1214" y="13317"/>
                    <a:pt x="54" y="18352"/>
                  </a:cubicBezTo>
                  <a:cubicBezTo>
                    <a:pt x="-91" y="19164"/>
                    <a:pt x="54" y="19976"/>
                    <a:pt x="489" y="20626"/>
                  </a:cubicBezTo>
                  <a:cubicBezTo>
                    <a:pt x="924" y="21275"/>
                    <a:pt x="1649" y="21600"/>
                    <a:pt x="2373" y="21600"/>
                  </a:cubicBezTo>
                  <a:cubicBezTo>
                    <a:pt x="15565" y="21600"/>
                    <a:pt x="15565" y="21600"/>
                    <a:pt x="15565" y="21600"/>
                  </a:cubicBezTo>
                  <a:cubicBezTo>
                    <a:pt x="16435" y="21600"/>
                    <a:pt x="17305" y="20950"/>
                    <a:pt x="17595" y="20138"/>
                  </a:cubicBezTo>
                  <a:cubicBezTo>
                    <a:pt x="19769" y="14617"/>
                    <a:pt x="21074" y="8932"/>
                    <a:pt x="21509" y="2923"/>
                  </a:cubicBezTo>
                  <a:cubicBezTo>
                    <a:pt x="21509" y="2923"/>
                    <a:pt x="21509" y="2761"/>
                    <a:pt x="21509" y="2598"/>
                  </a:cubicBezTo>
                  <a:cubicBezTo>
                    <a:pt x="21509" y="1299"/>
                    <a:pt x="20494" y="0"/>
                    <a:pt x="19190" y="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1" name="Shape 1226"/>
            <p:cNvSpPr/>
            <p:nvPr/>
          </p:nvSpPr>
          <p:spPr>
            <a:xfrm>
              <a:off x="8887888" y="5992908"/>
              <a:ext cx="55802" cy="50711"/>
            </a:xfrm>
            <a:custGeom>
              <a:avLst/>
              <a:gdLst/>
              <a:ahLst/>
              <a:cxnLst>
                <a:cxn ang="0">
                  <a:pos x="wd2" y="hd2"/>
                </a:cxn>
                <a:cxn ang="5400000">
                  <a:pos x="wd2" y="hd2"/>
                </a:cxn>
                <a:cxn ang="10800000">
                  <a:pos x="wd2" y="hd2"/>
                </a:cxn>
                <a:cxn ang="16200000">
                  <a:pos x="wd2" y="hd2"/>
                </a:cxn>
              </a:cxnLst>
              <a:rect l="0" t="0" r="r" b="b"/>
              <a:pathLst>
                <a:path w="21508" h="21600" extrusionOk="0">
                  <a:moveTo>
                    <a:pt x="496" y="974"/>
                  </a:moveTo>
                  <a:cubicBezTo>
                    <a:pt x="55" y="1624"/>
                    <a:pt x="-92" y="2436"/>
                    <a:pt x="55" y="3248"/>
                  </a:cubicBezTo>
                  <a:cubicBezTo>
                    <a:pt x="1230" y="8283"/>
                    <a:pt x="1818" y="13642"/>
                    <a:pt x="1965" y="19002"/>
                  </a:cubicBezTo>
                  <a:cubicBezTo>
                    <a:pt x="2112" y="20463"/>
                    <a:pt x="3141" y="21600"/>
                    <a:pt x="4316" y="21600"/>
                  </a:cubicBezTo>
                  <a:cubicBezTo>
                    <a:pt x="19157" y="21600"/>
                    <a:pt x="19157" y="21600"/>
                    <a:pt x="19157" y="21600"/>
                  </a:cubicBezTo>
                  <a:cubicBezTo>
                    <a:pt x="19745" y="21600"/>
                    <a:pt x="20332" y="21275"/>
                    <a:pt x="20773" y="20788"/>
                  </a:cubicBezTo>
                  <a:cubicBezTo>
                    <a:pt x="21214" y="20138"/>
                    <a:pt x="21508" y="19489"/>
                    <a:pt x="21508" y="18839"/>
                  </a:cubicBezTo>
                  <a:cubicBezTo>
                    <a:pt x="21067" y="12830"/>
                    <a:pt x="19745" y="6983"/>
                    <a:pt x="17541" y="1624"/>
                  </a:cubicBezTo>
                  <a:cubicBezTo>
                    <a:pt x="17100" y="650"/>
                    <a:pt x="16365" y="0"/>
                    <a:pt x="15337" y="0"/>
                  </a:cubicBezTo>
                  <a:cubicBezTo>
                    <a:pt x="2406" y="0"/>
                    <a:pt x="2406" y="0"/>
                    <a:pt x="2406" y="0"/>
                  </a:cubicBezTo>
                  <a:cubicBezTo>
                    <a:pt x="1671" y="0"/>
                    <a:pt x="937" y="325"/>
                    <a:pt x="496" y="974"/>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2" name="Shape 1227"/>
            <p:cNvSpPr/>
            <p:nvPr/>
          </p:nvSpPr>
          <p:spPr>
            <a:xfrm>
              <a:off x="8855773" y="5931539"/>
              <a:ext cx="67599" cy="56040"/>
            </a:xfrm>
            <a:custGeom>
              <a:avLst/>
              <a:gdLst/>
              <a:ahLst/>
              <a:cxnLst>
                <a:cxn ang="0">
                  <a:pos x="wd2" y="hd2"/>
                </a:cxn>
                <a:cxn ang="5400000">
                  <a:pos x="wd2" y="hd2"/>
                </a:cxn>
                <a:cxn ang="10800000">
                  <a:pos x="wd2" y="hd2"/>
                </a:cxn>
                <a:cxn ang="16200000">
                  <a:pos x="wd2" y="hd2"/>
                </a:cxn>
              </a:cxnLst>
              <a:rect l="0" t="0" r="r" b="b"/>
              <a:pathLst>
                <a:path w="21274" h="21600" extrusionOk="0">
                  <a:moveTo>
                    <a:pt x="8096" y="19249"/>
                  </a:moveTo>
                  <a:cubicBezTo>
                    <a:pt x="8096" y="19543"/>
                    <a:pt x="8216" y="19837"/>
                    <a:pt x="8336" y="20131"/>
                  </a:cubicBezTo>
                  <a:cubicBezTo>
                    <a:pt x="8576" y="21012"/>
                    <a:pt x="9296" y="21600"/>
                    <a:pt x="10136" y="21600"/>
                  </a:cubicBezTo>
                  <a:cubicBezTo>
                    <a:pt x="19376" y="21600"/>
                    <a:pt x="19376" y="21600"/>
                    <a:pt x="19376" y="21600"/>
                  </a:cubicBezTo>
                  <a:cubicBezTo>
                    <a:pt x="20096" y="21600"/>
                    <a:pt x="20696" y="21159"/>
                    <a:pt x="21056" y="20424"/>
                  </a:cubicBezTo>
                  <a:cubicBezTo>
                    <a:pt x="21416" y="19690"/>
                    <a:pt x="21296" y="18661"/>
                    <a:pt x="20936" y="18073"/>
                  </a:cubicBezTo>
                  <a:cubicBezTo>
                    <a:pt x="19496" y="15429"/>
                    <a:pt x="17936" y="13078"/>
                    <a:pt x="16136" y="10873"/>
                  </a:cubicBezTo>
                  <a:cubicBezTo>
                    <a:pt x="12296" y="6171"/>
                    <a:pt x="7616" y="2498"/>
                    <a:pt x="2576" y="147"/>
                  </a:cubicBezTo>
                  <a:cubicBezTo>
                    <a:pt x="2336" y="0"/>
                    <a:pt x="2096" y="0"/>
                    <a:pt x="1856" y="0"/>
                  </a:cubicBezTo>
                  <a:cubicBezTo>
                    <a:pt x="1256" y="0"/>
                    <a:pt x="656" y="294"/>
                    <a:pt x="296" y="1029"/>
                  </a:cubicBezTo>
                  <a:cubicBezTo>
                    <a:pt x="-184" y="1910"/>
                    <a:pt x="-64" y="3086"/>
                    <a:pt x="536" y="3967"/>
                  </a:cubicBezTo>
                  <a:cubicBezTo>
                    <a:pt x="3656" y="8082"/>
                    <a:pt x="6176" y="13224"/>
                    <a:pt x="8096" y="19249"/>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3" name="Shape 1228"/>
            <p:cNvSpPr/>
            <p:nvPr/>
          </p:nvSpPr>
          <p:spPr>
            <a:xfrm>
              <a:off x="8824666" y="5928148"/>
              <a:ext cx="51933" cy="59431"/>
            </a:xfrm>
            <a:custGeom>
              <a:avLst/>
              <a:gdLst/>
              <a:ahLst/>
              <a:cxnLst>
                <a:cxn ang="0">
                  <a:pos x="wd2" y="hd2"/>
                </a:cxn>
                <a:cxn ang="5400000">
                  <a:pos x="wd2" y="hd2"/>
                </a:cxn>
                <a:cxn ang="10800000">
                  <a:pos x="wd2" y="hd2"/>
                </a:cxn>
                <a:cxn ang="16200000">
                  <a:pos x="wd2" y="hd2"/>
                </a:cxn>
              </a:cxnLst>
              <a:rect l="0" t="0" r="r" b="b"/>
              <a:pathLst>
                <a:path w="21504" h="21600" extrusionOk="0">
                  <a:moveTo>
                    <a:pt x="2523" y="21600"/>
                  </a:moveTo>
                  <a:cubicBezTo>
                    <a:pt x="18920" y="21600"/>
                    <a:pt x="18920" y="21600"/>
                    <a:pt x="18920" y="21600"/>
                  </a:cubicBezTo>
                  <a:cubicBezTo>
                    <a:pt x="19866" y="21600"/>
                    <a:pt x="20654" y="21323"/>
                    <a:pt x="21127" y="20631"/>
                  </a:cubicBezTo>
                  <a:cubicBezTo>
                    <a:pt x="21600" y="20077"/>
                    <a:pt x="21600" y="19246"/>
                    <a:pt x="21285" y="18554"/>
                  </a:cubicBezTo>
                  <a:cubicBezTo>
                    <a:pt x="17343" y="10108"/>
                    <a:pt x="11194" y="3738"/>
                    <a:pt x="3626" y="277"/>
                  </a:cubicBezTo>
                  <a:cubicBezTo>
                    <a:pt x="3311" y="138"/>
                    <a:pt x="2838" y="0"/>
                    <a:pt x="2523" y="0"/>
                  </a:cubicBezTo>
                  <a:cubicBezTo>
                    <a:pt x="2050" y="0"/>
                    <a:pt x="1577" y="138"/>
                    <a:pt x="1104" y="415"/>
                  </a:cubicBezTo>
                  <a:cubicBezTo>
                    <a:pt x="315" y="831"/>
                    <a:pt x="0" y="1523"/>
                    <a:pt x="0" y="2215"/>
                  </a:cubicBezTo>
                  <a:cubicBezTo>
                    <a:pt x="0" y="19385"/>
                    <a:pt x="0" y="19385"/>
                    <a:pt x="0" y="19385"/>
                  </a:cubicBezTo>
                  <a:cubicBezTo>
                    <a:pt x="0" y="20631"/>
                    <a:pt x="1104" y="21600"/>
                    <a:pt x="2523" y="2160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4" name="Shape 1229"/>
            <p:cNvSpPr/>
            <p:nvPr/>
          </p:nvSpPr>
          <p:spPr>
            <a:xfrm>
              <a:off x="8824666" y="5992908"/>
              <a:ext cx="63308" cy="50711"/>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9518" y="21600"/>
                    <a:pt x="19518" y="21600"/>
                    <a:pt x="19518" y="21600"/>
                  </a:cubicBezTo>
                  <a:cubicBezTo>
                    <a:pt x="20169" y="21600"/>
                    <a:pt x="20689" y="21275"/>
                    <a:pt x="21080" y="20788"/>
                  </a:cubicBezTo>
                  <a:cubicBezTo>
                    <a:pt x="21470" y="20301"/>
                    <a:pt x="21600" y="19651"/>
                    <a:pt x="21600" y="18839"/>
                  </a:cubicBezTo>
                  <a:cubicBezTo>
                    <a:pt x="21470" y="12992"/>
                    <a:pt x="20819" y="7308"/>
                    <a:pt x="19648" y="1949"/>
                  </a:cubicBezTo>
                  <a:cubicBezTo>
                    <a:pt x="19388" y="812"/>
                    <a:pt x="18607" y="0"/>
                    <a:pt x="17696" y="0"/>
                  </a:cubicBezTo>
                  <a:cubicBezTo>
                    <a:pt x="2082" y="0"/>
                    <a:pt x="2082" y="0"/>
                    <a:pt x="2082" y="0"/>
                  </a:cubicBezTo>
                  <a:cubicBezTo>
                    <a:pt x="911" y="0"/>
                    <a:pt x="0" y="1137"/>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5" name="Shape 1230"/>
            <p:cNvSpPr/>
            <p:nvPr/>
          </p:nvSpPr>
          <p:spPr>
            <a:xfrm>
              <a:off x="8824666" y="6048302"/>
              <a:ext cx="63308" cy="50711"/>
            </a:xfrm>
            <a:custGeom>
              <a:avLst/>
              <a:gdLst/>
              <a:ahLst/>
              <a:cxnLst>
                <a:cxn ang="0">
                  <a:pos x="wd2" y="hd2"/>
                </a:cxn>
                <a:cxn ang="5400000">
                  <a:pos x="wd2" y="hd2"/>
                </a:cxn>
                <a:cxn ang="10800000">
                  <a:pos x="wd2" y="hd2"/>
                </a:cxn>
                <a:cxn ang="16200000">
                  <a:pos x="wd2" y="hd2"/>
                </a:cxn>
              </a:cxnLst>
              <a:rect l="0" t="0" r="r" b="b"/>
              <a:pathLst>
                <a:path w="21600" h="21600" extrusionOk="0">
                  <a:moveTo>
                    <a:pt x="2082" y="21600"/>
                  </a:moveTo>
                  <a:cubicBezTo>
                    <a:pt x="17306" y="21600"/>
                    <a:pt x="17306" y="21600"/>
                    <a:pt x="17306" y="21600"/>
                  </a:cubicBezTo>
                  <a:cubicBezTo>
                    <a:pt x="18217" y="21600"/>
                    <a:pt x="18998" y="20788"/>
                    <a:pt x="19258" y="19814"/>
                  </a:cubicBezTo>
                  <a:cubicBezTo>
                    <a:pt x="20559" y="14454"/>
                    <a:pt x="21340" y="8770"/>
                    <a:pt x="21600" y="2923"/>
                  </a:cubicBezTo>
                  <a:cubicBezTo>
                    <a:pt x="21600" y="2761"/>
                    <a:pt x="21600" y="2761"/>
                    <a:pt x="21600" y="2598"/>
                  </a:cubicBezTo>
                  <a:cubicBezTo>
                    <a:pt x="21600" y="1299"/>
                    <a:pt x="20689" y="0"/>
                    <a:pt x="19518" y="0"/>
                  </a:cubicBezTo>
                  <a:cubicBezTo>
                    <a:pt x="2082" y="0"/>
                    <a:pt x="2082" y="0"/>
                    <a:pt x="2082" y="0"/>
                  </a:cubicBezTo>
                  <a:cubicBezTo>
                    <a:pt x="911" y="0"/>
                    <a:pt x="0" y="1299"/>
                    <a:pt x="0" y="2598"/>
                  </a:cubicBezTo>
                  <a:cubicBezTo>
                    <a:pt x="0" y="19002"/>
                    <a:pt x="0" y="19002"/>
                    <a:pt x="0" y="19002"/>
                  </a:cubicBezTo>
                  <a:cubicBezTo>
                    <a:pt x="0" y="20463"/>
                    <a:pt x="911" y="21600"/>
                    <a:pt x="2082" y="2160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6" name="Shape 1231"/>
            <p:cNvSpPr/>
            <p:nvPr/>
          </p:nvSpPr>
          <p:spPr>
            <a:xfrm>
              <a:off x="8824666" y="6104988"/>
              <a:ext cx="50388" cy="58786"/>
            </a:xfrm>
            <a:custGeom>
              <a:avLst/>
              <a:gdLst/>
              <a:ahLst/>
              <a:cxnLst>
                <a:cxn ang="0">
                  <a:pos x="wd2" y="hd2"/>
                </a:cxn>
                <a:cxn ang="5400000">
                  <a:pos x="wd2" y="hd2"/>
                </a:cxn>
                <a:cxn ang="10800000">
                  <a:pos x="wd2" y="hd2"/>
                </a:cxn>
                <a:cxn ang="16200000">
                  <a:pos x="wd2" y="hd2"/>
                </a:cxn>
              </a:cxnLst>
              <a:rect l="0" t="0" r="r" b="b"/>
              <a:pathLst>
                <a:path w="21600" h="21600" extrusionOk="0">
                  <a:moveTo>
                    <a:pt x="21600" y="2244"/>
                  </a:moveTo>
                  <a:cubicBezTo>
                    <a:pt x="21600" y="982"/>
                    <a:pt x="20455" y="0"/>
                    <a:pt x="18982" y="0"/>
                  </a:cubicBezTo>
                  <a:cubicBezTo>
                    <a:pt x="2618" y="0"/>
                    <a:pt x="2618" y="0"/>
                    <a:pt x="2618" y="0"/>
                  </a:cubicBezTo>
                  <a:cubicBezTo>
                    <a:pt x="1145" y="0"/>
                    <a:pt x="0" y="982"/>
                    <a:pt x="0" y="2244"/>
                  </a:cubicBezTo>
                  <a:cubicBezTo>
                    <a:pt x="0" y="19356"/>
                    <a:pt x="0" y="19356"/>
                    <a:pt x="0" y="19356"/>
                  </a:cubicBezTo>
                  <a:cubicBezTo>
                    <a:pt x="0" y="20057"/>
                    <a:pt x="491" y="20899"/>
                    <a:pt x="1309" y="21179"/>
                  </a:cubicBezTo>
                  <a:cubicBezTo>
                    <a:pt x="1636" y="21460"/>
                    <a:pt x="2127" y="21600"/>
                    <a:pt x="2618" y="21600"/>
                  </a:cubicBezTo>
                  <a:cubicBezTo>
                    <a:pt x="2945" y="21600"/>
                    <a:pt x="3436" y="21460"/>
                    <a:pt x="3927" y="21179"/>
                  </a:cubicBezTo>
                  <a:cubicBezTo>
                    <a:pt x="11291" y="17532"/>
                    <a:pt x="17345" y="11221"/>
                    <a:pt x="21436" y="3226"/>
                  </a:cubicBezTo>
                  <a:cubicBezTo>
                    <a:pt x="21600" y="2945"/>
                    <a:pt x="21600" y="2525"/>
                    <a:pt x="21600" y="2244"/>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7" name="Shape 1232"/>
            <p:cNvSpPr/>
            <p:nvPr/>
          </p:nvSpPr>
          <p:spPr>
            <a:xfrm>
              <a:off x="8681579" y="5905538"/>
              <a:ext cx="280845" cy="280845"/>
            </a:xfrm>
            <a:custGeom>
              <a:avLst/>
              <a:gdLst/>
              <a:ahLst/>
              <a:cxnLst>
                <a:cxn ang="0">
                  <a:pos x="wd2" y="hd2"/>
                </a:cxn>
                <a:cxn ang="5400000">
                  <a:pos x="wd2" y="hd2"/>
                </a:cxn>
                <a:cxn ang="10800000">
                  <a:pos x="wd2" y="hd2"/>
                </a:cxn>
                <a:cxn ang="16200000">
                  <a:pos x="wd2" y="hd2"/>
                </a:cxn>
              </a:cxnLst>
              <a:rect l="0" t="0" r="r" b="b"/>
              <a:pathLst>
                <a:path w="21600" h="21600" extrusionOk="0">
                  <a:moveTo>
                    <a:pt x="10800" y="704"/>
                  </a:moveTo>
                  <a:cubicBezTo>
                    <a:pt x="16376" y="704"/>
                    <a:pt x="20896" y="5224"/>
                    <a:pt x="20896" y="10800"/>
                  </a:cubicBezTo>
                  <a:cubicBezTo>
                    <a:pt x="20896" y="16376"/>
                    <a:pt x="16376" y="20896"/>
                    <a:pt x="10800" y="20896"/>
                  </a:cubicBezTo>
                  <a:cubicBezTo>
                    <a:pt x="5224" y="20896"/>
                    <a:pt x="704" y="16376"/>
                    <a:pt x="704" y="10800"/>
                  </a:cubicBezTo>
                  <a:cubicBezTo>
                    <a:pt x="704" y="5224"/>
                    <a:pt x="5224" y="704"/>
                    <a:pt x="10800" y="704"/>
                  </a:cubicBezTo>
                  <a:moveTo>
                    <a:pt x="10800" y="0"/>
                  </a:moveTo>
                  <a:cubicBezTo>
                    <a:pt x="4842" y="0"/>
                    <a:pt x="0" y="4842"/>
                    <a:pt x="0" y="10800"/>
                  </a:cubicBezTo>
                  <a:cubicBezTo>
                    <a:pt x="0" y="16758"/>
                    <a:pt x="4842" y="21600"/>
                    <a:pt x="10800" y="21600"/>
                  </a:cubicBezTo>
                  <a:cubicBezTo>
                    <a:pt x="16758" y="21600"/>
                    <a:pt x="21600" y="16758"/>
                    <a:pt x="21600" y="10800"/>
                  </a:cubicBezTo>
                  <a:cubicBezTo>
                    <a:pt x="21600" y="4842"/>
                    <a:pt x="16758" y="0"/>
                    <a:pt x="10800" y="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8" name="Shape 1233"/>
            <p:cNvSpPr/>
            <p:nvPr/>
          </p:nvSpPr>
          <p:spPr>
            <a:xfrm>
              <a:off x="8703353" y="5902147"/>
              <a:ext cx="99863" cy="95284"/>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49" name="Shape 1234"/>
            <p:cNvSpPr/>
            <p:nvPr/>
          </p:nvSpPr>
          <p:spPr>
            <a:xfrm>
              <a:off x="8698857" y="5897625"/>
              <a:ext cx="108854"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50" name="Shape 1235"/>
            <p:cNvSpPr/>
            <p:nvPr/>
          </p:nvSpPr>
          <p:spPr>
            <a:xfrm>
              <a:off x="8841433" y="5960932"/>
              <a:ext cx="99863" cy="95284"/>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51" name="Shape 1236"/>
            <p:cNvSpPr/>
            <p:nvPr/>
          </p:nvSpPr>
          <p:spPr>
            <a:xfrm>
              <a:off x="8836938" y="5956248"/>
              <a:ext cx="108854"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52" name="Shape 1237"/>
            <p:cNvSpPr/>
            <p:nvPr/>
          </p:nvSpPr>
          <p:spPr>
            <a:xfrm>
              <a:off x="8740820" y="6050886"/>
              <a:ext cx="99703" cy="95445"/>
            </a:xfrm>
            <a:custGeom>
              <a:avLst/>
              <a:gdLst/>
              <a:ahLst/>
              <a:cxnLst>
                <a:cxn ang="0">
                  <a:pos x="wd2" y="hd2"/>
                </a:cxn>
                <a:cxn ang="5400000">
                  <a:pos x="wd2" y="hd2"/>
                </a:cxn>
                <a:cxn ang="10800000">
                  <a:pos x="wd2" y="hd2"/>
                </a:cxn>
                <a:cxn ang="16200000">
                  <a:pos x="wd2" y="hd2"/>
                </a:cxn>
              </a:cxnLst>
              <a:rect l="0" t="0" r="r" b="b"/>
              <a:pathLst>
                <a:path w="21404" h="21600" extrusionOk="0">
                  <a:moveTo>
                    <a:pt x="16675" y="21600"/>
                  </a:moveTo>
                  <a:cubicBezTo>
                    <a:pt x="16511" y="21600"/>
                    <a:pt x="16429" y="21600"/>
                    <a:pt x="16266" y="21514"/>
                  </a:cubicBezTo>
                  <a:cubicBezTo>
                    <a:pt x="10702" y="18403"/>
                    <a:pt x="10702" y="18403"/>
                    <a:pt x="10702" y="18403"/>
                  </a:cubicBezTo>
                  <a:cubicBezTo>
                    <a:pt x="5138" y="21514"/>
                    <a:pt x="5138" y="21514"/>
                    <a:pt x="5138" y="21514"/>
                  </a:cubicBezTo>
                  <a:cubicBezTo>
                    <a:pt x="4975" y="21600"/>
                    <a:pt x="4893" y="21600"/>
                    <a:pt x="4729" y="21600"/>
                  </a:cubicBezTo>
                  <a:cubicBezTo>
                    <a:pt x="4484" y="21600"/>
                    <a:pt x="4320" y="21514"/>
                    <a:pt x="4157" y="21427"/>
                  </a:cubicBezTo>
                  <a:cubicBezTo>
                    <a:pt x="3829" y="21168"/>
                    <a:pt x="3666" y="20736"/>
                    <a:pt x="3747" y="20390"/>
                  </a:cubicBezTo>
                  <a:cubicBezTo>
                    <a:pt x="4811" y="13824"/>
                    <a:pt x="4811" y="13824"/>
                    <a:pt x="4811" y="13824"/>
                  </a:cubicBezTo>
                  <a:cubicBezTo>
                    <a:pt x="311" y="9245"/>
                    <a:pt x="311" y="9245"/>
                    <a:pt x="311" y="9245"/>
                  </a:cubicBezTo>
                  <a:cubicBezTo>
                    <a:pt x="66" y="8986"/>
                    <a:pt x="-98" y="8554"/>
                    <a:pt x="66" y="8208"/>
                  </a:cubicBezTo>
                  <a:cubicBezTo>
                    <a:pt x="147" y="7776"/>
                    <a:pt x="475" y="7517"/>
                    <a:pt x="884" y="7517"/>
                  </a:cubicBezTo>
                  <a:cubicBezTo>
                    <a:pt x="7020" y="6566"/>
                    <a:pt x="7020" y="6566"/>
                    <a:pt x="7020" y="6566"/>
                  </a:cubicBezTo>
                  <a:cubicBezTo>
                    <a:pt x="9802" y="605"/>
                    <a:pt x="9802" y="605"/>
                    <a:pt x="9802" y="605"/>
                  </a:cubicBezTo>
                  <a:cubicBezTo>
                    <a:pt x="9966" y="259"/>
                    <a:pt x="10293" y="0"/>
                    <a:pt x="10702" y="0"/>
                  </a:cubicBezTo>
                  <a:cubicBezTo>
                    <a:pt x="11111" y="0"/>
                    <a:pt x="11438" y="259"/>
                    <a:pt x="11602" y="605"/>
                  </a:cubicBezTo>
                  <a:cubicBezTo>
                    <a:pt x="14384" y="6566"/>
                    <a:pt x="14384" y="6566"/>
                    <a:pt x="14384" y="6566"/>
                  </a:cubicBezTo>
                  <a:cubicBezTo>
                    <a:pt x="20520" y="7517"/>
                    <a:pt x="20520" y="7517"/>
                    <a:pt x="20520" y="7517"/>
                  </a:cubicBezTo>
                  <a:cubicBezTo>
                    <a:pt x="20929" y="7517"/>
                    <a:pt x="21257" y="7776"/>
                    <a:pt x="21338" y="8208"/>
                  </a:cubicBezTo>
                  <a:cubicBezTo>
                    <a:pt x="21502" y="8554"/>
                    <a:pt x="21338" y="8986"/>
                    <a:pt x="21093" y="9245"/>
                  </a:cubicBezTo>
                  <a:cubicBezTo>
                    <a:pt x="16593" y="13824"/>
                    <a:pt x="16593" y="13824"/>
                    <a:pt x="16593" y="13824"/>
                  </a:cubicBezTo>
                  <a:cubicBezTo>
                    <a:pt x="17657" y="20390"/>
                    <a:pt x="17657" y="20390"/>
                    <a:pt x="17657" y="20390"/>
                  </a:cubicBezTo>
                  <a:cubicBezTo>
                    <a:pt x="17738" y="20736"/>
                    <a:pt x="17575" y="21168"/>
                    <a:pt x="17247" y="21427"/>
                  </a:cubicBezTo>
                  <a:cubicBezTo>
                    <a:pt x="17084" y="21514"/>
                    <a:pt x="16920" y="21600"/>
                    <a:pt x="16675" y="21600"/>
                  </a:cubicBezTo>
                  <a:close/>
                </a:path>
              </a:pathLst>
            </a:custGeom>
            <a:solidFill>
              <a:srgbClr val="FFFFFF"/>
            </a:solidFill>
            <a:ln w="3175" cap="flat">
              <a:solidFill>
                <a:srgbClr val="88A57F"/>
              </a:solid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53" name="Shape 1238"/>
            <p:cNvSpPr/>
            <p:nvPr/>
          </p:nvSpPr>
          <p:spPr>
            <a:xfrm>
              <a:off x="8736325" y="6046364"/>
              <a:ext cx="108854" cy="104489"/>
            </a:xfrm>
            <a:custGeom>
              <a:avLst/>
              <a:gdLst/>
              <a:ahLst/>
              <a:cxnLst>
                <a:cxn ang="0">
                  <a:pos x="wd2" y="hd2"/>
                </a:cxn>
                <a:cxn ang="5400000">
                  <a:pos x="wd2" y="hd2"/>
                </a:cxn>
                <a:cxn ang="10800000">
                  <a:pos x="wd2" y="hd2"/>
                </a:cxn>
                <a:cxn ang="16200000">
                  <a:pos x="wd2" y="hd2"/>
                </a:cxn>
              </a:cxnLst>
              <a:rect l="0" t="0" r="r" b="b"/>
              <a:pathLst>
                <a:path w="21410" h="21600" extrusionOk="0">
                  <a:moveTo>
                    <a:pt x="10705" y="1892"/>
                  </a:moveTo>
                  <a:cubicBezTo>
                    <a:pt x="13480" y="7726"/>
                    <a:pt x="13480" y="7726"/>
                    <a:pt x="13480" y="7726"/>
                  </a:cubicBezTo>
                  <a:cubicBezTo>
                    <a:pt x="19630" y="8672"/>
                    <a:pt x="19630" y="8672"/>
                    <a:pt x="19630" y="8672"/>
                  </a:cubicBezTo>
                  <a:cubicBezTo>
                    <a:pt x="15130" y="13244"/>
                    <a:pt x="15130" y="13244"/>
                    <a:pt x="15130" y="13244"/>
                  </a:cubicBezTo>
                  <a:cubicBezTo>
                    <a:pt x="16180" y="19708"/>
                    <a:pt x="16180" y="19708"/>
                    <a:pt x="16180" y="19708"/>
                  </a:cubicBezTo>
                  <a:cubicBezTo>
                    <a:pt x="10705" y="16634"/>
                    <a:pt x="10705" y="16634"/>
                    <a:pt x="10705" y="16634"/>
                  </a:cubicBezTo>
                  <a:cubicBezTo>
                    <a:pt x="5230" y="19708"/>
                    <a:pt x="5230" y="19708"/>
                    <a:pt x="5230" y="19708"/>
                  </a:cubicBezTo>
                  <a:cubicBezTo>
                    <a:pt x="6280" y="13244"/>
                    <a:pt x="6280" y="13244"/>
                    <a:pt x="6280" y="13244"/>
                  </a:cubicBezTo>
                  <a:cubicBezTo>
                    <a:pt x="1780" y="8672"/>
                    <a:pt x="1780" y="8672"/>
                    <a:pt x="1780" y="8672"/>
                  </a:cubicBezTo>
                  <a:cubicBezTo>
                    <a:pt x="7930" y="7726"/>
                    <a:pt x="7930" y="7726"/>
                    <a:pt x="7930" y="7726"/>
                  </a:cubicBezTo>
                  <a:cubicBezTo>
                    <a:pt x="10705" y="1892"/>
                    <a:pt x="10705" y="1892"/>
                    <a:pt x="10705" y="1892"/>
                  </a:cubicBezTo>
                  <a:moveTo>
                    <a:pt x="10705" y="0"/>
                  </a:moveTo>
                  <a:cubicBezTo>
                    <a:pt x="10030" y="0"/>
                    <a:pt x="9430" y="394"/>
                    <a:pt x="9055" y="1104"/>
                  </a:cubicBezTo>
                  <a:cubicBezTo>
                    <a:pt x="6730" y="6070"/>
                    <a:pt x="6730" y="6070"/>
                    <a:pt x="6730" y="6070"/>
                  </a:cubicBezTo>
                  <a:cubicBezTo>
                    <a:pt x="1555" y="6858"/>
                    <a:pt x="1555" y="6858"/>
                    <a:pt x="1555" y="6858"/>
                  </a:cubicBezTo>
                  <a:cubicBezTo>
                    <a:pt x="880" y="6937"/>
                    <a:pt x="280" y="7410"/>
                    <a:pt x="55" y="8120"/>
                  </a:cubicBezTo>
                  <a:cubicBezTo>
                    <a:pt x="-95" y="8829"/>
                    <a:pt x="55" y="9539"/>
                    <a:pt x="580" y="10091"/>
                  </a:cubicBezTo>
                  <a:cubicBezTo>
                    <a:pt x="4330" y="13953"/>
                    <a:pt x="4330" y="13953"/>
                    <a:pt x="4330" y="13953"/>
                  </a:cubicBezTo>
                  <a:cubicBezTo>
                    <a:pt x="3430" y="19393"/>
                    <a:pt x="3430" y="19393"/>
                    <a:pt x="3430" y="19393"/>
                  </a:cubicBezTo>
                  <a:cubicBezTo>
                    <a:pt x="3280" y="20102"/>
                    <a:pt x="3580" y="20812"/>
                    <a:pt x="4180" y="21206"/>
                  </a:cubicBezTo>
                  <a:cubicBezTo>
                    <a:pt x="4480" y="21442"/>
                    <a:pt x="4855" y="21600"/>
                    <a:pt x="5230" y="21600"/>
                  </a:cubicBezTo>
                  <a:cubicBezTo>
                    <a:pt x="5455" y="21600"/>
                    <a:pt x="5755" y="21521"/>
                    <a:pt x="6055" y="21364"/>
                  </a:cubicBezTo>
                  <a:cubicBezTo>
                    <a:pt x="10705" y="18841"/>
                    <a:pt x="10705" y="18841"/>
                    <a:pt x="10705" y="18841"/>
                  </a:cubicBezTo>
                  <a:cubicBezTo>
                    <a:pt x="15355" y="21364"/>
                    <a:pt x="15355" y="21364"/>
                    <a:pt x="15355" y="21364"/>
                  </a:cubicBezTo>
                  <a:cubicBezTo>
                    <a:pt x="15655" y="21521"/>
                    <a:pt x="15955" y="21600"/>
                    <a:pt x="16180" y="21600"/>
                  </a:cubicBezTo>
                  <a:cubicBezTo>
                    <a:pt x="16555" y="21600"/>
                    <a:pt x="16930" y="21442"/>
                    <a:pt x="17230" y="21206"/>
                  </a:cubicBezTo>
                  <a:cubicBezTo>
                    <a:pt x="17830" y="20812"/>
                    <a:pt x="18130" y="20102"/>
                    <a:pt x="17980" y="19393"/>
                  </a:cubicBezTo>
                  <a:cubicBezTo>
                    <a:pt x="17080" y="13953"/>
                    <a:pt x="17080" y="13953"/>
                    <a:pt x="17080" y="13953"/>
                  </a:cubicBezTo>
                  <a:cubicBezTo>
                    <a:pt x="20830" y="10091"/>
                    <a:pt x="20830" y="10091"/>
                    <a:pt x="20830" y="10091"/>
                  </a:cubicBezTo>
                  <a:cubicBezTo>
                    <a:pt x="21355" y="9539"/>
                    <a:pt x="21505" y="8829"/>
                    <a:pt x="21355" y="8120"/>
                  </a:cubicBezTo>
                  <a:cubicBezTo>
                    <a:pt x="21130" y="7410"/>
                    <a:pt x="20530" y="6937"/>
                    <a:pt x="19855" y="6858"/>
                  </a:cubicBezTo>
                  <a:cubicBezTo>
                    <a:pt x="14680" y="6070"/>
                    <a:pt x="14680" y="6070"/>
                    <a:pt x="14680" y="6070"/>
                  </a:cubicBezTo>
                  <a:cubicBezTo>
                    <a:pt x="12355" y="1104"/>
                    <a:pt x="12355" y="1104"/>
                    <a:pt x="12355" y="1104"/>
                  </a:cubicBezTo>
                  <a:cubicBezTo>
                    <a:pt x="11980" y="394"/>
                    <a:pt x="11380" y="0"/>
                    <a:pt x="10705" y="0"/>
                  </a:cubicBezTo>
                  <a:close/>
                </a:path>
              </a:pathLst>
            </a:custGeom>
            <a:solidFill>
              <a:srgbClr val="45B40F"/>
            </a:solidFill>
            <a:ln w="3175" cap="flat">
              <a:noFill/>
              <a:miter lim="400000"/>
            </a:ln>
            <a:effectLst/>
          </p:spPr>
          <p:txBody>
            <a:bodyPr wrap="square" lIns="60959" tIns="60959" rIns="60959" bIns="60959" numCol="1" anchor="t">
              <a:noAutofit/>
            </a:bodyPr>
            <a:lstStyle/>
            <a:p>
              <a:pPr marL="0" marR="0" lvl="0" indent="0" algn="l" defTabSz="1218565" rtl="0" eaLnBrk="1" fontAlgn="base" latinLnBrk="0" hangingPunct="1">
                <a:lnSpc>
                  <a:spcPct val="100000"/>
                </a:lnSpc>
                <a:spcBef>
                  <a:spcPct val="0"/>
                </a:spcBef>
                <a:spcAft>
                  <a:spcPct val="0"/>
                </a:spcAft>
                <a:buClrTx/>
                <a:buSzTx/>
                <a:buFontTx/>
                <a:buNone/>
                <a:defRPr sz="1800">
                  <a:solidFill>
                    <a:srgbClr val="000000"/>
                  </a:solidFill>
                  <a:latin typeface="Calibri"/>
                  <a:ea typeface="Calibri"/>
                  <a:cs typeface="Calibri"/>
                  <a:sym typeface="Calibri"/>
                </a:defRPr>
              </a:pPr>
              <a:endParaRPr kumimoji="0" sz="24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356" name="TextBox 355"/>
            <p:cNvSpPr txBox="1"/>
            <p:nvPr/>
          </p:nvSpPr>
          <p:spPr>
            <a:xfrm>
              <a:off x="5629233" y="2253127"/>
              <a:ext cx="1389923" cy="646331"/>
            </a:xfrm>
            <a:prstGeom prst="rect">
              <a:avLst/>
            </a:prstGeom>
            <a:solidFill>
              <a:schemeClr val="bg1"/>
            </a:solid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rPr>
                <a:t>Application services</a:t>
              </a:r>
              <a:endPar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endParaRPr>
            </a:p>
          </p:txBody>
        </p:sp>
        <p:sp>
          <p:nvSpPr>
            <p:cNvPr id="359" name="TextBox 358"/>
            <p:cNvSpPr txBox="1"/>
            <p:nvPr/>
          </p:nvSpPr>
          <p:spPr>
            <a:xfrm>
              <a:off x="9049992" y="4920547"/>
              <a:ext cx="1919888" cy="584775"/>
            </a:xfrm>
            <a:prstGeom prst="rect">
              <a:avLst/>
            </a:prstGeom>
            <a:solidFill>
              <a:schemeClr val="bg1"/>
            </a:solidFill>
          </p:spPr>
          <p:txBody>
            <a:bodyPr wrap="square" rtlCol="0">
              <a:spAutoFit/>
            </a:bodyPr>
            <a:lstStyle/>
            <a:p>
              <a:pPr marL="0" marR="0" lvl="0" indent="0" algn="l" defTabSz="608965"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rPr>
                <a:t>Storage (object, block, and archive)</a:t>
              </a:r>
              <a:endParaRPr kumimoji="0" lang="en-US" sz="1600" b="0" i="0" u="none" strike="noStrike" kern="1200" cap="none" spc="0" normalizeH="0" baseline="0" noProof="0" dirty="0">
                <a:ln>
                  <a:noFill/>
                </a:ln>
                <a:solidFill>
                  <a:srgbClr val="636466"/>
                </a:solidFill>
                <a:effectLst/>
                <a:uLnTx/>
                <a:uFillTx/>
                <a:latin typeface="Amazon Ember Light"/>
                <a:ea typeface="+mn-ea"/>
                <a:cs typeface="Arial" panose="020B0604020202090204"/>
              </a:endParaRPr>
            </a:p>
          </p:txBody>
        </p:sp>
        <p:sp>
          <p:nvSpPr>
            <p:cNvPr id="360" name="Rounded Rectangle 359"/>
            <p:cNvSpPr/>
            <p:nvPr/>
          </p:nvSpPr>
          <p:spPr>
            <a:xfrm>
              <a:off x="3434775" y="4938985"/>
              <a:ext cx="723931"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361" name="Picture 2" descr="product-category-icons_compute_24x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439" y="4973405"/>
              <a:ext cx="494978" cy="494978"/>
            </a:xfrm>
            <a:prstGeom prst="rect">
              <a:avLst/>
            </a:prstGeom>
            <a:noFill/>
            <a:extLst>
              <a:ext uri="{909E8E84-426E-40DD-AFC4-6F175D3DCCD1}">
                <a14:hiddenFill xmlns:a14="http://schemas.microsoft.com/office/drawing/2010/main">
                  <a:solidFill>
                    <a:srgbClr val="FFFFFF"/>
                  </a:solidFill>
                </a14:hiddenFill>
              </a:ext>
            </a:extLst>
          </p:spPr>
        </p:pic>
        <p:sp>
          <p:nvSpPr>
            <p:cNvPr id="362" name="Rounded Rectangle 361"/>
            <p:cNvSpPr/>
            <p:nvPr/>
          </p:nvSpPr>
          <p:spPr>
            <a:xfrm>
              <a:off x="6159733" y="4927183"/>
              <a:ext cx="723931"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363" name="Picture 4" descr="product-category-icons_networking-content-delivery_24x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3914" y="4980735"/>
              <a:ext cx="487647" cy="487647"/>
            </a:xfrm>
            <a:prstGeom prst="rect">
              <a:avLst/>
            </a:prstGeom>
            <a:noFill/>
            <a:extLst>
              <a:ext uri="{909E8E84-426E-40DD-AFC4-6F175D3DCCD1}">
                <a14:hiddenFill xmlns:a14="http://schemas.microsoft.com/office/drawing/2010/main">
                  <a:solidFill>
                    <a:srgbClr val="FFFFFF"/>
                  </a:solidFill>
                </a14:hiddenFill>
              </a:ext>
            </a:extLst>
          </p:spPr>
        </p:pic>
        <p:sp>
          <p:nvSpPr>
            <p:cNvPr id="364" name="Rounded Rectangle 363"/>
            <p:cNvSpPr/>
            <p:nvPr/>
          </p:nvSpPr>
          <p:spPr>
            <a:xfrm>
              <a:off x="8339915" y="4913032"/>
              <a:ext cx="723931" cy="5733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365" name="Picture 6" descr="product-category-icons_storage_24x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7919" y="4949923"/>
              <a:ext cx="505163" cy="505163"/>
            </a:xfrm>
            <a:prstGeom prst="rect">
              <a:avLst/>
            </a:prstGeom>
            <a:noFill/>
            <a:extLst>
              <a:ext uri="{909E8E84-426E-40DD-AFC4-6F175D3DCCD1}">
                <a14:hiddenFill xmlns:a14="http://schemas.microsoft.com/office/drawing/2010/main">
                  <a:solidFill>
                    <a:srgbClr val="FFFFFF"/>
                  </a:solidFill>
                </a14:hiddenFill>
              </a:ext>
            </a:extLst>
          </p:spPr>
        </p:pic>
        <p:sp>
          <p:nvSpPr>
            <p:cNvPr id="366" name="Rectangle 365"/>
            <p:cNvSpPr/>
            <p:nvPr/>
          </p:nvSpPr>
          <p:spPr>
            <a:xfrm>
              <a:off x="1394847" y="4812838"/>
              <a:ext cx="9875520" cy="8312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355" name="TextBox 354"/>
            <p:cNvSpPr txBox="1"/>
            <p:nvPr/>
          </p:nvSpPr>
          <p:spPr>
            <a:xfrm>
              <a:off x="4394327" y="2253121"/>
              <a:ext cx="1146567" cy="369332"/>
            </a:xfrm>
            <a:prstGeom prst="rect">
              <a:avLst/>
            </a:prstGeom>
            <a:solidFill>
              <a:schemeClr val="bg1"/>
            </a:solid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rPr>
                <a:t>Analytics</a:t>
              </a:r>
              <a:endPar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endParaRPr>
            </a:p>
          </p:txBody>
        </p:sp>
        <p:sp>
          <p:nvSpPr>
            <p:cNvPr id="357" name="TextBox 356"/>
            <p:cNvSpPr txBox="1"/>
            <p:nvPr/>
          </p:nvSpPr>
          <p:spPr>
            <a:xfrm>
              <a:off x="7311498" y="2253127"/>
              <a:ext cx="2108858" cy="646331"/>
            </a:xfrm>
            <a:prstGeom prst="rect">
              <a:avLst/>
            </a:prstGeom>
            <a:solidFill>
              <a:schemeClr val="bg1"/>
            </a:solid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rPr>
                <a:t>Deployment and management</a:t>
              </a:r>
              <a:endPar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endParaRPr>
            </a:p>
          </p:txBody>
        </p:sp>
        <p:sp>
          <p:nvSpPr>
            <p:cNvPr id="358" name="TextBox 357"/>
            <p:cNvSpPr txBox="1"/>
            <p:nvPr/>
          </p:nvSpPr>
          <p:spPr>
            <a:xfrm>
              <a:off x="9625700" y="2253126"/>
              <a:ext cx="1443844" cy="646331"/>
            </a:xfrm>
            <a:prstGeom prst="rect">
              <a:avLst/>
            </a:prstGeom>
            <a:solidFill>
              <a:schemeClr val="bg1"/>
            </a:solid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rPr>
                <a:t>Mobile Services</a:t>
              </a:r>
              <a:endPar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endParaRPr>
            </a:p>
          </p:txBody>
        </p:sp>
        <p:sp>
          <p:nvSpPr>
            <p:cNvPr id="354" name="TextBox 353"/>
            <p:cNvSpPr txBox="1"/>
            <p:nvPr/>
          </p:nvSpPr>
          <p:spPr>
            <a:xfrm>
              <a:off x="2971049" y="2253129"/>
              <a:ext cx="1338145" cy="369332"/>
            </a:xfrm>
            <a:prstGeom prst="rect">
              <a:avLst/>
            </a:prstGeom>
            <a:solidFill>
              <a:schemeClr val="bg1"/>
            </a:solidFill>
          </p:spPr>
          <p:txBody>
            <a:bodyPr wrap="square" rtlCol="0">
              <a:spAutoFit/>
            </a:bodyPr>
            <a:lstStyle/>
            <a:p>
              <a:pPr marL="0" marR="0" lvl="0" indent="0" algn="ctr" defTabSz="608965" rtl="0" eaLnBrk="1" fontAlgn="base" latinLnBrk="0" hangingPunct="1">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rPr>
                <a:t>Databases</a:t>
              </a:r>
              <a:endParaRPr kumimoji="0" lang="en-US" sz="1800" b="1" i="0" u="none" strike="noStrike" kern="1200" cap="none" spc="0" normalizeH="0" baseline="0" noProof="0" dirty="0">
                <a:ln>
                  <a:noFill/>
                </a:ln>
                <a:solidFill>
                  <a:srgbClr val="4D27AA"/>
                </a:solidFill>
                <a:effectLst/>
                <a:uLnTx/>
                <a:uFillTx/>
                <a:latin typeface="Amazon Ember Light"/>
                <a:ea typeface="+mn-ea"/>
                <a:cs typeface="Arial" panose="020B0604020202090204"/>
              </a:endParaRPr>
            </a:p>
          </p:txBody>
        </p:sp>
      </p:gr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rPr>
            </a:fld>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Tree>
    <p:custDataLst>
      <p:tags r:id="rId7"/>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AWS categories of services</a:t>
            </a:r>
            <a:endParaRPr lang="en-US" dirty="0">
              <a:latin typeface="+mn-lt"/>
            </a:endParaRPr>
          </a:p>
        </p:txBody>
      </p:sp>
      <p:grpSp>
        <p:nvGrpSpPr>
          <p:cNvPr id="2" name="Group 1" descr="slide has 23 icons on it, each representing an AWS category of service. Of these 23 only 8 are highlighted: compute, cost management, database, management and governance, migration and transfer, networking and content delivery, secuirty, identity, and compliance, and storage."/>
          <p:cNvGrpSpPr/>
          <p:nvPr/>
        </p:nvGrpSpPr>
        <p:grpSpPr>
          <a:xfrm>
            <a:off x="227811" y="1218195"/>
            <a:ext cx="11782325" cy="5308604"/>
            <a:chOff x="227811" y="1218195"/>
            <a:chExt cx="11782325" cy="5308604"/>
          </a:xfrm>
        </p:grpSpPr>
        <p:pic>
          <p:nvPicPr>
            <p:cNvPr id="28" name="Graphic 27" descr="AWS networking and content delivery icon."/>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6609" y="5240456"/>
              <a:ext cx="731520" cy="731520"/>
            </a:xfrm>
            <a:prstGeom prst="rect">
              <a:avLst/>
            </a:prstGeom>
          </p:spPr>
        </p:pic>
        <p:sp>
          <p:nvSpPr>
            <p:cNvPr id="29" name="TextBox 28"/>
            <p:cNvSpPr txBox="1"/>
            <p:nvPr/>
          </p:nvSpPr>
          <p:spPr>
            <a:xfrm>
              <a:off x="402235" y="5932349"/>
              <a:ext cx="168026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Networking and</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Content Delivery</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33" name="TextBox 32"/>
            <p:cNvSpPr txBox="1"/>
            <p:nvPr/>
          </p:nvSpPr>
          <p:spPr>
            <a:xfrm>
              <a:off x="10601078" y="4580329"/>
              <a:ext cx="78899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Mobile</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40" name="Graphic 39" descr="AWS mobile icon."/>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9817" y="3881466"/>
              <a:ext cx="731520" cy="731520"/>
            </a:xfrm>
            <a:prstGeom prst="rect">
              <a:avLst/>
            </a:prstGeom>
          </p:spPr>
        </p:pic>
        <p:sp>
          <p:nvSpPr>
            <p:cNvPr id="34" name="TextBox 33"/>
            <p:cNvSpPr txBox="1"/>
            <p:nvPr/>
          </p:nvSpPr>
          <p:spPr>
            <a:xfrm>
              <a:off x="730050" y="4567517"/>
              <a:ext cx="1024639"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Internet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of Things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41" name="Graphic 40" descr="AWS internet of things icon."/>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609" y="3881466"/>
              <a:ext cx="731520" cy="731520"/>
            </a:xfrm>
            <a:prstGeom prst="rect">
              <a:avLst/>
            </a:prstGeom>
          </p:spPr>
        </p:pic>
        <p:pic>
          <p:nvPicPr>
            <p:cNvPr id="22" name="Graphic 21" descr="AWS compute icon."/>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9817" y="1226550"/>
              <a:ext cx="731520" cy="731520"/>
            </a:xfrm>
            <a:prstGeom prst="rect">
              <a:avLst/>
            </a:prstGeom>
          </p:spPr>
        </p:pic>
        <p:sp>
          <p:nvSpPr>
            <p:cNvPr id="23" name="TextBox 22"/>
            <p:cNvSpPr txBox="1"/>
            <p:nvPr/>
          </p:nvSpPr>
          <p:spPr>
            <a:xfrm>
              <a:off x="10488868" y="1914655"/>
              <a:ext cx="101341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Compute</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30" name="Graphic 29" descr="AWS analytics icon."/>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609" y="1226550"/>
              <a:ext cx="731520" cy="731520"/>
            </a:xfrm>
            <a:prstGeom prst="rect">
              <a:avLst/>
            </a:prstGeom>
          </p:spPr>
        </p:pic>
        <p:sp>
          <p:nvSpPr>
            <p:cNvPr id="31" name="TextBox 30"/>
            <p:cNvSpPr txBox="1"/>
            <p:nvPr/>
          </p:nvSpPr>
          <p:spPr>
            <a:xfrm>
              <a:off x="750889" y="1917701"/>
              <a:ext cx="98296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Analytics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36" name="TextBox 35"/>
            <p:cNvSpPr txBox="1"/>
            <p:nvPr/>
          </p:nvSpPr>
          <p:spPr>
            <a:xfrm>
              <a:off x="3925980" y="4586233"/>
              <a:ext cx="182453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 and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Governance</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46" name="Graphic 45" descr="AWS management tools icon."/>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72489" y="3881466"/>
              <a:ext cx="731520" cy="731520"/>
            </a:xfrm>
            <a:prstGeom prst="rect">
              <a:avLst/>
            </a:prstGeom>
          </p:spPr>
        </p:pic>
        <p:pic>
          <p:nvPicPr>
            <p:cNvPr id="24" name="Graphic 23" descr="AWS storage icon."/>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59448" y="5240456"/>
              <a:ext cx="731520" cy="731520"/>
            </a:xfrm>
            <a:prstGeom prst="rect">
              <a:avLst/>
            </a:prstGeom>
          </p:spPr>
        </p:pic>
        <p:sp>
          <p:nvSpPr>
            <p:cNvPr id="25" name="TextBox 24"/>
            <p:cNvSpPr txBox="1"/>
            <p:nvPr/>
          </p:nvSpPr>
          <p:spPr>
            <a:xfrm>
              <a:off x="8681818" y="5934697"/>
              <a:ext cx="88678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Storage</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35" name="TextBox 34"/>
            <p:cNvSpPr txBox="1"/>
            <p:nvPr/>
          </p:nvSpPr>
          <p:spPr>
            <a:xfrm>
              <a:off x="6112244" y="3187389"/>
              <a:ext cx="16353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Developer Tools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45" name="Graphic 44" descr="AWS developer tools icon."/>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64176" y="2490944"/>
              <a:ext cx="731520" cy="731520"/>
            </a:xfrm>
            <a:prstGeom prst="rect">
              <a:avLst/>
            </a:prstGeom>
          </p:spPr>
        </p:pic>
        <p:sp>
          <p:nvSpPr>
            <p:cNvPr id="37" name="TextBox 36"/>
            <p:cNvSpPr txBox="1"/>
            <p:nvPr/>
          </p:nvSpPr>
          <p:spPr>
            <a:xfrm>
              <a:off x="5944130" y="5915526"/>
              <a:ext cx="1971612" cy="584775"/>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Security, Identity, and</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 Compliance</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47" name="Graphic 46" descr="AWs security and identity icon."/>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64176" y="5240456"/>
              <a:ext cx="731520" cy="731520"/>
            </a:xfrm>
            <a:prstGeom prst="rect">
              <a:avLst/>
            </a:prstGeom>
          </p:spPr>
        </p:pic>
        <p:pic>
          <p:nvPicPr>
            <p:cNvPr id="26" name="Graphic 25" descr="AWS database icon."/>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72489" y="2490944"/>
              <a:ext cx="731520" cy="731520"/>
            </a:xfrm>
            <a:prstGeom prst="rect">
              <a:avLst/>
            </a:prstGeom>
          </p:spPr>
        </p:pic>
        <p:sp>
          <p:nvSpPr>
            <p:cNvPr id="27" name="TextBox 26"/>
            <p:cNvSpPr txBox="1"/>
            <p:nvPr/>
          </p:nvSpPr>
          <p:spPr>
            <a:xfrm>
              <a:off x="4329135" y="3183283"/>
              <a:ext cx="10182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Database</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32" name="TextBox 31"/>
            <p:cNvSpPr txBox="1"/>
            <p:nvPr/>
          </p:nvSpPr>
          <p:spPr>
            <a:xfrm>
              <a:off x="8485450" y="1912722"/>
              <a:ext cx="127951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Business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39" name="Graphic 38" descr="AWS enterprise applications icon."/>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759448" y="1226550"/>
              <a:ext cx="731520" cy="731520"/>
            </a:xfrm>
            <a:prstGeom prst="rect">
              <a:avLst/>
            </a:prstGeom>
          </p:spPr>
        </p:pic>
        <p:pic>
          <p:nvPicPr>
            <p:cNvPr id="57" name="Graphic 56" descr="AWS machine learning icon."/>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754527" y="3881466"/>
              <a:ext cx="731520" cy="731520"/>
            </a:xfrm>
            <a:prstGeom prst="rect">
              <a:avLst/>
            </a:prstGeom>
          </p:spPr>
        </p:pic>
        <p:sp>
          <p:nvSpPr>
            <p:cNvPr id="59" name="TextBox 58"/>
            <p:cNvSpPr txBox="1"/>
            <p:nvPr/>
          </p:nvSpPr>
          <p:spPr>
            <a:xfrm>
              <a:off x="2388416" y="4571628"/>
              <a:ext cx="14209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Machine Learning</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58" name="Graphic 57"/>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64176" y="1226550"/>
              <a:ext cx="731520" cy="731520"/>
            </a:xfrm>
            <a:prstGeom prst="rect">
              <a:avLst/>
            </a:prstGeom>
          </p:spPr>
        </p:pic>
        <p:sp>
          <p:nvSpPr>
            <p:cNvPr id="60" name="TextBox 59"/>
            <p:cNvSpPr txBox="1"/>
            <p:nvPr/>
          </p:nvSpPr>
          <p:spPr>
            <a:xfrm>
              <a:off x="6358305" y="1909439"/>
              <a:ext cx="114326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Blockchain</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61" name="Graphic 60"/>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754527" y="1226550"/>
              <a:ext cx="731520" cy="731520"/>
            </a:xfrm>
            <a:prstGeom prst="rect">
              <a:avLst/>
            </a:prstGeom>
          </p:spPr>
        </p:pic>
        <p:sp>
          <p:nvSpPr>
            <p:cNvPr id="62" name="TextBox 61"/>
            <p:cNvSpPr txBox="1"/>
            <p:nvPr/>
          </p:nvSpPr>
          <p:spPr>
            <a:xfrm>
              <a:off x="2523810" y="1907686"/>
              <a:ext cx="1192955"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Application</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Integration</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63" name="Graphic 62"/>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472489" y="1226550"/>
              <a:ext cx="731520" cy="731520"/>
            </a:xfrm>
            <a:prstGeom prst="rect">
              <a:avLst/>
            </a:prstGeom>
          </p:spPr>
        </p:pic>
        <p:sp>
          <p:nvSpPr>
            <p:cNvPr id="64" name="TextBox 63"/>
            <p:cNvSpPr txBox="1"/>
            <p:nvPr/>
          </p:nvSpPr>
          <p:spPr>
            <a:xfrm>
              <a:off x="4273030" y="1916287"/>
              <a:ext cx="1130439"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AR and VR</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71" name="Graphic 70"/>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59448" y="2490944"/>
              <a:ext cx="731520" cy="731520"/>
            </a:xfrm>
            <a:prstGeom prst="rect">
              <a:avLst/>
            </a:prstGeom>
          </p:spPr>
        </p:pic>
        <p:sp>
          <p:nvSpPr>
            <p:cNvPr id="72" name="TextBox 71"/>
            <p:cNvSpPr txBox="1"/>
            <p:nvPr/>
          </p:nvSpPr>
          <p:spPr>
            <a:xfrm>
              <a:off x="8531937" y="3181072"/>
              <a:ext cx="118654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End User </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Computing</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74" name="Graphic 73"/>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564176" y="3881466"/>
              <a:ext cx="731520" cy="731520"/>
            </a:xfrm>
            <a:prstGeom prst="rect">
              <a:avLst/>
            </a:prstGeom>
          </p:spPr>
        </p:pic>
        <p:sp>
          <p:nvSpPr>
            <p:cNvPr id="76" name="TextBox 75"/>
            <p:cNvSpPr txBox="1"/>
            <p:nvPr/>
          </p:nvSpPr>
          <p:spPr>
            <a:xfrm>
              <a:off x="6180372" y="4579366"/>
              <a:ext cx="149912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Media Services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77" name="Graphic 76"/>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759448" y="3881466"/>
              <a:ext cx="731520" cy="731520"/>
            </a:xfrm>
            <a:prstGeom prst="rect">
              <a:avLst/>
            </a:prstGeom>
          </p:spPr>
        </p:pic>
        <p:sp>
          <p:nvSpPr>
            <p:cNvPr id="78" name="TextBox 77"/>
            <p:cNvSpPr txBox="1"/>
            <p:nvPr/>
          </p:nvSpPr>
          <p:spPr>
            <a:xfrm>
              <a:off x="8380453" y="4588147"/>
              <a:ext cx="148951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Migration and </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Transfer</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80" name="Graphic 79"/>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629817" y="2490944"/>
              <a:ext cx="731520" cy="731520"/>
            </a:xfrm>
            <a:prstGeom prst="rect">
              <a:avLst/>
            </a:prstGeom>
          </p:spPr>
        </p:pic>
        <p:sp>
          <p:nvSpPr>
            <p:cNvPr id="81" name="TextBox 80"/>
            <p:cNvSpPr txBox="1"/>
            <p:nvPr/>
          </p:nvSpPr>
          <p:spPr>
            <a:xfrm>
              <a:off x="10396695" y="3190696"/>
              <a:ext cx="11977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Game Tech</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84" name="Graphic 83"/>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472489" y="5240456"/>
              <a:ext cx="731520" cy="731520"/>
            </a:xfrm>
            <a:prstGeom prst="rect">
              <a:avLst/>
            </a:prstGeom>
          </p:spPr>
        </p:pic>
        <p:sp>
          <p:nvSpPr>
            <p:cNvPr id="85" name="TextBox 84"/>
            <p:cNvSpPr txBox="1"/>
            <p:nvPr/>
          </p:nvSpPr>
          <p:spPr>
            <a:xfrm>
              <a:off x="4383638" y="5952961"/>
              <a:ext cx="90922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Satellite</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87" name="Graphic 86"/>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754527" y="2490944"/>
              <a:ext cx="731520" cy="731520"/>
            </a:xfrm>
            <a:prstGeom prst="rect">
              <a:avLst/>
            </a:prstGeom>
          </p:spPr>
        </p:pic>
        <p:sp>
          <p:nvSpPr>
            <p:cNvPr id="88" name="TextBox 87"/>
            <p:cNvSpPr txBox="1"/>
            <p:nvPr/>
          </p:nvSpPr>
          <p:spPr>
            <a:xfrm>
              <a:off x="2453277" y="3167064"/>
              <a:ext cx="133402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Customer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Engagement</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91" name="Graphic 90"/>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876609" y="2490944"/>
              <a:ext cx="731520" cy="731520"/>
            </a:xfrm>
            <a:prstGeom prst="rect">
              <a:avLst/>
            </a:prstGeom>
          </p:spPr>
        </p:pic>
        <p:sp>
          <p:nvSpPr>
            <p:cNvPr id="92" name="TextBox 91"/>
            <p:cNvSpPr txBox="1"/>
            <p:nvPr/>
          </p:nvSpPr>
          <p:spPr>
            <a:xfrm>
              <a:off x="553719" y="3169460"/>
              <a:ext cx="1377300"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Cost </a:t>
              </a:r>
              <a:b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Management</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96" name="Rectangle 95"/>
            <p:cNvSpPr/>
            <p:nvPr/>
          </p:nvSpPr>
          <p:spPr>
            <a:xfrm>
              <a:off x="9981019" y="1218195"/>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97" name="Rectangle 96"/>
            <p:cNvSpPr/>
            <p:nvPr/>
          </p:nvSpPr>
          <p:spPr>
            <a:xfrm>
              <a:off x="3823691" y="2464017"/>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98" name="Rectangle 97"/>
            <p:cNvSpPr/>
            <p:nvPr/>
          </p:nvSpPr>
          <p:spPr>
            <a:xfrm>
              <a:off x="227811" y="2469379"/>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000000"/>
                </a:solidFill>
                <a:effectLst/>
                <a:uLnTx/>
                <a:uFillTx/>
                <a:latin typeface="Amazon Ember Light"/>
                <a:ea typeface="+mn-ea"/>
                <a:cs typeface="+mn-cs"/>
              </a:endParaRPr>
            </a:p>
          </p:txBody>
        </p:sp>
        <p:sp>
          <p:nvSpPr>
            <p:cNvPr id="100" name="Rectangle 99"/>
            <p:cNvSpPr/>
            <p:nvPr/>
          </p:nvSpPr>
          <p:spPr>
            <a:xfrm>
              <a:off x="227811" y="5245768"/>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01" name="Rectangle 100"/>
            <p:cNvSpPr/>
            <p:nvPr/>
          </p:nvSpPr>
          <p:spPr>
            <a:xfrm>
              <a:off x="5915378" y="5250258"/>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FFFFFF"/>
                </a:solidFill>
                <a:effectLst/>
                <a:uLnTx/>
                <a:uFillTx/>
                <a:latin typeface="Amazon Ember Light"/>
                <a:ea typeface="+mn-ea"/>
                <a:cs typeface="+mn-cs"/>
              </a:endParaRPr>
            </a:p>
          </p:txBody>
        </p:sp>
        <p:sp>
          <p:nvSpPr>
            <p:cNvPr id="102" name="Rectangle 101"/>
            <p:cNvSpPr/>
            <p:nvPr/>
          </p:nvSpPr>
          <p:spPr>
            <a:xfrm>
              <a:off x="8110650" y="5259934"/>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FFFFFF"/>
                </a:solidFill>
                <a:effectLst/>
                <a:uLnTx/>
                <a:uFillTx/>
                <a:latin typeface="Amazon Ember Light"/>
                <a:ea typeface="+mn-ea"/>
                <a:cs typeface="+mn-cs"/>
              </a:endParaRPr>
            </a:p>
          </p:txBody>
        </p:sp>
        <p:pic>
          <p:nvPicPr>
            <p:cNvPr id="103" name="Graphic 102"/>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2754527" y="5240456"/>
              <a:ext cx="731520" cy="731520"/>
            </a:xfrm>
            <a:prstGeom prst="rect">
              <a:avLst/>
            </a:prstGeom>
          </p:spPr>
        </p:pic>
        <p:sp>
          <p:nvSpPr>
            <p:cNvPr id="104" name="TextBox 103"/>
            <p:cNvSpPr txBox="1"/>
            <p:nvPr/>
          </p:nvSpPr>
          <p:spPr>
            <a:xfrm>
              <a:off x="2642432" y="5952961"/>
              <a:ext cx="9557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Robotics</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105" name="Rectangle 104"/>
            <p:cNvSpPr/>
            <p:nvPr/>
          </p:nvSpPr>
          <p:spPr>
            <a:xfrm>
              <a:off x="3823691" y="3865147"/>
              <a:ext cx="2029117" cy="1266865"/>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000" b="1" i="0" u="none" strike="noStrike" kern="1200" cap="none" spc="0" normalizeH="0" baseline="0" noProof="0" dirty="0">
                <a:ln>
                  <a:noFill/>
                </a:ln>
                <a:solidFill>
                  <a:srgbClr val="FFFFFF"/>
                </a:solidFill>
                <a:effectLst/>
                <a:uLnTx/>
                <a:uFillTx/>
                <a:latin typeface="Amazon Ember Light"/>
                <a:ea typeface="+mn-ea"/>
                <a:cs typeface="+mn-cs"/>
              </a:endParaRPr>
            </a:p>
          </p:txBody>
        </p:sp>
      </p:grpSp>
      <p:sp>
        <p:nvSpPr>
          <p:cNvPr id="14" name="Footer Placeholder 13"/>
          <p:cNvSpPr>
            <a:spLocks noGrp="1"/>
          </p:cNvSpPr>
          <p:nvPr>
            <p:ph type="ftr" sz="quarter" idx="3"/>
          </p:nvPr>
        </p:nvSpPr>
        <p:spPr>
          <a:xfrm>
            <a:off x="106701" y="6437597"/>
            <a:ext cx="373545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15" name="Slide Number Placeholder 1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47"/>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service category</a:t>
            </a:r>
            <a:endParaRPr lang="en-US" dirty="0"/>
          </a:p>
        </p:txBody>
      </p:sp>
      <p:sp>
        <p:nvSpPr>
          <p:cNvPr id="22" name="TextBox 21"/>
          <p:cNvSpPr txBox="1"/>
          <p:nvPr/>
        </p:nvSpPr>
        <p:spPr>
          <a:xfrm>
            <a:off x="7498080" y="1767840"/>
            <a:ext cx="30412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storage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23" name="Graphic 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83680" y="1645920"/>
            <a:ext cx="952500" cy="952500"/>
          </a:xfrm>
          <a:prstGeom prst="rect">
            <a:avLst/>
          </a:prstGeom>
        </p:spPr>
      </p:pic>
      <p:sp>
        <p:nvSpPr>
          <p:cNvPr id="25" name="TextBox 24"/>
          <p:cNvSpPr txBox="1"/>
          <p:nvPr/>
        </p:nvSpPr>
        <p:spPr>
          <a:xfrm>
            <a:off x="6977477" y="3811992"/>
            <a:ext cx="197508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Elastic Block Store (Amazon EBS)</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sp>
        <p:nvSpPr>
          <p:cNvPr id="26" name="TextBox 25"/>
          <p:cNvSpPr txBox="1"/>
          <p:nvPr/>
        </p:nvSpPr>
        <p:spPr>
          <a:xfrm>
            <a:off x="9058954" y="3824183"/>
            <a:ext cx="194681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Elastic </a:t>
            </a:r>
            <a:b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b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File System </a:t>
            </a:r>
            <a:b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b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EFS)</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27" name="Graphic 2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9118" y="3108960"/>
            <a:ext cx="711200" cy="711200"/>
          </a:xfrm>
          <a:prstGeom prst="rect">
            <a:avLst/>
          </a:prstGeom>
        </p:spPr>
      </p:pic>
      <p:pic>
        <p:nvPicPr>
          <p:cNvPr id="28" name="Graphic 2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2640" y="3108960"/>
            <a:ext cx="711200" cy="711200"/>
          </a:xfrm>
          <a:prstGeom prst="rect">
            <a:avLst/>
          </a:prstGeom>
        </p:spPr>
      </p:pic>
      <p:pic>
        <p:nvPicPr>
          <p:cNvPr id="29" name="Graphic 2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400" y="3108960"/>
            <a:ext cx="711200" cy="711200"/>
          </a:xfrm>
          <a:prstGeom prst="rect">
            <a:avLst/>
          </a:prstGeom>
        </p:spPr>
      </p:pic>
      <p:sp>
        <p:nvSpPr>
          <p:cNvPr id="30" name="TextBox 29"/>
          <p:cNvSpPr txBox="1"/>
          <p:nvPr/>
        </p:nvSpPr>
        <p:spPr>
          <a:xfrm>
            <a:off x="4691987" y="3811992"/>
            <a:ext cx="230312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Simple Storage Service (Amazon S3)</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31" name="Graphic 30"/>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4069" y="4937760"/>
            <a:ext cx="711200" cy="711200"/>
          </a:xfrm>
          <a:prstGeom prst="rect">
            <a:avLst/>
          </a:prstGeom>
        </p:spPr>
      </p:pic>
      <p:sp>
        <p:nvSpPr>
          <p:cNvPr id="32" name="TextBox 31"/>
          <p:cNvSpPr txBox="1"/>
          <p:nvPr/>
        </p:nvSpPr>
        <p:spPr>
          <a:xfrm>
            <a:off x="5826525" y="5659465"/>
            <a:ext cx="230190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Simple Storage Service </a:t>
            </a:r>
            <a:b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b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Glacier</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36" name="Picture 35"/>
          <p:cNvPicPr>
            <a:picLocks noChangeAspect="1"/>
          </p:cNvPicPr>
          <p:nvPr/>
        </p:nvPicPr>
        <p:blipFill>
          <a:blip r:embed="rId11"/>
          <a:stretch>
            <a:fillRect/>
          </a:stretch>
        </p:blipFill>
        <p:spPr>
          <a:xfrm>
            <a:off x="548640" y="1645920"/>
            <a:ext cx="3657600" cy="2743200"/>
          </a:xfrm>
          <a:prstGeom prst="rect">
            <a:avLst/>
          </a:prstGeom>
        </p:spPr>
      </p:pic>
      <p:sp>
        <p:nvSpPr>
          <p:cNvPr id="37" name="Footer Placeholder 3"/>
          <p:cNvSpPr txBox="1"/>
          <p:nvPr/>
        </p:nvSpPr>
        <p:spPr>
          <a:xfrm>
            <a:off x="419101" y="4463771"/>
            <a:ext cx="4055556" cy="179217"/>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Photo from https://</a:t>
            </a:r>
            <a:r>
              <a:rPr kumimoji="0" lang="en-US" sz="900" b="0" i="0" u="none" strike="noStrike" kern="1200" cap="none" spc="0" normalizeH="0" baseline="0" noProof="0" dirty="0" err="1">
                <a:ln>
                  <a:noFill/>
                </a:ln>
                <a:solidFill>
                  <a:srgbClr val="000000">
                    <a:tint val="75000"/>
                  </a:srgbClr>
                </a:solidFill>
                <a:effectLst/>
                <a:uLnTx/>
                <a:uFillTx/>
                <a:latin typeface="Amazon Ember Light" panose="020B0403020204020204" pitchFamily="34" charset="0"/>
              </a:rPr>
              <a:t>www.pexels.com</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/photo/black-and-grey-device-159282/</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service category</a:t>
            </a:r>
            <a:endParaRPr lang="en-US" dirty="0"/>
          </a:p>
        </p:txBody>
      </p:sp>
      <p:sp>
        <p:nvSpPr>
          <p:cNvPr id="24" name="TextBox 23"/>
          <p:cNvSpPr txBox="1"/>
          <p:nvPr/>
        </p:nvSpPr>
        <p:spPr>
          <a:xfrm>
            <a:off x="7485888" y="1767840"/>
            <a:ext cx="327525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Compute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 name="Graphic 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83680" y="1645920"/>
            <a:ext cx="952500" cy="952500"/>
          </a:xfrm>
          <a:prstGeom prst="rect">
            <a:avLst/>
          </a:prstGeom>
        </p:spPr>
      </p:pic>
      <p:sp>
        <p:nvSpPr>
          <p:cNvPr id="6" name="TextBox 5"/>
          <p:cNvSpPr txBox="1"/>
          <p:nvPr/>
        </p:nvSpPr>
        <p:spPr>
          <a:xfrm>
            <a:off x="5083131" y="3833271"/>
            <a:ext cx="151330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EC2</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7" name="Graphic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0" y="3108960"/>
            <a:ext cx="711200" cy="711200"/>
          </a:xfrm>
          <a:prstGeom prst="rect">
            <a:avLst/>
          </a:prstGeom>
        </p:spPr>
      </p:pic>
      <p:sp>
        <p:nvSpPr>
          <p:cNvPr id="9" name="TextBox 8"/>
          <p:cNvSpPr txBox="1"/>
          <p:nvPr/>
        </p:nvSpPr>
        <p:spPr>
          <a:xfrm>
            <a:off x="6829013" y="3821998"/>
            <a:ext cx="135239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EC2 </a:t>
            </a:r>
            <a:b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b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Auto Scaling</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10" name="Graphic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9609" y="3108960"/>
            <a:ext cx="711200" cy="711200"/>
          </a:xfrm>
          <a:prstGeom prst="rect">
            <a:avLst/>
          </a:prstGeom>
        </p:spPr>
      </p:pic>
      <p:sp>
        <p:nvSpPr>
          <p:cNvPr id="11" name="TextBox 10"/>
          <p:cNvSpPr txBox="1"/>
          <p:nvPr/>
        </p:nvSpPr>
        <p:spPr>
          <a:xfrm>
            <a:off x="8256603" y="3789560"/>
            <a:ext cx="182806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Elastic Container Service (Amazon ECS)</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12" name="Graphic 1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5033" y="3108960"/>
            <a:ext cx="711200" cy="711200"/>
          </a:xfrm>
          <a:prstGeom prst="rect">
            <a:avLst/>
          </a:prstGeom>
        </p:spPr>
      </p:pic>
      <p:sp>
        <p:nvSpPr>
          <p:cNvPr id="13" name="TextBox 12"/>
          <p:cNvSpPr txBox="1"/>
          <p:nvPr/>
        </p:nvSpPr>
        <p:spPr>
          <a:xfrm>
            <a:off x="5163589" y="5642359"/>
            <a:ext cx="135239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AWS Elastic </a:t>
            </a:r>
            <a:b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b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Beanstalk</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14" name="Graphic 13"/>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4185" y="4937760"/>
            <a:ext cx="711200" cy="711200"/>
          </a:xfrm>
          <a:prstGeom prst="rect">
            <a:avLst/>
          </a:prstGeom>
        </p:spPr>
      </p:pic>
      <p:sp>
        <p:nvSpPr>
          <p:cNvPr id="15" name="TextBox 14"/>
          <p:cNvSpPr txBox="1"/>
          <p:nvPr/>
        </p:nvSpPr>
        <p:spPr>
          <a:xfrm>
            <a:off x="6829012" y="5674588"/>
            <a:ext cx="135239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AWS Lambda</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16" name="Graphic 1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9609" y="4937760"/>
            <a:ext cx="711200" cy="711200"/>
          </a:xfrm>
          <a:prstGeom prst="rect">
            <a:avLst/>
          </a:prstGeom>
        </p:spPr>
      </p:pic>
      <p:sp>
        <p:nvSpPr>
          <p:cNvPr id="17" name="TextBox 16"/>
          <p:cNvSpPr txBox="1"/>
          <p:nvPr/>
        </p:nvSpPr>
        <p:spPr>
          <a:xfrm>
            <a:off x="8173560" y="5664437"/>
            <a:ext cx="199414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Elastic Kubernetes Service (Amazon EKS)</a:t>
            </a:r>
            <a:endParaRPr kumimoji="0" lang="en-US" sz="12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18" name="Graphic 17"/>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15033" y="4937760"/>
            <a:ext cx="711200" cy="711200"/>
          </a:xfrm>
          <a:prstGeom prst="rect">
            <a:avLst/>
          </a:prstGeom>
        </p:spPr>
      </p:pic>
      <p:pic>
        <p:nvPicPr>
          <p:cNvPr id="28" name="Picture 27"/>
          <p:cNvPicPr>
            <a:picLocks noChangeAspect="1"/>
          </p:cNvPicPr>
          <p:nvPr/>
        </p:nvPicPr>
        <p:blipFill>
          <a:blip r:embed="rId15"/>
          <a:stretch>
            <a:fillRect/>
          </a:stretch>
        </p:blipFill>
        <p:spPr>
          <a:xfrm>
            <a:off x="548640" y="1645920"/>
            <a:ext cx="3775587" cy="2560320"/>
          </a:xfrm>
          <a:prstGeom prst="rect">
            <a:avLst/>
          </a:prstGeom>
        </p:spPr>
      </p:pic>
      <p:sp>
        <p:nvSpPr>
          <p:cNvPr id="29" name="Footer Placeholder 3"/>
          <p:cNvSpPr txBox="1"/>
          <p:nvPr/>
        </p:nvSpPr>
        <p:spPr>
          <a:xfrm>
            <a:off x="480659" y="4206240"/>
            <a:ext cx="4196781" cy="463930"/>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Photo from https://</a:t>
            </a:r>
            <a:r>
              <a:rPr kumimoji="0" lang="en-US" sz="900" b="0" i="0" u="none" strike="noStrike" kern="1200" cap="none" spc="0" normalizeH="0" baseline="0" noProof="0" dirty="0" err="1">
                <a:ln>
                  <a:noFill/>
                </a:ln>
                <a:solidFill>
                  <a:srgbClr val="000000">
                    <a:tint val="75000"/>
                  </a:srgbClr>
                </a:solidFill>
                <a:effectLst/>
                <a:uLnTx/>
                <a:uFillTx/>
                <a:latin typeface="Amazon Ember Light" panose="020B0403020204020204" pitchFamily="34" charset="0"/>
              </a:rPr>
              <a:t>www.pexels.com</a:t>
            </a: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/photo/technology-computer-lines-board-50711/</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6" name="TextBox 25"/>
          <p:cNvSpPr txBox="1"/>
          <p:nvPr/>
        </p:nvSpPr>
        <p:spPr>
          <a:xfrm>
            <a:off x="10166681" y="3833271"/>
            <a:ext cx="185976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Amazon EC2 Container Registry</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endParaRPr>
          </a:p>
        </p:txBody>
      </p:sp>
      <p:pic>
        <p:nvPicPr>
          <p:cNvPr id="27" name="Graphic 26"/>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728772" y="3108960"/>
            <a:ext cx="711200" cy="711200"/>
          </a:xfrm>
          <a:prstGeom prst="rect">
            <a:avLst/>
          </a:prstGeom>
        </p:spPr>
      </p:pic>
      <p:sp>
        <p:nvSpPr>
          <p:cNvPr id="30" name="TextBox 29"/>
          <p:cNvSpPr txBox="1"/>
          <p:nvPr/>
        </p:nvSpPr>
        <p:spPr>
          <a:xfrm>
            <a:off x="10340340" y="5697840"/>
            <a:ext cx="13523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a:t>
            </a:r>
            <a:r>
              <a:rPr kumimoji="0" lang="en-US" sz="1600" b="0" i="0" u="none" strike="noStrike" kern="1200" cap="none" spc="0" normalizeH="0" baseline="0" noProof="0" dirty="0" err="1">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Fargate</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1" name="Graphic 30"/>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85448" y="4963388"/>
            <a:ext cx="711200" cy="711200"/>
          </a:xfrm>
          <a:prstGeom prst="rect">
            <a:avLst/>
          </a:prstGeom>
        </p:spPr>
      </p:pic>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a:rPr>
            </a:fld>
            <a:endParaRPr kumimoji="0" lang="en-US" sz="900" b="0" i="0" u="none" strike="noStrike" kern="1200" cap="none" spc="0" normalizeH="0" baseline="0" noProof="0" dirty="0">
              <a:ln>
                <a:noFill/>
              </a:ln>
              <a:solidFill>
                <a:srgbClr val="000000">
                  <a:tint val="75000"/>
                </a:srgbClr>
              </a:solidFill>
              <a:effectLst/>
              <a:uLnTx/>
              <a:uFillTx/>
              <a:latin typeface="Amazon Ember Light"/>
            </a:endParaRP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20"/>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service category</a:t>
            </a:r>
            <a:endParaRPr lang="en-US" dirty="0"/>
          </a:p>
        </p:txBody>
      </p:sp>
      <p:sp>
        <p:nvSpPr>
          <p:cNvPr id="23" name="TextBox 22"/>
          <p:cNvSpPr txBox="1"/>
          <p:nvPr/>
        </p:nvSpPr>
        <p:spPr>
          <a:xfrm>
            <a:off x="7485888" y="1767840"/>
            <a:ext cx="328327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Database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4" name="Graphic 2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83680" y="1645920"/>
            <a:ext cx="952500" cy="952500"/>
          </a:xfrm>
          <a:prstGeom prst="rect">
            <a:avLst/>
          </a:prstGeom>
        </p:spPr>
      </p:pic>
      <p:sp>
        <p:nvSpPr>
          <p:cNvPr id="25" name="TextBox 24"/>
          <p:cNvSpPr txBox="1"/>
          <p:nvPr/>
        </p:nvSpPr>
        <p:spPr>
          <a:xfrm>
            <a:off x="4868703" y="3818578"/>
            <a:ext cx="194758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Relational Database Service</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26" name="Graphic 2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0" y="3108960"/>
            <a:ext cx="711200" cy="711200"/>
          </a:xfrm>
          <a:prstGeom prst="rect">
            <a:avLst/>
          </a:prstGeom>
        </p:spPr>
      </p:pic>
      <p:sp>
        <p:nvSpPr>
          <p:cNvPr id="27" name="TextBox 26"/>
          <p:cNvSpPr txBox="1"/>
          <p:nvPr/>
        </p:nvSpPr>
        <p:spPr>
          <a:xfrm>
            <a:off x="7157495" y="3818578"/>
            <a:ext cx="165740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Aurora</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28" name="Graphic 2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2192" y="3108960"/>
            <a:ext cx="711200" cy="711200"/>
          </a:xfrm>
          <a:prstGeom prst="rect">
            <a:avLst/>
          </a:prstGeom>
        </p:spPr>
      </p:pic>
      <p:sp>
        <p:nvSpPr>
          <p:cNvPr id="29" name="TextBox 28"/>
          <p:cNvSpPr txBox="1"/>
          <p:nvPr/>
        </p:nvSpPr>
        <p:spPr>
          <a:xfrm>
            <a:off x="6263996" y="5491579"/>
            <a:ext cx="150655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DynamoDB</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30" name="Graphic 2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5134" y="4757371"/>
            <a:ext cx="711200" cy="711200"/>
          </a:xfrm>
          <a:prstGeom prst="rect">
            <a:avLst/>
          </a:prstGeom>
        </p:spPr>
      </p:pic>
      <p:sp>
        <p:nvSpPr>
          <p:cNvPr id="31" name="TextBox 30"/>
          <p:cNvSpPr txBox="1"/>
          <p:nvPr/>
        </p:nvSpPr>
        <p:spPr>
          <a:xfrm>
            <a:off x="9202762" y="3843168"/>
            <a:ext cx="165740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Redshift</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32" name="Graphic 3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92640" y="3108960"/>
            <a:ext cx="711200" cy="711200"/>
          </a:xfrm>
          <a:prstGeom prst="rect">
            <a:avLst/>
          </a:prstGeom>
        </p:spPr>
      </p:pic>
      <p:pic>
        <p:nvPicPr>
          <p:cNvPr id="39" name="Picture 38"/>
          <p:cNvPicPr>
            <a:picLocks noChangeAspect="1"/>
          </p:cNvPicPr>
          <p:nvPr/>
        </p:nvPicPr>
        <p:blipFill rotWithShape="1">
          <a:blip r:embed="rId11"/>
          <a:srcRect r="69426"/>
          <a:stretch>
            <a:fillRect/>
          </a:stretch>
        </p:blipFill>
        <p:spPr>
          <a:xfrm>
            <a:off x="552564" y="1635541"/>
            <a:ext cx="3200976" cy="4328715"/>
          </a:xfrm>
          <a:prstGeom prst="rect">
            <a:avLst/>
          </a:prstGeom>
        </p:spPr>
      </p:pic>
      <p:sp>
        <p:nvSpPr>
          <p:cNvPr id="40" name="Footer Placeholder 3"/>
          <p:cNvSpPr txBox="1"/>
          <p:nvPr/>
        </p:nvSpPr>
        <p:spPr>
          <a:xfrm>
            <a:off x="492682" y="5889144"/>
            <a:ext cx="4027635" cy="390306"/>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Photo from https://aws.amazon.com/compliance/data-center/data-centers/</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2"/>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and content delivery service category</a:t>
            </a:r>
            <a:endParaRPr lang="en-US" dirty="0"/>
          </a:p>
        </p:txBody>
      </p:sp>
      <p:sp>
        <p:nvSpPr>
          <p:cNvPr id="23" name="TextBox 22"/>
          <p:cNvSpPr txBox="1"/>
          <p:nvPr/>
        </p:nvSpPr>
        <p:spPr>
          <a:xfrm>
            <a:off x="7473696" y="1755648"/>
            <a:ext cx="407034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networking </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and content delivery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4" name="Graphic 2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83680" y="1645920"/>
            <a:ext cx="952500" cy="952500"/>
          </a:xfrm>
          <a:prstGeom prst="rect">
            <a:avLst/>
          </a:prstGeom>
        </p:spPr>
      </p:pic>
      <p:sp>
        <p:nvSpPr>
          <p:cNvPr id="25" name="TextBox 24"/>
          <p:cNvSpPr txBox="1"/>
          <p:nvPr/>
        </p:nvSpPr>
        <p:spPr>
          <a:xfrm>
            <a:off x="4948428" y="3826115"/>
            <a:ext cx="175097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VPC</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26" name="Graphic 2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0" y="3108960"/>
            <a:ext cx="711200" cy="711200"/>
          </a:xfrm>
          <a:prstGeom prst="rect">
            <a:avLst/>
          </a:prstGeom>
        </p:spPr>
      </p:pic>
      <p:sp>
        <p:nvSpPr>
          <p:cNvPr id="27" name="TextBox 26"/>
          <p:cNvSpPr txBox="1"/>
          <p:nvPr/>
        </p:nvSpPr>
        <p:spPr>
          <a:xfrm>
            <a:off x="6773282" y="3837649"/>
            <a:ext cx="159303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Elastic Load Balancing</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28" name="Graphic 2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2009" y="3108960"/>
            <a:ext cx="711200" cy="711200"/>
          </a:xfrm>
          <a:prstGeom prst="rect">
            <a:avLst/>
          </a:prstGeom>
        </p:spPr>
      </p:pic>
      <p:sp>
        <p:nvSpPr>
          <p:cNvPr id="29" name="TextBox 28"/>
          <p:cNvSpPr txBox="1"/>
          <p:nvPr/>
        </p:nvSpPr>
        <p:spPr>
          <a:xfrm>
            <a:off x="6840059" y="5670422"/>
            <a:ext cx="1435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AWS Direct Connect</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30" name="Graphic 2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2009" y="4937760"/>
            <a:ext cx="711200" cy="711200"/>
          </a:xfrm>
          <a:prstGeom prst="rect">
            <a:avLst/>
          </a:prstGeom>
        </p:spPr>
      </p:pic>
      <p:sp>
        <p:nvSpPr>
          <p:cNvPr id="31" name="TextBox 30"/>
          <p:cNvSpPr txBox="1"/>
          <p:nvPr/>
        </p:nvSpPr>
        <p:spPr>
          <a:xfrm>
            <a:off x="8613887" y="3836625"/>
            <a:ext cx="121930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a:t>
            </a:r>
            <a:b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b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CloudFront</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32" name="Graphic 3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77271" y="3108960"/>
            <a:ext cx="711200" cy="711200"/>
          </a:xfrm>
          <a:prstGeom prst="rect">
            <a:avLst/>
          </a:prstGeom>
        </p:spPr>
      </p:pic>
      <p:sp>
        <p:nvSpPr>
          <p:cNvPr id="33" name="TextBox 32"/>
          <p:cNvSpPr txBox="1"/>
          <p:nvPr/>
        </p:nvSpPr>
        <p:spPr>
          <a:xfrm>
            <a:off x="5299877" y="5661152"/>
            <a:ext cx="1101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Amazon </a:t>
            </a:r>
            <a:b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b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Route 53</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pic>
        <p:nvPicPr>
          <p:cNvPr id="34" name="Graphic 33"/>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6400" y="4937760"/>
            <a:ext cx="711200" cy="711200"/>
          </a:xfrm>
          <a:prstGeom prst="rect">
            <a:avLst/>
          </a:prstGeom>
        </p:spPr>
      </p:pic>
      <p:pic>
        <p:nvPicPr>
          <p:cNvPr id="38" name="Picture 37"/>
          <p:cNvPicPr>
            <a:picLocks noChangeAspect="1"/>
          </p:cNvPicPr>
          <p:nvPr/>
        </p:nvPicPr>
        <p:blipFill>
          <a:blip r:embed="rId13"/>
          <a:stretch>
            <a:fillRect/>
          </a:stretch>
        </p:blipFill>
        <p:spPr>
          <a:xfrm>
            <a:off x="605829" y="1684497"/>
            <a:ext cx="2926971" cy="4406900"/>
          </a:xfrm>
          <a:prstGeom prst="rect">
            <a:avLst/>
          </a:prstGeom>
        </p:spPr>
      </p:pic>
      <p:sp>
        <p:nvSpPr>
          <p:cNvPr id="39" name="Footer Placeholder 3"/>
          <p:cNvSpPr txBox="1"/>
          <p:nvPr/>
        </p:nvSpPr>
        <p:spPr>
          <a:xfrm>
            <a:off x="553515" y="6037919"/>
            <a:ext cx="3466692" cy="349964"/>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Photo by Umberto on Unsplash</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20" name="TextBox 19"/>
          <p:cNvSpPr txBox="1"/>
          <p:nvPr/>
        </p:nvSpPr>
        <p:spPr>
          <a:xfrm>
            <a:off x="10149018" y="3838119"/>
            <a:ext cx="150655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AWS Transit </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Gateway </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21" name="Graphic 20"/>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52533" y="3108960"/>
            <a:ext cx="711200" cy="711200"/>
          </a:xfrm>
          <a:prstGeom prst="rect">
            <a:avLst/>
          </a:prstGeom>
        </p:spPr>
      </p:pic>
      <p:pic>
        <p:nvPicPr>
          <p:cNvPr id="35" name="Graphic 34"/>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881335" y="4959222"/>
            <a:ext cx="711200" cy="711200"/>
          </a:xfrm>
          <a:prstGeom prst="rect">
            <a:avLst/>
          </a:prstGeom>
        </p:spPr>
      </p:pic>
      <p:sp>
        <p:nvSpPr>
          <p:cNvPr id="22" name="TextBox 21"/>
          <p:cNvSpPr txBox="1"/>
          <p:nvPr/>
        </p:nvSpPr>
        <p:spPr>
          <a:xfrm>
            <a:off x="8501351" y="5670422"/>
            <a:ext cx="1435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AWS VPN</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8"/>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Security, identity, and compliance service category</a:t>
            </a:r>
            <a:endParaRPr lang="en-US" sz="3600" dirty="0"/>
          </a:p>
        </p:txBody>
      </p:sp>
      <p:sp>
        <p:nvSpPr>
          <p:cNvPr id="23" name="TextBox 22"/>
          <p:cNvSpPr txBox="1"/>
          <p:nvPr/>
        </p:nvSpPr>
        <p:spPr>
          <a:xfrm>
            <a:off x="7461504" y="1743456"/>
            <a:ext cx="342914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security, identity, </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and compliance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Box 17"/>
          <p:cNvSpPr txBox="1"/>
          <p:nvPr/>
        </p:nvSpPr>
        <p:spPr>
          <a:xfrm>
            <a:off x="4613655" y="3839606"/>
            <a:ext cx="243663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AWS Identity and Access Management (IAM)</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sp>
        <p:nvSpPr>
          <p:cNvPr id="37" name="TextBox 36"/>
          <p:cNvSpPr txBox="1"/>
          <p:nvPr/>
        </p:nvSpPr>
        <p:spPr>
          <a:xfrm>
            <a:off x="7187460" y="3840727"/>
            <a:ext cx="153261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Light" panose="020B0403020204020204" pitchFamily="34" charset="0"/>
              </a:rPr>
              <a:t>AWS </a:t>
            </a:r>
            <a:b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Light" panose="020B0403020204020204" pitchFamily="34" charset="0"/>
              </a:rPr>
              <a:t>Organizations</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Light" panose="020B0403020204020204" pitchFamily="34" charset="0"/>
            </a:endParaRPr>
          </a:p>
        </p:txBody>
      </p:sp>
      <p:sp>
        <p:nvSpPr>
          <p:cNvPr id="25" name="TextBox 24"/>
          <p:cNvSpPr txBox="1"/>
          <p:nvPr/>
        </p:nvSpPr>
        <p:spPr>
          <a:xfrm>
            <a:off x="8967213" y="3834553"/>
            <a:ext cx="187714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Amazon Cognito</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27" name="TextBox 26"/>
          <p:cNvSpPr txBox="1"/>
          <p:nvPr/>
        </p:nvSpPr>
        <p:spPr>
          <a:xfrm>
            <a:off x="5058729" y="5672612"/>
            <a:ext cx="15569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AWS Artifact</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20" name="TextBox 19"/>
          <p:cNvSpPr txBox="1"/>
          <p:nvPr/>
        </p:nvSpPr>
        <p:spPr>
          <a:xfrm>
            <a:off x="7172386" y="5648960"/>
            <a:ext cx="155695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AWS Key </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rPr>
              <a:t>Management Service </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mn-cs"/>
            </a:endParaRPr>
          </a:p>
        </p:txBody>
      </p:sp>
      <p:sp>
        <p:nvSpPr>
          <p:cNvPr id="29" name="TextBox 28"/>
          <p:cNvSpPr txBox="1"/>
          <p:nvPr/>
        </p:nvSpPr>
        <p:spPr>
          <a:xfrm>
            <a:off x="9102924" y="5672612"/>
            <a:ext cx="15569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rPr>
              <a:t>AWS Shield</a:t>
            </a:r>
            <a:endParaRPr kumimoji="0" lang="en-US" sz="1600" b="0" i="0" u="none" strike="noStrike" kern="1200" cap="none" spc="0" normalizeH="0" baseline="0" noProof="0" dirty="0">
              <a:ln>
                <a:noFill/>
              </a:ln>
              <a:solidFill>
                <a:srgbClr val="000000"/>
              </a:solidFill>
              <a:effectLst/>
              <a:uLnTx/>
              <a:uFillTx/>
              <a:latin typeface="Amazon Ember Light"/>
              <a:ea typeface="Amazon Ember Light" panose="020B0403020204020204" pitchFamily="34" charset="0"/>
              <a:cs typeface="Amazon Ember Light" panose="020B0403020204020204" pitchFamily="34" charset="0"/>
            </a:endParaRPr>
          </a:p>
        </p:txBody>
      </p:sp>
      <p:pic>
        <p:nvPicPr>
          <p:cNvPr id="36" name="Picture 35"/>
          <p:cNvPicPr>
            <a:picLocks noChangeAspect="1"/>
          </p:cNvPicPr>
          <p:nvPr/>
        </p:nvPicPr>
        <p:blipFill>
          <a:blip r:embed="rId1"/>
          <a:stretch>
            <a:fillRect/>
          </a:stretch>
        </p:blipFill>
        <p:spPr>
          <a:xfrm>
            <a:off x="548640" y="1645920"/>
            <a:ext cx="4065877" cy="2621187"/>
          </a:xfrm>
          <a:prstGeom prst="rect">
            <a:avLst/>
          </a:prstGeom>
        </p:spPr>
      </p:pic>
      <p:sp>
        <p:nvSpPr>
          <p:cNvPr id="38" name="Footer Placeholder 3"/>
          <p:cNvSpPr txBox="1"/>
          <p:nvPr/>
        </p:nvSpPr>
        <p:spPr>
          <a:xfrm>
            <a:off x="467868" y="4294089"/>
            <a:ext cx="3786877" cy="182563"/>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Photo by Paweł Czerwiński on Unsplash</a:t>
            </a:r>
            <a:endParaRPr kumimoji="0" lang="en-US" sz="7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pic>
        <p:nvPicPr>
          <p:cNvPr id="19" name="Graphic 1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86400" y="3108960"/>
            <a:ext cx="711200" cy="711200"/>
          </a:xfrm>
          <a:prstGeom prst="rect">
            <a:avLst/>
          </a:prstGeom>
        </p:spPr>
      </p:pic>
      <p:pic>
        <p:nvPicPr>
          <p:cNvPr id="21" name="Graphic 20"/>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9520" y="4937760"/>
            <a:ext cx="711200" cy="711200"/>
          </a:xfrm>
          <a:prstGeom prst="rect">
            <a:avLst/>
          </a:prstGeom>
        </p:spPr>
      </p:pic>
      <p:pic>
        <p:nvPicPr>
          <p:cNvPr id="24" name="Graphic 2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3680" y="1645920"/>
            <a:ext cx="952500" cy="952500"/>
          </a:xfrm>
          <a:prstGeom prst="rect">
            <a:avLst/>
          </a:prstGeom>
        </p:spPr>
      </p:pic>
      <p:pic>
        <p:nvPicPr>
          <p:cNvPr id="39" name="Graphic 3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85974" y="3108960"/>
            <a:ext cx="711200" cy="711200"/>
          </a:xfrm>
          <a:prstGeom prst="rect">
            <a:avLst/>
          </a:prstGeom>
        </p:spPr>
      </p:pic>
      <p:pic>
        <p:nvPicPr>
          <p:cNvPr id="26" name="Graphic 25"/>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65895" y="3108960"/>
            <a:ext cx="711200" cy="711200"/>
          </a:xfrm>
          <a:prstGeom prst="rect">
            <a:avLst/>
          </a:prstGeom>
        </p:spPr>
      </p:pic>
      <p:pic>
        <p:nvPicPr>
          <p:cNvPr id="28" name="Graphic 27"/>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86400" y="4937760"/>
            <a:ext cx="711200" cy="711200"/>
          </a:xfrm>
          <a:prstGeom prst="rect">
            <a:avLst/>
          </a:prstGeom>
        </p:spPr>
      </p:pic>
      <p:pic>
        <p:nvPicPr>
          <p:cNvPr id="30" name="Graphic 29"/>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65895" y="4937760"/>
            <a:ext cx="711200" cy="711200"/>
          </a:xfrm>
          <a:prstGeom prst="rect">
            <a:avLst/>
          </a:prstGeom>
        </p:spPr>
      </p:pic>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6"/>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AWS cost management service category</a:t>
            </a:r>
            <a:endParaRPr lang="en-US" sz="3600" dirty="0"/>
          </a:p>
        </p:txBody>
      </p:sp>
      <p:sp>
        <p:nvSpPr>
          <p:cNvPr id="6" name="TextBox 5"/>
          <p:cNvSpPr txBox="1"/>
          <p:nvPr/>
        </p:nvSpPr>
        <p:spPr>
          <a:xfrm>
            <a:off x="7461825" y="1756611"/>
            <a:ext cx="343395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cost management </a:t>
            </a:r>
            <a:b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TextBox 18"/>
          <p:cNvSpPr txBox="1"/>
          <p:nvPr/>
        </p:nvSpPr>
        <p:spPr>
          <a:xfrm>
            <a:off x="4996927" y="3854053"/>
            <a:ext cx="164771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AWS Cost and </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Usage Report</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endParaRPr>
          </a:p>
        </p:txBody>
      </p:sp>
      <p:sp>
        <p:nvSpPr>
          <p:cNvPr id="17" name="TextBox 16"/>
          <p:cNvSpPr txBox="1"/>
          <p:nvPr/>
        </p:nvSpPr>
        <p:spPr>
          <a:xfrm>
            <a:off x="7421044" y="3854561"/>
            <a:ext cx="146463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AWS Budgets</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endParaRPr>
          </a:p>
        </p:txBody>
      </p:sp>
      <p:sp>
        <p:nvSpPr>
          <p:cNvPr id="21" name="TextBox 20"/>
          <p:cNvSpPr txBox="1"/>
          <p:nvPr/>
        </p:nvSpPr>
        <p:spPr>
          <a:xfrm>
            <a:off x="9679118" y="3850504"/>
            <a:ext cx="13259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AWS Cost </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rPr>
              <a:t>Explorer</a:t>
            </a:r>
            <a:endParaRPr kumimoji="0" lang="en-US" sz="1600" b="0" i="0" u="none" strike="noStrike" kern="1200" cap="none" spc="0" normalizeH="0" baseline="0" noProof="0" dirty="0">
              <a:ln>
                <a:noFill/>
              </a:ln>
              <a:solidFill>
                <a:srgbClr val="000000"/>
              </a:solidFill>
              <a:effectLst/>
              <a:uLnTx/>
              <a:uFillTx/>
              <a:latin typeface="Amazon Ember Light"/>
              <a:ea typeface="Amazon Ember" panose="020B0603020204020204" pitchFamily="34" charset="0"/>
              <a:cs typeface="Amazon Ember" panose="020B0603020204020204" pitchFamily="34" charset="0"/>
            </a:endParaRPr>
          </a:p>
        </p:txBody>
      </p:sp>
      <p:pic>
        <p:nvPicPr>
          <p:cNvPr id="16" name="Graphic 1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583680" y="1645920"/>
            <a:ext cx="952500" cy="952500"/>
          </a:xfrm>
          <a:prstGeom prst="rect">
            <a:avLst/>
          </a:prstGeom>
        </p:spPr>
      </p:pic>
      <p:pic>
        <p:nvPicPr>
          <p:cNvPr id="18" name="Graphic 1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0909" y="3108960"/>
            <a:ext cx="711200" cy="711200"/>
          </a:xfrm>
          <a:prstGeom prst="rect">
            <a:avLst/>
          </a:prstGeom>
        </p:spPr>
      </p:pic>
      <p:pic>
        <p:nvPicPr>
          <p:cNvPr id="20" name="Graphic 1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6400" y="3108960"/>
            <a:ext cx="711200" cy="711200"/>
          </a:xfrm>
          <a:prstGeom prst="rect">
            <a:avLst/>
          </a:prstGeom>
        </p:spPr>
      </p:pic>
      <p:pic>
        <p:nvPicPr>
          <p:cNvPr id="22" name="Graphic 21"/>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1285" y="3108960"/>
            <a:ext cx="711200" cy="711200"/>
          </a:xfrm>
          <a:prstGeom prst="rect">
            <a:avLst/>
          </a:prstGeom>
        </p:spPr>
      </p:pic>
      <p:pic>
        <p:nvPicPr>
          <p:cNvPr id="24" name="Picture 23"/>
          <p:cNvPicPr>
            <a:picLocks noChangeAspect="1"/>
          </p:cNvPicPr>
          <p:nvPr/>
        </p:nvPicPr>
        <p:blipFill>
          <a:blip r:embed="rId9"/>
          <a:stretch>
            <a:fillRect/>
          </a:stretch>
        </p:blipFill>
        <p:spPr>
          <a:xfrm>
            <a:off x="482457" y="1600199"/>
            <a:ext cx="3735457" cy="2490304"/>
          </a:xfrm>
          <a:prstGeom prst="rect">
            <a:avLst/>
          </a:prstGeom>
        </p:spPr>
      </p:pic>
      <p:sp>
        <p:nvSpPr>
          <p:cNvPr id="25" name="Footer Placeholder 3"/>
          <p:cNvSpPr txBox="1"/>
          <p:nvPr/>
        </p:nvSpPr>
        <p:spPr>
          <a:xfrm>
            <a:off x="482457" y="4063400"/>
            <a:ext cx="2261860"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Photo by Alexander Mils on Unsplash</a:t>
            </a:r>
            <a:endParaRPr kumimoji="0" lang="en-US" sz="7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0"/>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353562" cy="474119"/>
          </a:xfrm>
        </p:spPr>
        <p:txBody>
          <a:bodyPr/>
          <a:lstStyle/>
          <a:p>
            <a:r>
              <a:rPr lang="en-US" sz="3600" dirty="0"/>
              <a:t>Management and governance service category</a:t>
            </a:r>
            <a:endParaRPr lang="en-US" sz="3600" dirty="0"/>
          </a:p>
        </p:txBody>
      </p:sp>
      <p:sp>
        <p:nvSpPr>
          <p:cNvPr id="23" name="TextBox 22"/>
          <p:cNvSpPr txBox="1"/>
          <p:nvPr/>
        </p:nvSpPr>
        <p:spPr>
          <a:xfrm>
            <a:off x="7461825" y="1756611"/>
            <a:ext cx="338586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management and </a:t>
            </a:r>
            <a:endPar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4D27AA"/>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governance </a:t>
            </a:r>
            <a:r>
              <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services</a:t>
            </a:r>
            <a:endParaRPr kumimoji="0" lang="en-US" sz="24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TextBox 15"/>
          <p:cNvSpPr txBox="1"/>
          <p:nvPr/>
        </p:nvSpPr>
        <p:spPr>
          <a:xfrm>
            <a:off x="4888154" y="3836399"/>
            <a:ext cx="18939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Management Console</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TextBox 13"/>
          <p:cNvSpPr txBox="1"/>
          <p:nvPr/>
        </p:nvSpPr>
        <p:spPr>
          <a:xfrm>
            <a:off x="6807956" y="3834888"/>
            <a:ext cx="13591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Config</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 name="TextBox 5"/>
          <p:cNvSpPr txBox="1"/>
          <p:nvPr/>
        </p:nvSpPr>
        <p:spPr>
          <a:xfrm>
            <a:off x="8413530" y="3814942"/>
            <a:ext cx="135913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CloudWatch</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 name="TextBox 6"/>
          <p:cNvSpPr txBox="1"/>
          <p:nvPr/>
        </p:nvSpPr>
        <p:spPr>
          <a:xfrm>
            <a:off x="10111738" y="3814942"/>
            <a:ext cx="150655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Auto Scaling</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TextBox 11"/>
          <p:cNvSpPr txBox="1"/>
          <p:nvPr/>
        </p:nvSpPr>
        <p:spPr>
          <a:xfrm>
            <a:off x="4977932" y="5650698"/>
            <a:ext cx="17126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Command </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Line Interface</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TextBox 17"/>
          <p:cNvSpPr txBox="1"/>
          <p:nvPr/>
        </p:nvSpPr>
        <p:spPr>
          <a:xfrm>
            <a:off x="6801684" y="5686501"/>
            <a:ext cx="13571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Trusted </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Advisor</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TextBox 19"/>
          <p:cNvSpPr txBox="1"/>
          <p:nvPr/>
        </p:nvSpPr>
        <p:spPr>
          <a:xfrm>
            <a:off x="8235972" y="5683564"/>
            <a:ext cx="171269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Well-</a:t>
            </a:r>
            <a:b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Architected Tool </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TextBox 7"/>
          <p:cNvSpPr txBox="1"/>
          <p:nvPr/>
        </p:nvSpPr>
        <p:spPr>
          <a:xfrm>
            <a:off x="10035716" y="5687054"/>
            <a:ext cx="161915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AWS </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CloudTrail</a:t>
            </a:r>
            <a:endParaRPr kumimoji="0" lang="en-US" sz="1600" b="0" i="0" u="none" strike="noStrike" kern="1200" cap="none" spc="0" normalizeH="0" baseline="0" noProof="0" dirty="0">
              <a:ln>
                <a:noFill/>
              </a:ln>
              <a:solidFill>
                <a:srgbClr val="000000"/>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Graphic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50909" y="3108960"/>
            <a:ext cx="711200" cy="711200"/>
          </a:xfrm>
          <a:prstGeom prst="rect">
            <a:avLst/>
          </a:prstGeom>
        </p:spPr>
      </p:pic>
      <p:pic>
        <p:nvPicPr>
          <p:cNvPr id="10" name="Graphic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15577" y="3108960"/>
            <a:ext cx="711200" cy="711200"/>
          </a:xfrm>
          <a:prstGeom prst="rect">
            <a:avLst/>
          </a:prstGeom>
        </p:spPr>
      </p:pic>
      <p:pic>
        <p:nvPicPr>
          <p:cNvPr id="11" name="Graphic 10"/>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89692" y="4937760"/>
            <a:ext cx="711200" cy="711200"/>
          </a:xfrm>
          <a:prstGeom prst="rect">
            <a:avLst/>
          </a:prstGeom>
        </p:spPr>
      </p:pic>
      <p:pic>
        <p:nvPicPr>
          <p:cNvPr id="13" name="Graphic 1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400" y="4937760"/>
            <a:ext cx="711200" cy="711200"/>
          </a:xfrm>
          <a:prstGeom prst="rect">
            <a:avLst/>
          </a:prstGeom>
        </p:spPr>
      </p:pic>
      <p:pic>
        <p:nvPicPr>
          <p:cNvPr id="15" name="Graphic 1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44114" y="3108960"/>
            <a:ext cx="711200" cy="711200"/>
          </a:xfrm>
          <a:prstGeom prst="rect">
            <a:avLst/>
          </a:prstGeom>
        </p:spPr>
      </p:pic>
      <p:pic>
        <p:nvPicPr>
          <p:cNvPr id="17" name="Graphic 1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86400" y="3108960"/>
            <a:ext cx="711200" cy="711200"/>
          </a:xfrm>
          <a:prstGeom prst="rect">
            <a:avLst/>
          </a:prstGeom>
        </p:spPr>
      </p:pic>
      <p:sp>
        <p:nvSpPr>
          <p:cNvPr id="25" name="TextBox 24"/>
          <p:cNvSpPr txBox="1"/>
          <p:nvPr/>
        </p:nvSpPr>
        <p:spPr>
          <a:xfrm>
            <a:off x="548640" y="4437019"/>
            <a:ext cx="1973617"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lumMod val="6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Photo by Marta Branco from Pexels</a:t>
            </a:r>
            <a:endParaRPr kumimoji="0" lang="en-US" sz="900" b="0" i="0" u="none" strike="noStrike" kern="1200" cap="none" spc="0" normalizeH="0" baseline="0" noProof="0" dirty="0">
              <a:ln>
                <a:noFill/>
              </a:ln>
              <a:solidFill>
                <a:srgbClr val="FFFFFF">
                  <a:lumMod val="65000"/>
                </a:srgbClr>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9" name="Graphic 18"/>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31922" y="4937760"/>
            <a:ext cx="711200" cy="711200"/>
          </a:xfrm>
          <a:prstGeom prst="rect">
            <a:avLst/>
          </a:prstGeom>
        </p:spPr>
      </p:pic>
      <p:pic>
        <p:nvPicPr>
          <p:cNvPr id="21" name="Graphic 20"/>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38717" y="4937760"/>
            <a:ext cx="711200" cy="711200"/>
          </a:xfrm>
          <a:prstGeom prst="rect">
            <a:avLst/>
          </a:prstGeom>
        </p:spPr>
      </p:pic>
      <p:pic>
        <p:nvPicPr>
          <p:cNvPr id="22" name="Graphic 21"/>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83680" y="1645920"/>
            <a:ext cx="952500" cy="952500"/>
          </a:xfrm>
          <a:prstGeom prst="rect">
            <a:avLst/>
          </a:prstGeom>
        </p:spPr>
      </p:pic>
      <p:pic>
        <p:nvPicPr>
          <p:cNvPr id="27" name="Picture 26"/>
          <p:cNvPicPr>
            <a:picLocks noChangeAspect="1"/>
          </p:cNvPicPr>
          <p:nvPr/>
        </p:nvPicPr>
        <p:blipFill>
          <a:blip r:embed="rId19"/>
          <a:stretch>
            <a:fillRect/>
          </a:stretch>
        </p:blipFill>
        <p:spPr>
          <a:xfrm>
            <a:off x="548640" y="1645920"/>
            <a:ext cx="4186648" cy="2791099"/>
          </a:xfrm>
          <a:prstGeom prst="rect">
            <a:avLst/>
          </a:prstGeom>
        </p:spPr>
      </p:pic>
      <p:sp>
        <p:nvSpPr>
          <p:cNvPr id="5" name="Footer Placeholder 4"/>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1"/>
          <p:cNvSpPr/>
          <p:nvPr/>
        </p:nvSpPr>
        <p:spPr>
          <a:xfrm>
            <a:off x="12192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1</a:t>
            </a:r>
            <a:endParaRPr sz="1865" kern="0">
              <a:solidFill>
                <a:srgbClr val="FFFFFF"/>
              </a:solidFill>
              <a:latin typeface="Roboto"/>
              <a:ea typeface="Roboto"/>
              <a:cs typeface="Roboto"/>
              <a:sym typeface="Roboto"/>
            </a:endParaRPr>
          </a:p>
        </p:txBody>
      </p:sp>
      <p:sp>
        <p:nvSpPr>
          <p:cNvPr id="204" name="Google Shape;204;p41"/>
          <p:cNvSpPr/>
          <p:nvPr/>
        </p:nvSpPr>
        <p:spPr>
          <a:xfrm>
            <a:off x="3213100" y="1635000"/>
            <a:ext cx="1787400" cy="457200"/>
          </a:xfrm>
          <a:prstGeom prst="rect">
            <a:avLst/>
          </a:prstGeom>
          <a:solidFill>
            <a:schemeClr val="accent4"/>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2</a:t>
            </a:r>
            <a:endParaRPr sz="1865" kern="0">
              <a:solidFill>
                <a:srgbClr val="FFFFFF"/>
              </a:solidFill>
              <a:latin typeface="Roboto"/>
              <a:ea typeface="Roboto"/>
              <a:cs typeface="Roboto"/>
              <a:sym typeface="Roboto"/>
            </a:endParaRPr>
          </a:p>
        </p:txBody>
      </p:sp>
      <p:sp>
        <p:nvSpPr>
          <p:cNvPr id="205" name="Google Shape;205;p41"/>
          <p:cNvSpPr/>
          <p:nvPr/>
        </p:nvSpPr>
        <p:spPr>
          <a:xfrm>
            <a:off x="52070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3</a:t>
            </a:r>
            <a:endParaRPr sz="1865" kern="0">
              <a:solidFill>
                <a:srgbClr val="FFFFFF"/>
              </a:solidFill>
              <a:latin typeface="Roboto"/>
              <a:ea typeface="Roboto"/>
              <a:cs typeface="Roboto"/>
              <a:sym typeface="Roboto"/>
            </a:endParaRPr>
          </a:p>
        </p:txBody>
      </p:sp>
      <p:sp>
        <p:nvSpPr>
          <p:cNvPr id="206" name="Google Shape;206;p41"/>
          <p:cNvSpPr/>
          <p:nvPr/>
        </p:nvSpPr>
        <p:spPr>
          <a:xfrm>
            <a:off x="72009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4</a:t>
            </a:r>
            <a:endParaRPr sz="1865" kern="0">
              <a:solidFill>
                <a:srgbClr val="FFFFFF"/>
              </a:solidFill>
              <a:latin typeface="Roboto"/>
              <a:ea typeface="Roboto"/>
              <a:cs typeface="Roboto"/>
              <a:sym typeface="Roboto"/>
            </a:endParaRPr>
          </a:p>
        </p:txBody>
      </p:sp>
      <p:sp>
        <p:nvSpPr>
          <p:cNvPr id="207" name="Google Shape;207;p41"/>
          <p:cNvSpPr/>
          <p:nvPr/>
        </p:nvSpPr>
        <p:spPr>
          <a:xfrm>
            <a:off x="9194800" y="16350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5</a:t>
            </a:r>
            <a:endParaRPr sz="1865" kern="0">
              <a:solidFill>
                <a:srgbClr val="FFFFFF"/>
              </a:solidFill>
              <a:latin typeface="Roboto"/>
              <a:ea typeface="Roboto"/>
              <a:cs typeface="Roboto"/>
              <a:sym typeface="Roboto"/>
            </a:endParaRPr>
          </a:p>
        </p:txBody>
      </p:sp>
      <p:sp>
        <p:nvSpPr>
          <p:cNvPr id="208" name="Google Shape;208;p41"/>
          <p:cNvSpPr/>
          <p:nvPr/>
        </p:nvSpPr>
        <p:spPr>
          <a:xfrm>
            <a:off x="12192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6</a:t>
            </a:r>
            <a:endParaRPr sz="1865" kern="0">
              <a:solidFill>
                <a:srgbClr val="FFFFFF"/>
              </a:solidFill>
              <a:latin typeface="Roboto"/>
              <a:ea typeface="Roboto"/>
              <a:cs typeface="Roboto"/>
              <a:sym typeface="Roboto"/>
            </a:endParaRPr>
          </a:p>
        </p:txBody>
      </p:sp>
      <p:sp>
        <p:nvSpPr>
          <p:cNvPr id="209" name="Google Shape;209;p41"/>
          <p:cNvSpPr/>
          <p:nvPr/>
        </p:nvSpPr>
        <p:spPr>
          <a:xfrm>
            <a:off x="32131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7</a:t>
            </a:r>
            <a:endParaRPr sz="1865" kern="0">
              <a:solidFill>
                <a:srgbClr val="FFFFFF"/>
              </a:solidFill>
              <a:latin typeface="Roboto"/>
              <a:ea typeface="Roboto"/>
              <a:cs typeface="Roboto"/>
              <a:sym typeface="Roboto"/>
            </a:endParaRPr>
          </a:p>
        </p:txBody>
      </p:sp>
      <p:sp>
        <p:nvSpPr>
          <p:cNvPr id="210" name="Google Shape;210;p41"/>
          <p:cNvSpPr/>
          <p:nvPr/>
        </p:nvSpPr>
        <p:spPr>
          <a:xfrm>
            <a:off x="52070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8</a:t>
            </a:r>
            <a:endParaRPr sz="1865" kern="0">
              <a:solidFill>
                <a:srgbClr val="FFFFFF"/>
              </a:solidFill>
              <a:latin typeface="Roboto"/>
              <a:ea typeface="Roboto"/>
              <a:cs typeface="Roboto"/>
              <a:sym typeface="Roboto"/>
            </a:endParaRPr>
          </a:p>
        </p:txBody>
      </p:sp>
      <p:sp>
        <p:nvSpPr>
          <p:cNvPr id="211" name="Google Shape;211;p41"/>
          <p:cNvSpPr/>
          <p:nvPr/>
        </p:nvSpPr>
        <p:spPr>
          <a:xfrm>
            <a:off x="72009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9</a:t>
            </a:r>
            <a:endParaRPr sz="1865" kern="0">
              <a:solidFill>
                <a:srgbClr val="FFFFFF"/>
              </a:solidFill>
              <a:latin typeface="Roboto"/>
              <a:ea typeface="Roboto"/>
              <a:cs typeface="Roboto"/>
              <a:sym typeface="Roboto"/>
            </a:endParaRPr>
          </a:p>
        </p:txBody>
      </p:sp>
      <p:sp>
        <p:nvSpPr>
          <p:cNvPr id="212" name="Google Shape;212;p41"/>
          <p:cNvSpPr/>
          <p:nvPr/>
        </p:nvSpPr>
        <p:spPr>
          <a:xfrm>
            <a:off x="9194800" y="3463800"/>
            <a:ext cx="17874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Module 10</a:t>
            </a:r>
            <a:endParaRPr sz="1865" kern="0">
              <a:solidFill>
                <a:srgbClr val="FFFFFF"/>
              </a:solidFill>
              <a:latin typeface="Roboto"/>
              <a:ea typeface="Roboto"/>
              <a:cs typeface="Roboto"/>
              <a:sym typeface="Roboto"/>
            </a:endParaRPr>
          </a:p>
        </p:txBody>
      </p:sp>
      <p:sp>
        <p:nvSpPr>
          <p:cNvPr id="213" name="Google Shape;213;p41"/>
          <p:cNvSpPr/>
          <p:nvPr/>
        </p:nvSpPr>
        <p:spPr>
          <a:xfrm>
            <a:off x="1219200" y="2193800"/>
            <a:ext cx="1787400" cy="1085400"/>
          </a:xfrm>
          <a:prstGeom prst="rect">
            <a:avLst/>
          </a:prstGeom>
          <a:noFill/>
          <a:ln w="9525" cap="flat" cmpd="sng">
            <a:solidFill>
              <a:schemeClr val="l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So, What’s the Cloud Anyway?</a:t>
            </a:r>
            <a:endParaRPr sz="1335" kern="0">
              <a:solidFill>
                <a:srgbClr val="3C4043"/>
              </a:solidFill>
              <a:latin typeface="Roboto"/>
              <a:ea typeface="Roboto"/>
              <a:cs typeface="Roboto"/>
              <a:sym typeface="Roboto"/>
            </a:endParaRPr>
          </a:p>
        </p:txBody>
      </p:sp>
      <p:sp>
        <p:nvSpPr>
          <p:cNvPr id="214" name="Google Shape;214;p41"/>
          <p:cNvSpPr/>
          <p:nvPr/>
        </p:nvSpPr>
        <p:spPr>
          <a:xfrm>
            <a:off x="3213100" y="2193800"/>
            <a:ext cx="1787400" cy="1085400"/>
          </a:xfrm>
          <a:prstGeom prst="rect">
            <a:avLst/>
          </a:prstGeom>
          <a:noFill/>
          <a:ln w="38100" cap="flat" cmpd="sng">
            <a:solidFill>
              <a:schemeClr val="accent4"/>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Start with a Solid Platform</a:t>
            </a:r>
            <a:endParaRPr sz="1335" kern="0">
              <a:solidFill>
                <a:srgbClr val="3C4043"/>
              </a:solidFill>
              <a:latin typeface="Roboto"/>
              <a:ea typeface="Roboto"/>
              <a:cs typeface="Roboto"/>
              <a:sym typeface="Roboto"/>
            </a:endParaRPr>
          </a:p>
        </p:txBody>
      </p:sp>
      <p:sp>
        <p:nvSpPr>
          <p:cNvPr id="215" name="Google Shape;215;p41"/>
          <p:cNvSpPr/>
          <p:nvPr/>
        </p:nvSpPr>
        <p:spPr>
          <a:xfrm>
            <a:off x="5207000" y="2193800"/>
            <a:ext cx="1787400" cy="1085400"/>
          </a:xfrm>
          <a:prstGeom prst="rect">
            <a:avLst/>
          </a:prstGeom>
          <a:noFill/>
          <a:ln w="9525" cap="flat" cmpd="sng">
            <a:solidFill>
              <a:schemeClr val="lt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Use Google Cloud to Build Your Apps</a:t>
            </a:r>
            <a:endParaRPr sz="1335" kern="0">
              <a:solidFill>
                <a:srgbClr val="3C4043"/>
              </a:solidFill>
              <a:latin typeface="Roboto"/>
              <a:ea typeface="Roboto"/>
              <a:cs typeface="Roboto"/>
              <a:sym typeface="Roboto"/>
            </a:endParaRPr>
          </a:p>
        </p:txBody>
      </p:sp>
      <p:sp>
        <p:nvSpPr>
          <p:cNvPr id="216" name="Google Shape;216;p41"/>
          <p:cNvSpPr/>
          <p:nvPr/>
        </p:nvSpPr>
        <p:spPr>
          <a:xfrm>
            <a:off x="7200900" y="2193800"/>
            <a:ext cx="1787400" cy="10854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Where Do I Store This Stuff?</a:t>
            </a:r>
            <a:endParaRPr sz="1335" kern="0">
              <a:solidFill>
                <a:srgbClr val="3C4043"/>
              </a:solidFill>
              <a:latin typeface="Roboto"/>
              <a:ea typeface="Roboto"/>
              <a:cs typeface="Roboto"/>
              <a:sym typeface="Roboto"/>
            </a:endParaRPr>
          </a:p>
        </p:txBody>
      </p:sp>
      <p:sp>
        <p:nvSpPr>
          <p:cNvPr id="217" name="Google Shape;217;p41"/>
          <p:cNvSpPr/>
          <p:nvPr/>
        </p:nvSpPr>
        <p:spPr>
          <a:xfrm>
            <a:off x="9194800" y="2193800"/>
            <a:ext cx="1787400" cy="10854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There’s an API for That!</a:t>
            </a:r>
            <a:endParaRPr sz="1335" kern="0">
              <a:solidFill>
                <a:srgbClr val="3C4043"/>
              </a:solidFill>
              <a:latin typeface="Roboto"/>
              <a:ea typeface="Roboto"/>
              <a:cs typeface="Roboto"/>
              <a:sym typeface="Roboto"/>
            </a:endParaRPr>
          </a:p>
        </p:txBody>
      </p:sp>
      <p:sp>
        <p:nvSpPr>
          <p:cNvPr id="218" name="Google Shape;218;p41"/>
          <p:cNvSpPr/>
          <p:nvPr/>
        </p:nvSpPr>
        <p:spPr>
          <a:xfrm>
            <a:off x="12192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You Can’t Secure the Cloud, Right?</a:t>
            </a:r>
            <a:endParaRPr sz="1335" kern="0">
              <a:solidFill>
                <a:srgbClr val="3C4043"/>
              </a:solidFill>
              <a:latin typeface="Roboto"/>
              <a:ea typeface="Roboto"/>
              <a:cs typeface="Roboto"/>
              <a:sym typeface="Roboto"/>
            </a:endParaRPr>
          </a:p>
        </p:txBody>
      </p:sp>
      <p:sp>
        <p:nvSpPr>
          <p:cNvPr id="219" name="Google Shape;219;p41"/>
          <p:cNvSpPr/>
          <p:nvPr/>
        </p:nvSpPr>
        <p:spPr>
          <a:xfrm>
            <a:off x="32131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It Helps to Network</a:t>
            </a:r>
            <a:endParaRPr sz="1335" kern="0">
              <a:solidFill>
                <a:srgbClr val="3C4043"/>
              </a:solidFill>
              <a:latin typeface="Roboto"/>
              <a:ea typeface="Roboto"/>
              <a:cs typeface="Roboto"/>
              <a:sym typeface="Roboto"/>
            </a:endParaRPr>
          </a:p>
        </p:txBody>
      </p:sp>
      <p:sp>
        <p:nvSpPr>
          <p:cNvPr id="220" name="Google Shape;220;p41"/>
          <p:cNvSpPr/>
          <p:nvPr/>
        </p:nvSpPr>
        <p:spPr>
          <a:xfrm>
            <a:off x="52070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Let Google Keep an Eye on Things</a:t>
            </a:r>
            <a:endParaRPr sz="1335" kern="0">
              <a:solidFill>
                <a:srgbClr val="3C4043"/>
              </a:solidFill>
              <a:latin typeface="Roboto"/>
              <a:ea typeface="Roboto"/>
              <a:cs typeface="Roboto"/>
              <a:sym typeface="Roboto"/>
            </a:endParaRPr>
          </a:p>
        </p:txBody>
      </p:sp>
      <p:sp>
        <p:nvSpPr>
          <p:cNvPr id="221" name="Google Shape;221;p41"/>
          <p:cNvSpPr/>
          <p:nvPr/>
        </p:nvSpPr>
        <p:spPr>
          <a:xfrm>
            <a:off x="72009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You Have the Data, but What Are You Doing with It?</a:t>
            </a:r>
            <a:endParaRPr sz="1335" kern="0">
              <a:solidFill>
                <a:srgbClr val="3C4043"/>
              </a:solidFill>
              <a:latin typeface="Roboto"/>
              <a:ea typeface="Roboto"/>
              <a:cs typeface="Roboto"/>
              <a:sym typeface="Roboto"/>
            </a:endParaRPr>
          </a:p>
        </p:txBody>
      </p:sp>
      <p:sp>
        <p:nvSpPr>
          <p:cNvPr id="222" name="Google Shape;222;p41"/>
          <p:cNvSpPr/>
          <p:nvPr/>
        </p:nvSpPr>
        <p:spPr>
          <a:xfrm>
            <a:off x="9194800" y="4022600"/>
            <a:ext cx="1787400" cy="10850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algn="ctr" defTabSz="609600">
              <a:buClr>
                <a:srgbClr val="000000"/>
              </a:buClr>
            </a:pPr>
            <a:r>
              <a:rPr lang="en-GB" sz="1335" kern="0">
                <a:solidFill>
                  <a:srgbClr val="3C4043"/>
                </a:solidFill>
                <a:latin typeface="Roboto"/>
                <a:ea typeface="Roboto"/>
                <a:cs typeface="Roboto"/>
                <a:sym typeface="Roboto"/>
              </a:rPr>
              <a:t>Let Machines Do the Work</a:t>
            </a:r>
            <a:endParaRPr sz="1335" kern="0">
              <a:solidFill>
                <a:srgbClr val="3C4043"/>
              </a:solidFill>
              <a:latin typeface="Roboto"/>
              <a:ea typeface="Roboto"/>
              <a:cs typeface="Roboto"/>
              <a:sym typeface="Roboto"/>
            </a:endParaRPr>
          </a:p>
        </p:txBody>
      </p:sp>
      <p:sp>
        <p:nvSpPr>
          <p:cNvPr id="223" name="Google Shape;223;p41"/>
          <p:cNvSpPr/>
          <p:nvPr/>
        </p:nvSpPr>
        <p:spPr>
          <a:xfrm>
            <a:off x="1219200" y="5292600"/>
            <a:ext cx="9759800" cy="457200"/>
          </a:xfrm>
          <a:prstGeom prst="rect">
            <a:avLst/>
          </a:prstGeom>
          <a:solidFill>
            <a:schemeClr val="accent1"/>
          </a:solidFill>
          <a:ln>
            <a:noFill/>
          </a:ln>
        </p:spPr>
        <p:txBody>
          <a:bodyPr spcFirstLastPara="1" wrap="square" lIns="60950" tIns="60950" rIns="60950" bIns="60950" anchor="ctr" anchorCtr="0">
            <a:noAutofit/>
          </a:bodyPr>
          <a:lstStyle/>
          <a:p>
            <a:pPr algn="ctr" defTabSz="609600">
              <a:buClr>
                <a:srgbClr val="000000"/>
              </a:buClr>
            </a:pPr>
            <a:r>
              <a:rPr lang="en-GB" sz="1865" kern="0">
                <a:solidFill>
                  <a:srgbClr val="FFFFFF"/>
                </a:solidFill>
                <a:latin typeface="Roboto"/>
                <a:ea typeface="Roboto"/>
                <a:cs typeface="Roboto"/>
                <a:sym typeface="Roboto"/>
              </a:rPr>
              <a:t>Google Cloud skills badges</a:t>
            </a:r>
            <a:endParaRPr sz="1865" kern="0">
              <a:solidFill>
                <a:srgbClr val="FFFFFF"/>
              </a:solidFill>
              <a:latin typeface="Roboto"/>
              <a:ea typeface="Roboto"/>
              <a:cs typeface="Roboto"/>
              <a:sym typeface="Roboto"/>
            </a:endParaRPr>
          </a:p>
        </p:txBody>
      </p:sp>
      <p:sp>
        <p:nvSpPr>
          <p:cNvPr id="224" name="Google Shape;224;p41"/>
          <p:cNvSpPr txBox="1">
            <a:spLocks noGrp="1"/>
          </p:cNvSpPr>
          <p:nvPr>
            <p:ph type="title"/>
          </p:nvPr>
        </p:nvSpPr>
        <p:spPr>
          <a:xfrm>
            <a:off x="1128800" y="700600"/>
            <a:ext cx="9850200" cy="760000"/>
          </a:xfrm>
          <a:prstGeom prst="rect">
            <a:avLst/>
          </a:prstGeom>
        </p:spPr>
        <p:txBody>
          <a:bodyPr spcFirstLastPara="1" wrap="square" lIns="60950" tIns="60950" rIns="60950" bIns="60950" anchor="t" anchorCtr="0">
            <a:noAutofit/>
          </a:bodyPr>
          <a:lstStyle/>
          <a:p>
            <a:r>
              <a:rPr lang="en-GB" dirty="0"/>
              <a:t>Google Cloud Computing Foundations: Cloud Computing Fundamentals</a:t>
            </a:r>
            <a:endParaRPr dirty="0"/>
          </a:p>
        </p:txBody>
      </p:sp>
      <p:sp>
        <p:nvSpPr>
          <p:cNvPr id="225" name="Google Shape;225;p41"/>
          <p:cNvSpPr txBox="1"/>
          <p:nvPr/>
        </p:nvSpPr>
        <p:spPr>
          <a:xfrm>
            <a:off x="4584600" y="6418633"/>
            <a:ext cx="7546000" cy="348800"/>
          </a:xfrm>
          <a:prstGeom prst="rect">
            <a:avLst/>
          </a:prstGeom>
          <a:noFill/>
          <a:ln>
            <a:noFill/>
          </a:ln>
        </p:spPr>
        <p:txBody>
          <a:bodyPr spcFirstLastPara="1" wrap="square" lIns="121900" tIns="121900" rIns="121900" bIns="121900" anchor="t" anchorCtr="0">
            <a:noAutofit/>
          </a:bodyPr>
          <a:lstStyle/>
          <a:p>
            <a:pPr defTabSz="609600">
              <a:lnSpc>
                <a:spcPct val="115000"/>
              </a:lnSpc>
              <a:buClr>
                <a:srgbClr val="000000"/>
              </a:buClr>
              <a:buSzPts val="2200"/>
            </a:pPr>
            <a:r>
              <a:rPr lang="en-GB" sz="1065" kern="0">
                <a:solidFill>
                  <a:srgbClr val="546E7A"/>
                </a:solidFill>
                <a:latin typeface="Google Sans"/>
                <a:ea typeface="Google Sans"/>
                <a:cs typeface="Google Sans"/>
                <a:sym typeface="Google Sans"/>
              </a:rPr>
              <a:t>Copyright Google LLC. For educational purposes in accordance with the terms of use set forth on the program </a:t>
            </a:r>
            <a:r>
              <a:rPr lang="en-GB" sz="1065" u="sng" kern="0">
                <a:solidFill>
                  <a:srgbClr val="3B83F3"/>
                </a:solidFill>
                <a:latin typeface="Google Sans"/>
                <a:ea typeface="Google Sans"/>
                <a:cs typeface="Google Sans"/>
                <a:sym typeface="Google Sans"/>
                <a:hlinkClick r:id="rId1"/>
              </a:rPr>
              <a:t>Website</a:t>
            </a:r>
            <a:r>
              <a:rPr lang="en-GB" sz="1065" kern="0">
                <a:solidFill>
                  <a:srgbClr val="546E7A"/>
                </a:solidFill>
                <a:latin typeface="Google Sans"/>
                <a:ea typeface="Google Sans"/>
                <a:cs typeface="Google Sans"/>
                <a:sym typeface="Google Sans"/>
              </a:rPr>
              <a:t>.</a:t>
            </a:r>
            <a:endParaRPr sz="1065" kern="0">
              <a:solidFill>
                <a:srgbClr val="999999"/>
              </a:solidFill>
              <a:latin typeface="Google Sans"/>
              <a:ea typeface="Google Sans"/>
              <a:cs typeface="Google Sans"/>
              <a:sym typeface="Google Sans"/>
            </a:endParaRPr>
          </a:p>
        </p:txBody>
      </p:sp>
      <p:sp>
        <p:nvSpPr>
          <p:cNvPr id="2" name="Rectangle 1"/>
          <p:cNvSpPr/>
          <p:nvPr/>
        </p:nvSpPr>
        <p:spPr>
          <a:xfrm>
            <a:off x="1353715" y="6069833"/>
            <a:ext cx="9759800" cy="461665"/>
          </a:xfrm>
          <a:prstGeom prst="rect">
            <a:avLst/>
          </a:prstGeom>
        </p:spPr>
        <p:txBody>
          <a:bodyPr wrap="square">
            <a:spAutoFit/>
          </a:bodyPr>
          <a:lstStyle/>
          <a:p>
            <a:r>
              <a:rPr lang="en-US" sz="2400" dirty="0">
                <a:highlight>
                  <a:srgbClr val="FFFF00"/>
                </a:highlight>
              </a:rPr>
              <a:t>Register yourself: https://</a:t>
            </a:r>
            <a:r>
              <a:rPr lang="en-US" sz="2400" dirty="0" err="1">
                <a:highlight>
                  <a:srgbClr val="FFFF00"/>
                </a:highlight>
              </a:rPr>
              <a:t>google.qwiklabs.com</a:t>
            </a:r>
            <a:r>
              <a:rPr lang="en-US" sz="2400" dirty="0">
                <a:highlight>
                  <a:srgbClr val="FFFF00"/>
                </a:highlight>
              </a:rPr>
              <a:t>/</a:t>
            </a:r>
            <a:r>
              <a:rPr lang="en-US" sz="2400" dirty="0" err="1">
                <a:highlight>
                  <a:srgbClr val="FFFF00"/>
                </a:highlight>
              </a:rPr>
              <a:t>course_templates</a:t>
            </a:r>
            <a:r>
              <a:rPr lang="en-US" sz="2400" dirty="0">
                <a:highlight>
                  <a:srgbClr val="FFFF00"/>
                </a:highlight>
              </a:rPr>
              <a:t>/153</a:t>
            </a:r>
            <a:endParaRPr lang="en-US" sz="2400" dirty="0">
              <a:highlight>
                <a:srgbClr val="FFFF00"/>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Module wrap-up</a:t>
            </a:r>
            <a:endParaRPr lang="en-US" sz="4000" dirty="0"/>
          </a:p>
        </p:txBody>
      </p:sp>
      <p:sp>
        <p:nvSpPr>
          <p:cNvPr id="3" name="Text Placeholder 2"/>
          <p:cNvSpPr>
            <a:spLocks noGrp="1"/>
          </p:cNvSpPr>
          <p:nvPr>
            <p:ph type="body" sz="quarter" idx="10"/>
          </p:nvPr>
        </p:nvSpPr>
        <p:spPr/>
        <p:txBody>
          <a:bodyPr/>
          <a:lstStyle/>
          <a:p>
            <a:r>
              <a:rPr lang="en-US" dirty="0"/>
              <a:t>Module 3: AWS Global Infrastructure Overview</a:t>
            </a:r>
            <a:endParaRPr lang="en-US" dirty="0"/>
          </a:p>
        </p:txBody>
      </p:sp>
      <p:sp>
        <p:nvSpPr>
          <p:cNvPr id="4" name="Footer Placeholder 3"/>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FFFFFF"/>
              </a:solidFill>
              <a:effectLst/>
              <a:uLnTx/>
              <a:uFillTx/>
              <a:latin typeface="Amazon Ember Light" panose="020B0403020204020204" pitchFamily="34" charset="0"/>
            </a:endParaRPr>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Module summary                                                     </a:t>
            </a:r>
            <a:endParaRPr lang="en-US" dirty="0"/>
          </a:p>
        </p:txBody>
      </p:sp>
      <p:sp>
        <p:nvSpPr>
          <p:cNvPr id="6" name="Content Placeholder 5"/>
          <p:cNvSpPr>
            <a:spLocks noGrp="1"/>
          </p:cNvSpPr>
          <p:nvPr>
            <p:ph idx="1"/>
          </p:nvPr>
        </p:nvSpPr>
        <p:spPr/>
        <p:txBody>
          <a:bodyPr/>
          <a:lstStyle/>
          <a:p>
            <a:pPr marL="0" indent="0">
              <a:buNone/>
            </a:pPr>
            <a:r>
              <a:rPr lang="en-US" sz="3200" dirty="0"/>
              <a:t>In summary, in this module you learned how to:</a:t>
            </a:r>
            <a:endParaRPr lang="en-US" sz="3200" dirty="0"/>
          </a:p>
          <a:p>
            <a:pPr marL="0" indent="0">
              <a:buNone/>
            </a:pPr>
            <a:endParaRPr lang="en-US" dirty="0"/>
          </a:p>
          <a:p>
            <a:r>
              <a:rPr lang="en-US" dirty="0"/>
              <a:t>Identify the difference between AWS Regions, Availability Zones, and edge locations</a:t>
            </a:r>
            <a:endParaRPr lang="en-US" dirty="0"/>
          </a:p>
          <a:p>
            <a:endParaRPr lang="en-US" dirty="0"/>
          </a:p>
          <a:p>
            <a:r>
              <a:rPr lang="en-US" dirty="0"/>
              <a:t>Identify AWS service and service categories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6A95138-A96E-2F42-A959-2EFD44FE4AB7}" type="slidenum">
              <a:rPr kumimoji="0" lang="en-US" sz="900" b="0" i="0" u="none" strike="noStrike" kern="1200" cap="none" spc="0" normalizeH="0" baseline="0" noProof="0" smtClean="0">
                <a:ln>
                  <a:noFill/>
                </a:ln>
                <a:solidFill>
                  <a:srgbClr val="000000">
                    <a:tint val="75000"/>
                  </a:srgbClr>
                </a:solidFill>
                <a:effectLst/>
                <a:uLnTx/>
                <a:uFillTx/>
                <a:latin typeface="Amazon Ember Light" panose="020B0403020204020204" pitchFamily="34" charset="0"/>
              </a:rPr>
            </a:fld>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
        <p:nvSpPr>
          <p:cNvPr id="6" name="Content Placeholder 5"/>
          <p:cNvSpPr>
            <a:spLocks noGrp="1"/>
          </p:cNvSpPr>
          <p:nvPr>
            <p:ph idx="1"/>
          </p:nvPr>
        </p:nvSpPr>
        <p:spPr/>
        <p:txBody>
          <a:bodyPr/>
          <a:lstStyle/>
          <a:p>
            <a:pPr>
              <a:lnSpc>
                <a:spcPct val="150000"/>
              </a:lnSpc>
              <a:buClr>
                <a:schemeClr val="tx1"/>
              </a:buClr>
            </a:pPr>
            <a:r>
              <a:rPr lang="en-US" u="sng" dirty="0">
                <a:solidFill>
                  <a:schemeClr val="accent4"/>
                </a:solidFill>
                <a:hlinkClick r:id="rId1"/>
              </a:rPr>
              <a:t>AWS Global Infrastructure</a:t>
            </a:r>
            <a:endParaRPr lang="en-US" u="sng" dirty="0">
              <a:solidFill>
                <a:schemeClr val="accent4"/>
              </a:solidFill>
            </a:endParaRPr>
          </a:p>
          <a:p>
            <a:pPr>
              <a:lnSpc>
                <a:spcPct val="150000"/>
              </a:lnSpc>
              <a:buClr>
                <a:schemeClr val="tx1"/>
              </a:buClr>
            </a:pPr>
            <a:r>
              <a:rPr lang="en-US" u="sng" dirty="0">
                <a:hlinkClick r:id="rId2"/>
              </a:rPr>
              <a:t>AWS Global Infrastructure Region Table</a:t>
            </a:r>
            <a:endParaRPr lang="en-US" u="sng" dirty="0">
              <a:hlinkClick r:id="rId1"/>
            </a:endParaRPr>
          </a:p>
          <a:p>
            <a:pPr>
              <a:lnSpc>
                <a:spcPct val="150000"/>
              </a:lnSpc>
              <a:buClr>
                <a:schemeClr val="tx1"/>
              </a:buClr>
            </a:pPr>
            <a:r>
              <a:rPr lang="en-US" u="sng" dirty="0">
                <a:solidFill>
                  <a:schemeClr val="accent4"/>
                </a:solidFill>
                <a:hlinkClick r:id="rId3"/>
              </a:rPr>
              <a:t>AWS Cloud Products</a:t>
            </a:r>
            <a:endParaRPr lang="en-US" dirty="0">
              <a:solidFill>
                <a:schemeClr val="accent4"/>
              </a:solidFill>
            </a:endParaRPr>
          </a:p>
          <a:p>
            <a:pPr marL="0" indent="0">
              <a:buNone/>
            </a:pPr>
            <a:br>
              <a:rPr lang="en-US" dirty="0"/>
            </a:br>
            <a:endParaRPr lang="en-US" dirty="0">
              <a:latin typeface="+mn-lt"/>
            </a:endParaRPr>
          </a:p>
        </p:txBody>
      </p:sp>
      <p:sp>
        <p:nvSpPr>
          <p:cNvPr id="5" name="Title 4"/>
          <p:cNvSpPr>
            <a:spLocks noGrp="1"/>
          </p:cNvSpPr>
          <p:nvPr>
            <p:ph type="title"/>
          </p:nvPr>
        </p:nvSpPr>
        <p:spPr/>
        <p:txBody>
          <a:bodyPr/>
          <a:lstStyle/>
          <a:p>
            <a:r>
              <a:rPr lang="en-US" dirty="0">
                <a:latin typeface="+mj-lt"/>
              </a:rPr>
              <a:t>Additional resources</a:t>
            </a:r>
            <a:endParaRPr lang="en-US" dirty="0">
              <a:latin typeface="+mj-lt"/>
            </a:endParaRPr>
          </a:p>
        </p:txBody>
      </p:sp>
      <p:sp>
        <p:nvSpPr>
          <p:cNvPr id="3" name="Footer Placeholder 2"/>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rPr>
              <a:t>© 2019, Amazon Web Services, Inc. or its Affiliates. All rights reserved.</a:t>
            </a:r>
            <a:endParaRPr kumimoji="0" lang="en-US" sz="900" b="0" i="0" u="none" strike="noStrike" kern="1200" cap="none" spc="0" normalizeH="0" baseline="0" noProof="0" dirty="0">
              <a:ln>
                <a:noFill/>
              </a:ln>
              <a:solidFill>
                <a:srgbClr val="000000">
                  <a:tint val="75000"/>
                </a:srgbClr>
              </a:solidFill>
              <a:effectLst/>
              <a:uLnTx/>
              <a:uFillTx/>
              <a:latin typeface="Amazon Ember Light" panose="020B0403020204020204" pitchFamily="34" charset="0"/>
            </a:endParaRPr>
          </a:p>
        </p:txBody>
      </p:sp>
    </p:spTree>
    <p:custDataLst>
      <p:tags r:id="rId4"/>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AWS Academy Cloud Foundations</a:t>
            </a:r>
            <a:endParaRPr lang="en-US" dirty="0"/>
          </a:p>
        </p:txBody>
      </p:sp>
      <p:sp>
        <p:nvSpPr>
          <p:cNvPr id="6" name="Title 5"/>
          <p:cNvSpPr>
            <a:spLocks noGrp="1"/>
          </p:cNvSpPr>
          <p:nvPr>
            <p:ph type="title"/>
          </p:nvPr>
        </p:nvSpPr>
        <p:spPr/>
        <p:txBody>
          <a:bodyPr/>
          <a:lstStyle/>
          <a:p>
            <a:r>
              <a:rPr lang="en-US" sz="5400" dirty="0"/>
              <a:t>Module 4: AWS Cloud Security</a:t>
            </a:r>
            <a:endParaRPr lang="en-US" sz="5400" dirty="0"/>
          </a:p>
        </p:txBody>
      </p:sp>
      <p:sp>
        <p:nvSpPr>
          <p:cNvPr id="3" name="TextBox 2"/>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2019, Amazon Web Services, Inc. or its Affiliates. All rights reserved.</a:t>
            </a:r>
            <a:endParaRPr lang="en-US" sz="900" b="0"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endParaRPr lang="en-US" dirty="0">
              <a:latin typeface="+mj-lt"/>
            </a:endParaRPr>
          </a:p>
        </p:txBody>
      </p:sp>
      <p:sp>
        <p:nvSpPr>
          <p:cNvPr id="5" name="Content Placeholder 4"/>
          <p:cNvSpPr>
            <a:spLocks noGrp="1"/>
          </p:cNvSpPr>
          <p:nvPr>
            <p:ph idx="1"/>
          </p:nvPr>
        </p:nvSpPr>
        <p:spPr/>
        <p:txBody>
          <a:bodyPr/>
          <a:lstStyle/>
          <a:p>
            <a:pPr marL="0" indent="0">
              <a:buNone/>
            </a:pPr>
            <a:r>
              <a:rPr lang="en-US" b="1" dirty="0">
                <a:latin typeface="+mn-lt"/>
              </a:rPr>
              <a:t>Topics</a:t>
            </a:r>
            <a:endParaRPr lang="en-US" b="1" dirty="0">
              <a:latin typeface="+mn-lt"/>
            </a:endParaRPr>
          </a:p>
          <a:p>
            <a:r>
              <a:rPr lang="en-US" sz="2000" dirty="0">
                <a:latin typeface="+mn-lt"/>
              </a:rPr>
              <a:t>AWS shared responsibility model</a:t>
            </a:r>
            <a:endParaRPr lang="en-US" sz="2000" dirty="0">
              <a:latin typeface="+mn-lt"/>
            </a:endParaRPr>
          </a:p>
          <a:p>
            <a:r>
              <a:rPr lang="en-US" sz="2000" dirty="0">
                <a:latin typeface="+mn-lt"/>
              </a:rPr>
              <a:t>AWS Identity and Access Management (IAM)</a:t>
            </a:r>
            <a:endParaRPr lang="en-US" sz="2000" dirty="0">
              <a:latin typeface="+mn-lt"/>
            </a:endParaRPr>
          </a:p>
          <a:p>
            <a:r>
              <a:rPr lang="en-US" sz="2000" dirty="0">
                <a:latin typeface="+mn-lt"/>
              </a:rPr>
              <a:t>Securing a new AWS account</a:t>
            </a:r>
            <a:endParaRPr lang="en-US" sz="2000" dirty="0">
              <a:latin typeface="+mn-lt"/>
            </a:endParaRPr>
          </a:p>
          <a:p>
            <a:r>
              <a:rPr lang="en-US" sz="2000" dirty="0">
                <a:latin typeface="+mn-lt"/>
              </a:rPr>
              <a:t>Securing accounts</a:t>
            </a:r>
            <a:endParaRPr lang="en-US" sz="2000" dirty="0">
              <a:latin typeface="+mn-lt"/>
            </a:endParaRPr>
          </a:p>
          <a:p>
            <a:r>
              <a:rPr lang="en-US" sz="2000" dirty="0">
                <a:latin typeface="+mn-lt"/>
              </a:rPr>
              <a:t>Securing data on AWS</a:t>
            </a:r>
            <a:endParaRPr lang="en-US" sz="2000"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6" name="Content Placeholder 5"/>
          <p:cNvSpPr>
            <a:spLocks noGrp="1"/>
          </p:cNvSpPr>
          <p:nvPr>
            <p:ph idx="13"/>
          </p:nvPr>
        </p:nvSpPr>
        <p:spPr/>
        <p:txBody>
          <a:bodyPr/>
          <a:lstStyle/>
          <a:p>
            <a:pPr marL="0" indent="0">
              <a:buNone/>
            </a:pPr>
            <a:r>
              <a:rPr lang="en-US" b="1" dirty="0">
                <a:latin typeface="+mn-lt"/>
              </a:rPr>
              <a:t>Activities</a:t>
            </a:r>
            <a:endParaRPr lang="en-US" b="1" dirty="0">
              <a:latin typeface="+mn-lt"/>
            </a:endParaRPr>
          </a:p>
          <a:p>
            <a:r>
              <a:rPr lang="en-US" sz="2000" dirty="0">
                <a:latin typeface="+mn-lt"/>
              </a:rPr>
              <a:t>AWS shared responsibility model activity</a:t>
            </a:r>
            <a:endParaRPr lang="en-US" sz="2000" dirty="0">
              <a:latin typeface="+mn-lt"/>
            </a:endParaRPr>
          </a:p>
          <a:p>
            <a:endParaRPr lang="en-US" sz="2000" dirty="0">
              <a:latin typeface="+mn-lt"/>
            </a:endParaRPr>
          </a:p>
          <a:p>
            <a:pPr marL="0" indent="0">
              <a:buNone/>
            </a:pPr>
            <a:r>
              <a:rPr lang="en-US" b="1" dirty="0"/>
              <a:t>Demo</a:t>
            </a:r>
            <a:endParaRPr lang="en-US" sz="3600" b="1" dirty="0"/>
          </a:p>
          <a:p>
            <a:r>
              <a:rPr lang="en-US" sz="2000" dirty="0"/>
              <a:t>Recorded demonstration of IAM</a:t>
            </a:r>
            <a:endParaRPr lang="en-US" dirty="0"/>
          </a:p>
          <a:p>
            <a:endParaRPr lang="en-US" sz="2400" dirty="0">
              <a:latin typeface="+mn-lt"/>
            </a:endParaRPr>
          </a:p>
          <a:p>
            <a:pPr marL="0" indent="0">
              <a:buNone/>
            </a:pPr>
            <a:r>
              <a:rPr lang="en-US" b="1" dirty="0">
                <a:latin typeface="+mn-lt"/>
              </a:rPr>
              <a:t>Lab</a:t>
            </a:r>
            <a:endParaRPr lang="en-US" b="1" dirty="0">
              <a:latin typeface="+mn-lt"/>
            </a:endParaRPr>
          </a:p>
          <a:p>
            <a:r>
              <a:rPr lang="en-US" sz="2000" dirty="0"/>
              <a:t>Introduction to AWS IAM</a:t>
            </a:r>
            <a:endParaRPr lang="en-US" sz="2000" dirty="0"/>
          </a:p>
          <a:p>
            <a:endParaRPr lang="en-US" dirty="0">
              <a:latin typeface="+mn-lt"/>
            </a:endParaRPr>
          </a:p>
        </p:txBody>
      </p:sp>
      <p:sp>
        <p:nvSpPr>
          <p:cNvPr id="3" name="Footer Placeholder 2"/>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objectives</a:t>
            </a:r>
            <a:endParaRPr lang="en-US" dirty="0"/>
          </a:p>
        </p:txBody>
      </p:sp>
      <p:sp>
        <p:nvSpPr>
          <p:cNvPr id="4" name="Content Placeholder 2"/>
          <p:cNvSpPr>
            <a:spLocks noGrp="1"/>
          </p:cNvSpPr>
          <p:nvPr>
            <p:ph idx="1"/>
          </p:nvPr>
        </p:nvSpPr>
        <p:spPr/>
        <p:txBody>
          <a:bodyPr/>
          <a:lstStyle/>
          <a:p>
            <a:pPr marL="17145" lvl="1" indent="0">
              <a:buNone/>
            </a:pPr>
            <a:r>
              <a:rPr lang="en-US" sz="3200" dirty="0"/>
              <a:t>After completing this module, you should be able to: </a:t>
            </a:r>
            <a:endParaRPr lang="en-US" sz="3200" dirty="0"/>
          </a:p>
          <a:p>
            <a:pPr marL="238125" lvl="1" indent="-220980">
              <a:lnSpc>
                <a:spcPct val="100000"/>
              </a:lnSpc>
            </a:pPr>
            <a:r>
              <a:rPr lang="en-US" sz="2800" dirty="0"/>
              <a:t>Recognize the shared responsibility model</a:t>
            </a:r>
            <a:endParaRPr lang="en-US" sz="2800" dirty="0"/>
          </a:p>
          <a:p>
            <a:pPr marL="238125" lvl="1" indent="-220980">
              <a:lnSpc>
                <a:spcPct val="100000"/>
              </a:lnSpc>
            </a:pPr>
            <a:r>
              <a:rPr lang="en-US" sz="2800" dirty="0"/>
              <a:t>Identify the responsibility of the customer and AWS</a:t>
            </a:r>
            <a:endParaRPr lang="en-US" sz="2800" dirty="0"/>
          </a:p>
          <a:p>
            <a:pPr marL="238125" lvl="1" indent="-220980">
              <a:lnSpc>
                <a:spcPct val="100000"/>
              </a:lnSpc>
            </a:pPr>
            <a:r>
              <a:rPr lang="en-US" sz="2800" dirty="0"/>
              <a:t>Recognize IAM users, groups, and roles</a:t>
            </a:r>
            <a:endParaRPr lang="en-US" sz="2800" dirty="0"/>
          </a:p>
          <a:p>
            <a:pPr marL="238125" lvl="1" indent="-220980">
              <a:lnSpc>
                <a:spcPct val="100000"/>
              </a:lnSpc>
            </a:pPr>
            <a:r>
              <a:rPr lang="en-US" sz="2800" dirty="0"/>
              <a:t>Describe different types of security credentials in IAM</a:t>
            </a:r>
            <a:endParaRPr lang="en-US" sz="2800" dirty="0"/>
          </a:p>
          <a:p>
            <a:pPr marL="238125" lvl="1" indent="-220980">
              <a:lnSpc>
                <a:spcPct val="100000"/>
              </a:lnSpc>
            </a:pPr>
            <a:r>
              <a:rPr lang="en-US" sz="2800" dirty="0"/>
              <a:t>Identify the steps to securing a new AWS account</a:t>
            </a:r>
            <a:endParaRPr lang="en-US" sz="2800" dirty="0"/>
          </a:p>
          <a:p>
            <a:pPr marL="238125" lvl="1" indent="-220980">
              <a:lnSpc>
                <a:spcPct val="100000"/>
              </a:lnSpc>
            </a:pPr>
            <a:r>
              <a:rPr lang="en-US" sz="2800" dirty="0"/>
              <a:t>Explore IAM users and groups</a:t>
            </a:r>
            <a:endParaRPr lang="en-US" sz="2800" dirty="0"/>
          </a:p>
          <a:p>
            <a:pPr marL="238125" lvl="1" indent="-220980">
              <a:lnSpc>
                <a:spcPct val="100000"/>
              </a:lnSpc>
            </a:pPr>
            <a:r>
              <a:rPr lang="en-US" sz="2800" dirty="0"/>
              <a:t>Recognize how to secure AWS data</a:t>
            </a:r>
            <a:endParaRPr lang="en-US" sz="2800" dirty="0"/>
          </a:p>
          <a:p>
            <a:pPr marL="238125" lvl="1" indent="-220980">
              <a:lnSpc>
                <a:spcPct val="100000"/>
              </a:lnSpc>
            </a:pPr>
            <a:r>
              <a:rPr lang="en-US" sz="2800" dirty="0"/>
              <a:t>Recognize AWS compliance programs</a:t>
            </a:r>
            <a:endParaRPr lang="en-US" sz="2800" dirty="0"/>
          </a:p>
        </p:txBody>
      </p:sp>
      <p:sp>
        <p:nvSpPr>
          <p:cNvPr id="5" name="Slide Number Placeholder 4"/>
          <p:cNvSpPr>
            <a:spLocks noGrp="1"/>
          </p:cNvSpPr>
          <p:nvPr>
            <p:ph type="sldNum" sz="quarter" idx="12"/>
          </p:nvPr>
        </p:nvSpPr>
        <p:spPr/>
        <p:txBody>
          <a:bodyPr/>
          <a:lstStyle/>
          <a:p>
            <a:fld id="{B6A95138-A96E-2F42-A959-2EFD44FE4AB7}" type="slidenum">
              <a:rPr lang="en-US" smtClean="0"/>
            </a:fld>
            <a:endParaRPr lang="en-US" dirty="0"/>
          </a:p>
        </p:txBody>
      </p:sp>
      <p:sp>
        <p:nvSpPr>
          <p:cNvPr id="3" name="Footer Placeholder 2"/>
          <p:cNvSpPr>
            <a:spLocks noGrp="1"/>
          </p:cNvSpPr>
          <p:nvPr>
            <p:ph type="ftr" sz="quarter" idx="3"/>
          </p:nvPr>
        </p:nvSpPr>
        <p:spPr/>
        <p:txBody>
          <a:bodyPr/>
          <a:lstStyle/>
          <a:p>
            <a:r>
              <a:rPr lang="en-US" dirty="0"/>
              <a:t>© 2019 Amazon Web Services, Inc. or its Affiliates. All rights reserved.</a:t>
            </a:r>
            <a:endParaRPr lang="en-US" dirty="0"/>
          </a:p>
        </p:txBody>
      </p:sp>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latin typeface="+mj-lt"/>
              </a:rPr>
              <a:t>Section 1: AWS shared responsibility model</a:t>
            </a:r>
            <a:endParaRPr lang="en-US" sz="4000" dirty="0">
              <a:latin typeface="+mj-lt"/>
            </a:endParaRPr>
          </a:p>
        </p:txBody>
      </p:sp>
      <p:sp>
        <p:nvSpPr>
          <p:cNvPr id="3" name="Text Placeholder 2"/>
          <p:cNvSpPr>
            <a:spLocks noGrp="1"/>
          </p:cNvSpPr>
          <p:nvPr>
            <p:ph type="body" sz="quarter" idx="10"/>
          </p:nvPr>
        </p:nvSpPr>
        <p:spPr>
          <a:xfrm>
            <a:off x="419100" y="2554356"/>
            <a:ext cx="9129634" cy="488498"/>
          </a:xfrm>
        </p:spPr>
        <p:txBody>
          <a:bodyPr>
            <a:normAutofit/>
          </a:bodyPr>
          <a:lstStyle/>
          <a:p>
            <a:r>
              <a:rPr lang="en-US" b="1" dirty="0">
                <a:latin typeface="+mn-lt"/>
              </a:rPr>
              <a:t>Module 4: AWS Cloud Security</a:t>
            </a:r>
            <a:endParaRPr lang="en-US" b="1" dirty="0">
              <a:latin typeface="+mn-lt"/>
            </a:endParaRPr>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shared responsibility model</a:t>
            </a:r>
            <a:endParaRPr lang="en-US" dirty="0"/>
          </a:p>
        </p:txBody>
      </p:sp>
      <p:sp>
        <p:nvSpPr>
          <p:cNvPr id="3" name="Footer Placeholder 2"/>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pic>
        <p:nvPicPr>
          <p:cNvPr id="6" name="Picture 5" descr="graphic showing at the bottom that AWS is responsible for secruity of the cloud, including the AWS Global Infrastructure, the compute, storage, database, and networking layers, and the software layer. At the top, the graphic shows that the customer is responsible for security in the cloud, including data encryption, networking traffice protection, the OS, firewall and network configurations, platform, application, and IAM management, and customer data as well."/>
          <p:cNvPicPr>
            <a:picLocks noChangeAspect="1"/>
          </p:cNvPicPr>
          <p:nvPr/>
        </p:nvPicPr>
        <p:blipFill>
          <a:blip r:embed="rId1"/>
          <a:stretch>
            <a:fillRect/>
          </a:stretch>
        </p:blipFill>
        <p:spPr>
          <a:xfrm>
            <a:off x="1775153" y="1376416"/>
            <a:ext cx="8641693" cy="4759579"/>
          </a:xfrm>
          <a:prstGeom prst="rect">
            <a:avLst/>
          </a:prstGeom>
        </p:spPr>
      </p:pic>
    </p:spTree>
    <p:custDataLst>
      <p:tags r:id="rId2"/>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dirty="0">
                <a:latin typeface="+mj-lt"/>
              </a:rPr>
              <a:t>AWS responsibility: Security </a:t>
            </a:r>
            <a:r>
              <a:rPr lang="en-US" sz="3800" i="1" dirty="0">
                <a:latin typeface="+mj-lt"/>
                <a:ea typeface="Amazon Ember Medium" panose="020B0603020204030204" pitchFamily="34" charset="0"/>
                <a:cs typeface="Amazon Ember Medium" panose="020B0603020204030204" pitchFamily="34" charset="0"/>
              </a:rPr>
              <a:t>of</a:t>
            </a:r>
            <a:r>
              <a:rPr lang="en-US" sz="3800" dirty="0">
                <a:latin typeface="+mj-lt"/>
              </a:rPr>
              <a:t> the cloud</a:t>
            </a:r>
            <a:endParaRPr lang="en-US" sz="3800" dirty="0">
              <a:latin typeface="+mj-lt"/>
            </a:endParaRPr>
          </a:p>
        </p:txBody>
      </p:sp>
      <p:sp>
        <p:nvSpPr>
          <p:cNvPr id="7" name="Slide Number Placeholder 6"/>
          <p:cNvSpPr>
            <a:spLocks noGrp="1"/>
          </p:cNvSpPr>
          <p:nvPr>
            <p:ph type="sldNum" sz="quarter" idx="12"/>
          </p:nvPr>
        </p:nvSpPr>
        <p:spPr/>
        <p:txBody>
          <a:bodyPr/>
          <a:lstStyle/>
          <a:p>
            <a:fld id="{B6A95138-A96E-2F42-A959-2EFD44FE4AB7}" type="slidenum">
              <a:rPr lang="en-US" smtClean="0"/>
            </a:fld>
            <a:endParaRPr lang="en-US" dirty="0"/>
          </a:p>
        </p:txBody>
      </p:sp>
      <p:sp>
        <p:nvSpPr>
          <p:cNvPr id="5" name="Content Placeholder 4"/>
          <p:cNvSpPr>
            <a:spLocks noGrp="1"/>
          </p:cNvSpPr>
          <p:nvPr>
            <p:ph idx="13"/>
          </p:nvPr>
        </p:nvSpPr>
        <p:spPr/>
        <p:txBody>
          <a:bodyPr/>
          <a:lstStyle/>
          <a:p>
            <a:pPr marL="0" indent="0">
              <a:buNone/>
            </a:pPr>
            <a:r>
              <a:rPr lang="en-US" sz="2400" dirty="0"/>
              <a:t>AWS responsibilities:</a:t>
            </a:r>
            <a:endParaRPr lang="en-US" sz="2400" dirty="0"/>
          </a:p>
          <a:p>
            <a:r>
              <a:rPr lang="en-US" sz="2000" dirty="0"/>
              <a:t>Physical security of data centers</a:t>
            </a:r>
            <a:endParaRPr lang="en-US" sz="2000" dirty="0"/>
          </a:p>
          <a:p>
            <a:pPr lvl="1"/>
            <a:r>
              <a:rPr lang="en-US" sz="1800" dirty="0"/>
              <a:t>Controlled, need-based access</a:t>
            </a:r>
            <a:endParaRPr lang="en-US" sz="1800" dirty="0"/>
          </a:p>
          <a:p>
            <a:pPr lvl="1"/>
            <a:endParaRPr lang="en-US" sz="1800" dirty="0"/>
          </a:p>
          <a:p>
            <a:r>
              <a:rPr lang="en-US" sz="2000" dirty="0"/>
              <a:t>Hardware and software infrastructure</a:t>
            </a:r>
            <a:endParaRPr lang="en-US" sz="2000" dirty="0"/>
          </a:p>
          <a:p>
            <a:pPr lvl="1"/>
            <a:r>
              <a:rPr lang="en-US" sz="1800" dirty="0"/>
              <a:t>Storage decommissioning, host operating system (OS) access logging, and auditing</a:t>
            </a:r>
            <a:endParaRPr lang="en-US" sz="1800" dirty="0"/>
          </a:p>
          <a:p>
            <a:pPr lvl="1"/>
            <a:endParaRPr lang="en-US" sz="1800" dirty="0"/>
          </a:p>
          <a:p>
            <a:r>
              <a:rPr lang="en-US" sz="2000" dirty="0"/>
              <a:t>Network infrastructure</a:t>
            </a:r>
            <a:endParaRPr lang="en-US" sz="2000" dirty="0"/>
          </a:p>
          <a:p>
            <a:pPr lvl="1"/>
            <a:r>
              <a:rPr lang="en-US" sz="1800" dirty="0"/>
              <a:t>Intrusion detection</a:t>
            </a:r>
            <a:endParaRPr lang="en-US" sz="1800" dirty="0"/>
          </a:p>
          <a:p>
            <a:pPr lvl="1"/>
            <a:endParaRPr lang="en-US" sz="1800" dirty="0"/>
          </a:p>
          <a:p>
            <a:r>
              <a:rPr lang="en-US" sz="2000" dirty="0"/>
              <a:t>Virtualization infrastructure</a:t>
            </a:r>
            <a:endParaRPr lang="en-US" sz="2000" dirty="0"/>
          </a:p>
          <a:p>
            <a:pPr lvl="1"/>
            <a:r>
              <a:rPr lang="en-US" sz="1800" dirty="0"/>
              <a:t>Instance isolation</a:t>
            </a:r>
            <a:endParaRPr lang="en-US" sz="1800" dirty="0"/>
          </a:p>
        </p:txBody>
      </p:sp>
      <p:sp>
        <p:nvSpPr>
          <p:cNvPr id="6" name="Footer Placeholder 5"/>
          <p:cNvSpPr>
            <a:spLocks noGrp="1"/>
          </p:cNvSpPr>
          <p:nvPr>
            <p:ph type="ftr" sz="quarter" idx="3"/>
          </p:nvPr>
        </p:nvSpPr>
        <p:spPr/>
        <p:txBody>
          <a:bodyPr/>
          <a:lstStyle/>
          <a:p>
            <a:r>
              <a:rPr lang="en-US" dirty="0"/>
              <a:t>© 2019 Amazon Web Services, Inc. or its Affiliates. All rights reserved.</a:t>
            </a:r>
            <a:endParaRPr lang="en-US" dirty="0"/>
          </a:p>
        </p:txBody>
      </p:sp>
      <p:grpSp>
        <p:nvGrpSpPr>
          <p:cNvPr id="4" name="Group 3" descr="box labeled AWS Services showing four icons labeled as follows: compute, storage, database, and networking."/>
          <p:cNvGrpSpPr/>
          <p:nvPr/>
        </p:nvGrpSpPr>
        <p:grpSpPr>
          <a:xfrm>
            <a:off x="441000" y="2172634"/>
            <a:ext cx="5323665" cy="1375517"/>
            <a:chOff x="441000" y="2172634"/>
            <a:chExt cx="5323665" cy="1375517"/>
          </a:xfrm>
        </p:grpSpPr>
        <p:sp>
          <p:nvSpPr>
            <p:cNvPr id="18" name="Rectangle 17"/>
            <p:cNvSpPr/>
            <p:nvPr/>
          </p:nvSpPr>
          <p:spPr>
            <a:xfrm>
              <a:off x="441000" y="2172634"/>
              <a:ext cx="5323665" cy="136246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r>
                <a:rPr lang="en-US" b="1" dirty="0">
                  <a:solidFill>
                    <a:schemeClr val="tx1"/>
                  </a:solidFill>
                </a:rPr>
                <a:t>AWS services</a:t>
              </a:r>
              <a:endParaRPr lang="en-US" b="1" dirty="0">
                <a:solidFill>
                  <a:schemeClr val="tx1"/>
                </a:solidFill>
              </a:endParaRPr>
            </a:p>
          </p:txBody>
        </p:sp>
        <p:pic>
          <p:nvPicPr>
            <p:cNvPr id="10" name="Graphic 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36992" y="2582294"/>
              <a:ext cx="659595" cy="659595"/>
            </a:xfrm>
            <a:prstGeom prst="rect">
              <a:avLst/>
            </a:prstGeom>
          </p:spPr>
        </p:pic>
        <p:sp>
          <p:nvSpPr>
            <p:cNvPr id="3" name="TextBox 2"/>
            <p:cNvSpPr txBox="1"/>
            <p:nvPr/>
          </p:nvSpPr>
          <p:spPr>
            <a:xfrm>
              <a:off x="570613" y="3196545"/>
              <a:ext cx="1016625" cy="338554"/>
            </a:xfrm>
            <a:prstGeom prst="rect">
              <a:avLst/>
            </a:prstGeom>
            <a:noFill/>
          </p:spPr>
          <p:txBody>
            <a:bodyPr wrap="none" rtlCol="0">
              <a:spAutoFit/>
            </a:bodyPr>
            <a:lstStyle/>
            <a:p>
              <a:r>
                <a:rPr lang="en-US" sz="1600" dirty="0">
                  <a:latin typeface="Arial" panose="020B0604020202090204" pitchFamily="34" charset="0"/>
                  <a:ea typeface="Amazon Ember Light" panose="020B0403020204020204" pitchFamily="34" charset="0"/>
                  <a:cs typeface="Arial" panose="020B0604020202090204" pitchFamily="34" charset="0"/>
                </a:rPr>
                <a:t>Compute</a:t>
              </a:r>
              <a:endParaRPr lang="en-US" sz="1600" dirty="0">
                <a:latin typeface="Arial" panose="020B0604020202090204" pitchFamily="34" charset="0"/>
                <a:ea typeface="Amazon Ember Light" panose="020B0403020204020204" pitchFamily="34" charset="0"/>
                <a:cs typeface="Arial" panose="020B0604020202090204" pitchFamily="34" charset="0"/>
              </a:endParaRPr>
            </a:p>
          </p:txBody>
        </p:sp>
        <p:sp>
          <p:nvSpPr>
            <p:cNvPr id="12" name="TextBox 11"/>
            <p:cNvSpPr txBox="1"/>
            <p:nvPr/>
          </p:nvSpPr>
          <p:spPr>
            <a:xfrm>
              <a:off x="1883201" y="3195910"/>
              <a:ext cx="902811" cy="338554"/>
            </a:xfrm>
            <a:prstGeom prst="rect">
              <a:avLst/>
            </a:prstGeom>
            <a:noFill/>
          </p:spPr>
          <p:txBody>
            <a:bodyPr wrap="none" rtlCol="0">
              <a:spAutoFit/>
            </a:bodyPr>
            <a:lstStyle/>
            <a:p>
              <a:r>
                <a:rPr lang="en-US" sz="1600" dirty="0">
                  <a:latin typeface="Arial" panose="020B0604020202090204" pitchFamily="34" charset="0"/>
                  <a:ea typeface="Amazon Ember Light" panose="020B0403020204020204" pitchFamily="34" charset="0"/>
                  <a:cs typeface="Arial" panose="020B0604020202090204" pitchFamily="34" charset="0"/>
                </a:rPr>
                <a:t>Storage</a:t>
              </a:r>
              <a:endParaRPr lang="en-US" sz="1600" dirty="0">
                <a:latin typeface="Arial" panose="020B0604020202090204" pitchFamily="34" charset="0"/>
                <a:ea typeface="Amazon Ember Light" panose="020B0403020204020204" pitchFamily="34" charset="0"/>
                <a:cs typeface="Arial" panose="020B0604020202090204" pitchFamily="34" charset="0"/>
              </a:endParaRPr>
            </a:p>
          </p:txBody>
        </p:sp>
        <p:sp>
          <p:nvSpPr>
            <p:cNvPr id="13" name="TextBox 12"/>
            <p:cNvSpPr txBox="1"/>
            <p:nvPr/>
          </p:nvSpPr>
          <p:spPr>
            <a:xfrm>
              <a:off x="3092260" y="3209597"/>
              <a:ext cx="1061509" cy="338554"/>
            </a:xfrm>
            <a:prstGeom prst="rect">
              <a:avLst/>
            </a:prstGeom>
            <a:noFill/>
          </p:spPr>
          <p:txBody>
            <a:bodyPr wrap="none" rtlCol="0">
              <a:spAutoFit/>
            </a:bodyPr>
            <a:lstStyle/>
            <a:p>
              <a:r>
                <a:rPr lang="en-US" sz="1600" dirty="0">
                  <a:latin typeface="Arial" panose="020B0604020202090204" pitchFamily="34" charset="0"/>
                  <a:ea typeface="Amazon Ember Light" panose="020B0403020204020204" pitchFamily="34" charset="0"/>
                  <a:cs typeface="Arial" panose="020B0604020202090204" pitchFamily="34" charset="0"/>
                </a:rPr>
                <a:t>Database</a:t>
              </a:r>
              <a:endParaRPr lang="en-US" sz="1600" dirty="0">
                <a:latin typeface="Arial" panose="020B0604020202090204" pitchFamily="34" charset="0"/>
                <a:ea typeface="Amazon Ember Light" panose="020B0403020204020204" pitchFamily="34" charset="0"/>
                <a:cs typeface="Arial" panose="020B0604020202090204" pitchFamily="34" charset="0"/>
              </a:endParaRPr>
            </a:p>
          </p:txBody>
        </p:sp>
        <p:sp>
          <p:nvSpPr>
            <p:cNvPr id="14" name="TextBox 13"/>
            <p:cNvSpPr txBox="1"/>
            <p:nvPr/>
          </p:nvSpPr>
          <p:spPr>
            <a:xfrm>
              <a:off x="4289432" y="3209597"/>
              <a:ext cx="1208985" cy="338554"/>
            </a:xfrm>
            <a:prstGeom prst="rect">
              <a:avLst/>
            </a:prstGeom>
            <a:noFill/>
          </p:spPr>
          <p:txBody>
            <a:bodyPr wrap="none" rtlCol="0">
              <a:spAutoFit/>
            </a:bodyPr>
            <a:lstStyle/>
            <a:p>
              <a:r>
                <a:rPr lang="en-US" sz="1600" dirty="0">
                  <a:latin typeface="Arial" panose="020B0604020202090204" pitchFamily="34" charset="0"/>
                  <a:ea typeface="Amazon Ember Light" panose="020B0403020204020204" pitchFamily="34" charset="0"/>
                  <a:cs typeface="Arial" panose="020B0604020202090204" pitchFamily="34" charset="0"/>
                </a:rPr>
                <a:t>Networking</a:t>
              </a:r>
              <a:endParaRPr lang="en-US" sz="1600" dirty="0">
                <a:latin typeface="Arial" panose="020B0604020202090204" pitchFamily="34" charset="0"/>
                <a:ea typeface="Amazon Ember Light" panose="020B0403020204020204" pitchFamily="34" charset="0"/>
                <a:cs typeface="Arial" panose="020B0604020202090204" pitchFamily="34" charset="0"/>
              </a:endParaRPr>
            </a:p>
          </p:txBody>
        </p:sp>
        <p:pic>
          <p:nvPicPr>
            <p:cNvPr id="15" name="Graphic 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6967" y="2582294"/>
              <a:ext cx="659595" cy="659595"/>
            </a:xfrm>
            <a:prstGeom prst="rect">
              <a:avLst/>
            </a:prstGeom>
          </p:spPr>
        </p:pic>
        <p:pic>
          <p:nvPicPr>
            <p:cNvPr id="16" name="Graphic 15"/>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1979" y="2582294"/>
              <a:ext cx="659596" cy="659596"/>
            </a:xfrm>
            <a:prstGeom prst="rect">
              <a:avLst/>
            </a:prstGeom>
          </p:spPr>
        </p:pic>
        <p:pic>
          <p:nvPicPr>
            <p:cNvPr id="17" name="Graphic 1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91955" y="2582294"/>
              <a:ext cx="659595" cy="659595"/>
            </a:xfrm>
            <a:prstGeom prst="rect">
              <a:avLst/>
            </a:prstGeom>
          </p:spPr>
        </p:pic>
      </p:grpSp>
      <p:grpSp>
        <p:nvGrpSpPr>
          <p:cNvPr id="31" name="Group 30" descr="lower box of two - it is labeled AWS Global Infrastructure and it contains an icon labeled &quot;Edge locations&quot; and another labeled &quot;Regions&quot; that contains an item labeled &quot;Availability Zones.&quot;"/>
          <p:cNvGrpSpPr/>
          <p:nvPr/>
        </p:nvGrpSpPr>
        <p:grpSpPr>
          <a:xfrm>
            <a:off x="441000" y="3660495"/>
            <a:ext cx="5323665" cy="1362464"/>
            <a:chOff x="441000" y="3660495"/>
            <a:chExt cx="5323665" cy="1362464"/>
          </a:xfrm>
        </p:grpSpPr>
        <p:sp>
          <p:nvSpPr>
            <p:cNvPr id="19" name="Rectangle 18"/>
            <p:cNvSpPr/>
            <p:nvPr/>
          </p:nvSpPr>
          <p:spPr>
            <a:xfrm>
              <a:off x="441000" y="3660495"/>
              <a:ext cx="5323665" cy="1362464"/>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r>
                <a:rPr lang="en-US" dirty="0">
                  <a:solidFill>
                    <a:schemeClr val="tx1"/>
                  </a:solidFill>
                  <a:latin typeface="Amazon Ember" panose="020B0603020204020204" pitchFamily="34" charset="0"/>
                  <a:ea typeface="Amazon Ember" panose="020B0603020204020204" pitchFamily="34" charset="0"/>
                </a:rPr>
                <a:t>AWS Global </a:t>
              </a:r>
              <a:br>
                <a:rPr lang="en-US" dirty="0">
                  <a:solidFill>
                    <a:schemeClr val="tx1"/>
                  </a:solidFill>
                  <a:latin typeface="Amazon Ember" panose="020B0603020204020204" pitchFamily="34" charset="0"/>
                  <a:ea typeface="Amazon Ember" panose="020B0603020204020204" pitchFamily="34" charset="0"/>
                </a:rPr>
              </a:br>
              <a:r>
                <a:rPr lang="en-US" dirty="0">
                  <a:solidFill>
                    <a:schemeClr val="tx1"/>
                  </a:solidFill>
                  <a:latin typeface="Amazon Ember" panose="020B0603020204020204" pitchFamily="34" charset="0"/>
                  <a:ea typeface="Amazon Ember" panose="020B0603020204020204" pitchFamily="34" charset="0"/>
                </a:rPr>
                <a:t>Infrastructure</a:t>
              </a:r>
              <a:endParaRPr lang="en-US" dirty="0">
                <a:solidFill>
                  <a:schemeClr val="tx1"/>
                </a:solidFill>
                <a:latin typeface="Amazon Ember" panose="020B0603020204020204" pitchFamily="34" charset="0"/>
                <a:ea typeface="Amazon Ember" panose="020B0603020204020204" pitchFamily="34" charset="0"/>
              </a:endParaRPr>
            </a:p>
          </p:txBody>
        </p:sp>
        <p:sp>
          <p:nvSpPr>
            <p:cNvPr id="20" name="Rectangle 19"/>
            <p:cNvSpPr/>
            <p:nvPr/>
          </p:nvSpPr>
          <p:spPr>
            <a:xfrm>
              <a:off x="2010012" y="3773587"/>
              <a:ext cx="2013886" cy="1024566"/>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r>
                <a:rPr lang="en-US" sz="1600" dirty="0">
                  <a:solidFill>
                    <a:schemeClr val="tx1"/>
                  </a:solidFill>
                  <a:latin typeface="Amazon Ember" panose="020B0603020204020204" pitchFamily="34" charset="0"/>
                  <a:ea typeface="Amazon Ember" panose="020B0603020204020204" pitchFamily="34" charset="0"/>
                </a:rPr>
                <a:t>Regions</a:t>
              </a:r>
              <a:endParaRPr lang="en-US" sz="1200" dirty="0">
                <a:solidFill>
                  <a:schemeClr val="tx1"/>
                </a:solidFill>
                <a:latin typeface="Amazon Ember" panose="020B0603020204020204" pitchFamily="34" charset="0"/>
                <a:ea typeface="Amazon Ember" panose="020B0603020204020204" pitchFamily="34" charset="0"/>
              </a:endParaRPr>
            </a:p>
          </p:txBody>
        </p:sp>
        <p:pic>
          <p:nvPicPr>
            <p:cNvPr id="21" name="Graphic 20"/>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10012" y="3773587"/>
              <a:ext cx="330200" cy="330200"/>
            </a:xfrm>
            <a:prstGeom prst="rect">
              <a:avLst/>
            </a:prstGeom>
          </p:spPr>
        </p:pic>
        <p:sp>
          <p:nvSpPr>
            <p:cNvPr id="22" name="Rectangle 21"/>
            <p:cNvSpPr/>
            <p:nvPr/>
          </p:nvSpPr>
          <p:spPr>
            <a:xfrm>
              <a:off x="2072779" y="4224459"/>
              <a:ext cx="1877626" cy="466604"/>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r>
                <a:rPr lang="en-US" sz="1600" dirty="0">
                  <a:solidFill>
                    <a:schemeClr val="tx1"/>
                  </a:solidFill>
                  <a:latin typeface="Amazon Ember" panose="020B0603020204020204" pitchFamily="34" charset="0"/>
                  <a:ea typeface="Amazon Ember" panose="020B0603020204020204" pitchFamily="34" charset="0"/>
                </a:rPr>
                <a:t>Availability Zones</a:t>
              </a:r>
              <a:endParaRPr lang="en-US" sz="1600" dirty="0">
                <a:solidFill>
                  <a:schemeClr val="tx1"/>
                </a:solidFill>
                <a:latin typeface="Amazon Ember" panose="020B0603020204020204" pitchFamily="34" charset="0"/>
                <a:ea typeface="Amazon Ember" panose="020B0603020204020204" pitchFamily="34" charset="0"/>
              </a:endParaRPr>
            </a:p>
          </p:txBody>
        </p:sp>
        <p:sp>
          <p:nvSpPr>
            <p:cNvPr id="24" name="TextBox 23" descr="box labeled AWS Global Infrastructure. Shows  a Regions box containing Availability Zones and an icon labeled Edge locations."/>
            <p:cNvSpPr txBox="1"/>
            <p:nvPr/>
          </p:nvSpPr>
          <p:spPr>
            <a:xfrm>
              <a:off x="4109806" y="4386028"/>
              <a:ext cx="1654859" cy="338554"/>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cs typeface="Arial" panose="020B0604020202090204" pitchFamily="34" charset="0"/>
                </a:rPr>
                <a:t>Edge locations</a:t>
              </a:r>
              <a:endParaRPr lang="en-US" sz="1600" dirty="0">
                <a:latin typeface="Amazon Ember" panose="020B0603020204020204" pitchFamily="34" charset="0"/>
                <a:ea typeface="Amazon Ember" panose="020B0603020204020204" pitchFamily="34" charset="0"/>
                <a:cs typeface="Arial" panose="020B0604020202090204" pitchFamily="34" charset="0"/>
              </a:endParaRPr>
            </a:p>
          </p:txBody>
        </p:sp>
        <p:pic>
          <p:nvPicPr>
            <p:cNvPr id="25" name="Graphic 2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9331" y="3894752"/>
              <a:ext cx="469900" cy="469900"/>
            </a:xfrm>
            <a:prstGeom prst="rect">
              <a:avLst/>
            </a:prstGeom>
          </p:spPr>
        </p:pic>
      </p:grpSp>
      <p:pic>
        <p:nvPicPr>
          <p:cNvPr id="11" name="Picture 10"/>
          <p:cNvPicPr>
            <a:picLocks noChangeAspect="1"/>
          </p:cNvPicPr>
          <p:nvPr/>
        </p:nvPicPr>
        <p:blipFill>
          <a:blip r:embed="rId13"/>
          <a:stretch>
            <a:fillRect/>
          </a:stretch>
        </p:blipFill>
        <p:spPr>
          <a:xfrm>
            <a:off x="10580459" y="1524228"/>
            <a:ext cx="1192441" cy="1199988"/>
          </a:xfrm>
          <a:prstGeom prst="rect">
            <a:avLst/>
          </a:prstGeom>
        </p:spPr>
      </p:pic>
      <p:pic>
        <p:nvPicPr>
          <p:cNvPr id="26" name="Picture 25"/>
          <p:cNvPicPr>
            <a:picLocks noChangeAspect="1"/>
          </p:cNvPicPr>
          <p:nvPr/>
        </p:nvPicPr>
        <p:blipFill>
          <a:blip r:embed="rId14"/>
          <a:stretch>
            <a:fillRect/>
          </a:stretch>
        </p:blipFill>
        <p:spPr>
          <a:xfrm>
            <a:off x="10046669" y="4088576"/>
            <a:ext cx="1704331" cy="1204973"/>
          </a:xfrm>
          <a:prstGeom prst="rect">
            <a:avLst/>
          </a:prstGeom>
        </p:spPr>
      </p:pic>
    </p:spTree>
    <p:custDataLst>
      <p:tags r:id="rId15"/>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259472" cy="474119"/>
          </a:xfrm>
        </p:spPr>
        <p:txBody>
          <a:bodyPr>
            <a:noAutofit/>
          </a:bodyPr>
          <a:lstStyle/>
          <a:p>
            <a:r>
              <a:rPr lang="en-US" sz="3600" dirty="0">
                <a:latin typeface="+mj-lt"/>
              </a:rPr>
              <a:t>Customer responsibility: Security </a:t>
            </a:r>
            <a:r>
              <a:rPr lang="en-US" sz="3600" i="1" dirty="0">
                <a:latin typeface="+mj-lt"/>
                <a:ea typeface="Amazon Ember" panose="020B0603020204020204" pitchFamily="34" charset="0"/>
                <a:cs typeface="Amazon Ember" panose="020B0603020204020204" pitchFamily="34" charset="0"/>
              </a:rPr>
              <a:t>in</a:t>
            </a:r>
            <a:r>
              <a:rPr lang="en-US" sz="3600" b="1" dirty="0">
                <a:solidFill>
                  <a:schemeClr val="accent5">
                    <a:lumMod val="50000"/>
                  </a:schemeClr>
                </a:solidFill>
                <a:latin typeface="+mj-lt"/>
              </a:rPr>
              <a:t> </a:t>
            </a:r>
            <a:r>
              <a:rPr lang="en-US" sz="3600" dirty="0">
                <a:latin typeface="+mj-lt"/>
              </a:rPr>
              <a:t>the cloud</a:t>
            </a:r>
            <a:endParaRPr lang="en-US" sz="3600" dirty="0">
              <a:latin typeface="+mj-lt"/>
            </a:endParaRPr>
          </a:p>
        </p:txBody>
      </p:sp>
      <p:sp>
        <p:nvSpPr>
          <p:cNvPr id="6" name="Slide Number Placeholder 5"/>
          <p:cNvSpPr>
            <a:spLocks noGrp="1"/>
          </p:cNvSpPr>
          <p:nvPr>
            <p:ph type="sldNum" sz="quarter" idx="12"/>
          </p:nvPr>
        </p:nvSpPr>
        <p:spPr/>
        <p:txBody>
          <a:bodyPr/>
          <a:lstStyle/>
          <a:p>
            <a:fld id="{B6A95138-A96E-2F42-A959-2EFD44FE4AB7}" type="slidenum">
              <a:rPr lang="en-US" smtClean="0"/>
            </a:fld>
            <a:endParaRPr lang="en-US" dirty="0"/>
          </a:p>
        </p:txBody>
      </p:sp>
      <p:sp>
        <p:nvSpPr>
          <p:cNvPr id="4" name="Content Placeholder 3"/>
          <p:cNvSpPr>
            <a:spLocks noGrp="1"/>
          </p:cNvSpPr>
          <p:nvPr>
            <p:ph idx="13"/>
          </p:nvPr>
        </p:nvSpPr>
        <p:spPr/>
        <p:txBody>
          <a:bodyPr/>
          <a:lstStyle/>
          <a:p>
            <a:pPr marL="0" indent="0">
              <a:buNone/>
            </a:pPr>
            <a:r>
              <a:rPr lang="en-US" sz="2400" dirty="0"/>
              <a:t>Customer responsibilities:</a:t>
            </a:r>
            <a:endParaRPr lang="en-US" sz="2400" dirty="0"/>
          </a:p>
          <a:p>
            <a:r>
              <a:rPr lang="en-US" sz="2000" dirty="0"/>
              <a:t>Amazon Elastic Compute Cloud (Amazon EC2) instance </a:t>
            </a:r>
            <a:r>
              <a:rPr lang="en-US" sz="2000" dirty="0">
                <a:solidFill>
                  <a:schemeClr val="accent6"/>
                </a:solidFill>
              </a:rPr>
              <a:t>operating system</a:t>
            </a:r>
            <a:endParaRPr lang="en-US" sz="2000" dirty="0">
              <a:solidFill>
                <a:schemeClr val="accent6"/>
              </a:solidFill>
            </a:endParaRPr>
          </a:p>
          <a:p>
            <a:pPr lvl="1"/>
            <a:r>
              <a:rPr lang="en-US" sz="1800" dirty="0"/>
              <a:t>Including patching, maintenance</a:t>
            </a:r>
            <a:endParaRPr lang="en-US" sz="1800" dirty="0"/>
          </a:p>
          <a:p>
            <a:r>
              <a:rPr lang="en-US" sz="2000" dirty="0">
                <a:solidFill>
                  <a:schemeClr val="accent6"/>
                </a:solidFill>
              </a:rPr>
              <a:t>Applications</a:t>
            </a:r>
            <a:endParaRPr lang="en-US" sz="2000" dirty="0"/>
          </a:p>
          <a:p>
            <a:pPr lvl="1"/>
            <a:r>
              <a:rPr lang="en-US" sz="1800" dirty="0"/>
              <a:t>Passwords, role-based access, etc.</a:t>
            </a:r>
            <a:endParaRPr lang="en-US" sz="1800" dirty="0"/>
          </a:p>
          <a:p>
            <a:r>
              <a:rPr lang="en-US" sz="2000" dirty="0">
                <a:solidFill>
                  <a:schemeClr val="accent6"/>
                </a:solidFill>
              </a:rPr>
              <a:t>Security group </a:t>
            </a:r>
            <a:r>
              <a:rPr lang="en-US" sz="2000" dirty="0"/>
              <a:t>configuration</a:t>
            </a:r>
            <a:endParaRPr lang="en-US" sz="2000" dirty="0"/>
          </a:p>
          <a:p>
            <a:r>
              <a:rPr lang="en-US" sz="2000" dirty="0"/>
              <a:t>OS or host-based </a:t>
            </a:r>
            <a:r>
              <a:rPr lang="en-US" sz="2000" dirty="0">
                <a:solidFill>
                  <a:schemeClr val="accent6"/>
                </a:solidFill>
              </a:rPr>
              <a:t>firewalls</a:t>
            </a:r>
            <a:endParaRPr lang="en-US" sz="2000" dirty="0"/>
          </a:p>
          <a:p>
            <a:pPr lvl="1"/>
            <a:r>
              <a:rPr lang="en-US" sz="1800" dirty="0"/>
              <a:t>Including intrusion detection or prevention systems</a:t>
            </a:r>
            <a:endParaRPr lang="en-US" sz="1800" dirty="0"/>
          </a:p>
          <a:p>
            <a:r>
              <a:rPr lang="en-US" sz="2000" dirty="0">
                <a:solidFill>
                  <a:schemeClr val="accent6"/>
                </a:solidFill>
              </a:rPr>
              <a:t>Network</a:t>
            </a:r>
            <a:r>
              <a:rPr lang="en-US" sz="2000" dirty="0"/>
              <a:t> configurations</a:t>
            </a:r>
            <a:endParaRPr lang="en-US" sz="2000" dirty="0"/>
          </a:p>
          <a:p>
            <a:r>
              <a:rPr lang="en-US" sz="2000" dirty="0"/>
              <a:t>Account management</a:t>
            </a:r>
            <a:endParaRPr lang="en-US" sz="2000" dirty="0"/>
          </a:p>
          <a:p>
            <a:pPr lvl="1"/>
            <a:r>
              <a:rPr lang="en-US" sz="1800" dirty="0"/>
              <a:t>Login and permission settings for each user</a:t>
            </a:r>
            <a:endParaRPr lang="en-US" sz="2000" dirty="0"/>
          </a:p>
        </p:txBody>
      </p:sp>
      <p:sp>
        <p:nvSpPr>
          <p:cNvPr id="5" name="Footer Placeholder 4"/>
          <p:cNvSpPr>
            <a:spLocks noGrp="1"/>
          </p:cNvSpPr>
          <p:nvPr>
            <p:ph type="ftr" sz="quarter" idx="3"/>
          </p:nvPr>
        </p:nvSpPr>
        <p:spPr/>
        <p:txBody>
          <a:bodyPr/>
          <a:lstStyle/>
          <a:p>
            <a:r>
              <a:rPr lang="en-US" dirty="0"/>
              <a:t>© 2019 Amazon Web Services, Inc. or its Affiliates. All rights reserved.</a:t>
            </a:r>
            <a:endParaRPr lang="en-US" dirty="0"/>
          </a:p>
        </p:txBody>
      </p:sp>
      <p:grpSp>
        <p:nvGrpSpPr>
          <p:cNvPr id="19" name="Group 18" descr="the graphic shows that the customer can confgure client-side data encryption, server-side data encryption, networking traffic protection, the OS, firewall and network configurations, applications, and IAM, and customer data as well."/>
          <p:cNvGrpSpPr/>
          <p:nvPr/>
        </p:nvGrpSpPr>
        <p:grpSpPr>
          <a:xfrm>
            <a:off x="425014" y="2210462"/>
            <a:ext cx="5399336" cy="3591333"/>
            <a:chOff x="477118" y="1299408"/>
            <a:chExt cx="5050536" cy="3031168"/>
          </a:xfrm>
        </p:grpSpPr>
        <p:sp>
          <p:nvSpPr>
            <p:cNvPr id="20" name="TextBox 19"/>
            <p:cNvSpPr txBox="1"/>
            <p:nvPr/>
          </p:nvSpPr>
          <p:spPr>
            <a:xfrm>
              <a:off x="1212725" y="4039007"/>
              <a:ext cx="3569873" cy="291569"/>
            </a:xfrm>
            <a:prstGeom prst="rect">
              <a:avLst/>
            </a:prstGeom>
            <a:noFill/>
          </p:spPr>
          <p:txBody>
            <a:bodyPr wrap="square" lIns="67744" tIns="33895" rIns="67744" bIns="33895" rtlCol="0">
              <a:spAutoFit/>
            </a:bodyPr>
            <a:lstStyle/>
            <a:p>
              <a:pPr algn="ctr" defTabSz="457200"/>
              <a:r>
                <a:rPr lang="en-US" kern="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Customer-configurable</a:t>
              </a:r>
              <a:endParaRPr lang="en-US" kern="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24" name="Rectangle 5"/>
            <p:cNvSpPr/>
            <p:nvPr/>
          </p:nvSpPr>
          <p:spPr bwMode="auto">
            <a:xfrm>
              <a:off x="477118" y="1839039"/>
              <a:ext cx="5041087" cy="475009"/>
            </a:xfrm>
            <a:prstGeom prst="roundRect">
              <a:avLst/>
            </a:prstGeom>
            <a:solidFill>
              <a:schemeClr val="accent5">
                <a:lumMod val="20000"/>
                <a:lumOff val="8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485" fontAlgn="base">
                <a:spcBef>
                  <a:spcPct val="0"/>
                </a:spcBef>
                <a:spcAft>
                  <a:spcPct val="0"/>
                </a:spcAft>
                <a:defRPr/>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rPr>
                <a:t>Applications, IAM</a:t>
              </a:r>
              <a:endPar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endParaRPr>
            </a:p>
          </p:txBody>
        </p:sp>
        <p:sp>
          <p:nvSpPr>
            <p:cNvPr id="25" name="Rectangle 5"/>
            <p:cNvSpPr/>
            <p:nvPr/>
          </p:nvSpPr>
          <p:spPr bwMode="auto">
            <a:xfrm>
              <a:off x="490790" y="2371794"/>
              <a:ext cx="5036864" cy="436871"/>
            </a:xfrm>
            <a:prstGeom prst="roundRect">
              <a:avLst/>
            </a:prstGeom>
            <a:solidFill>
              <a:schemeClr val="accent4">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485" fontAlgn="base">
                <a:spcBef>
                  <a:spcPct val="0"/>
                </a:spcBef>
                <a:spcAft>
                  <a:spcPct val="0"/>
                </a:spcAft>
                <a:defRPr/>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rPr>
                <a:t>Operating system, network, and firewall configuration</a:t>
              </a:r>
              <a:endPar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endParaRPr>
            </a:p>
          </p:txBody>
        </p:sp>
        <p:sp>
          <p:nvSpPr>
            <p:cNvPr id="26" name="Rectangle 5"/>
            <p:cNvSpPr/>
            <p:nvPr/>
          </p:nvSpPr>
          <p:spPr bwMode="auto">
            <a:xfrm>
              <a:off x="477118" y="1299408"/>
              <a:ext cx="5041087" cy="475009"/>
            </a:xfrm>
            <a:prstGeom prst="roundRect">
              <a:avLst/>
            </a:prstGeom>
            <a:solidFill>
              <a:schemeClr val="accent3">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0325" tIns="45193" rIns="90325" bIns="45193"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1485" fontAlgn="base">
                <a:spcBef>
                  <a:spcPct val="0"/>
                </a:spcBef>
                <a:spcAft>
                  <a:spcPct val="0"/>
                </a:spcAft>
                <a:defRPr/>
              </a:pPr>
              <a:r>
                <a:rPr lang="en-US" altLang="ja-JP" sz="1600"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Times New Roman" panose="02020503050405090304" pitchFamily="18" charset="0"/>
                </a:rPr>
                <a:t>Customer data</a:t>
              </a:r>
              <a:endParaRPr lang="en-US" altLang="ja-JP" sz="2400" dirty="0">
                <a:solidFill>
                  <a:schemeClr val="tx1"/>
                </a:solidFill>
                <a:latin typeface="Amazon Ember" panose="020B0603020204020204" pitchFamily="34" charset="0"/>
                <a:ea typeface="Amazon Ember" panose="020B0603020204020204" pitchFamily="34" charset="0"/>
                <a:cs typeface="Amazon Ember" panose="020B0603020204020204" pitchFamily="34" charset="0"/>
                <a:sym typeface="Times New Roman" panose="02020503050405090304" pitchFamily="18" charset="0"/>
              </a:endParaRPr>
            </a:p>
          </p:txBody>
        </p:sp>
        <p:sp>
          <p:nvSpPr>
            <p:cNvPr id="27" name="Rectangle 5"/>
            <p:cNvSpPr/>
            <p:nvPr/>
          </p:nvSpPr>
          <p:spPr bwMode="auto">
            <a:xfrm>
              <a:off x="3875671" y="2874436"/>
              <a:ext cx="1651980" cy="1129707"/>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485" fontAlgn="base">
                <a:spcBef>
                  <a:spcPct val="0"/>
                </a:spcBef>
                <a:spcAft>
                  <a:spcPct val="0"/>
                </a:spcAft>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rPr>
                <a:t>Network traffic protection</a:t>
              </a:r>
              <a:endPar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endParaRPr>
            </a:p>
            <a:p>
              <a:pPr algn="ctr" defTabSz="451485" fontAlgn="base">
                <a:spcBef>
                  <a:spcPct val="0"/>
                </a:spcBef>
                <a:spcAft>
                  <a:spcPct val="0"/>
                </a:spcAft>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rPr>
                <a:t>(encryption, integrity, identity)</a:t>
              </a:r>
              <a:endPar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endParaRPr>
            </a:p>
          </p:txBody>
        </p:sp>
        <p:sp>
          <p:nvSpPr>
            <p:cNvPr id="28" name="Rectangle 5"/>
            <p:cNvSpPr/>
            <p:nvPr/>
          </p:nvSpPr>
          <p:spPr bwMode="auto">
            <a:xfrm>
              <a:off x="487347" y="2868707"/>
              <a:ext cx="1651980" cy="1129707"/>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485" fontAlgn="base">
                <a:spcBef>
                  <a:spcPct val="0"/>
                </a:spcBef>
                <a:spcAft>
                  <a:spcPct val="0"/>
                </a:spcAft>
                <a:defRPr/>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rPr>
                <a:t>Client-side data</a:t>
              </a:r>
              <a:endPar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endParaRPr>
            </a:p>
            <a:p>
              <a:pPr algn="ctr" defTabSz="451485" fontAlgn="base">
                <a:spcBef>
                  <a:spcPct val="0"/>
                </a:spcBef>
                <a:spcAft>
                  <a:spcPct val="0"/>
                </a:spcAft>
                <a:defRPr/>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rPr>
                <a:t>encryption and data integrity authentication</a:t>
              </a:r>
              <a:endPar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endParaRPr>
            </a:p>
          </p:txBody>
        </p:sp>
        <p:sp>
          <p:nvSpPr>
            <p:cNvPr id="29" name="Rectangle 5"/>
            <p:cNvSpPr/>
            <p:nvPr/>
          </p:nvSpPr>
          <p:spPr bwMode="auto">
            <a:xfrm>
              <a:off x="2179790" y="2876731"/>
              <a:ext cx="1651980" cy="1117709"/>
            </a:xfrm>
            <a:prstGeom prst="roundRect">
              <a:avLst/>
            </a:prstGeom>
            <a:solidFill>
              <a:schemeClr val="accent6">
                <a:lumMod val="20000"/>
                <a:lumOff val="80000"/>
              </a:schemeClr>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lIns="90325" tIns="45193" rIns="90325" bIns="45193"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defTabSz="451485" fontAlgn="base">
                <a:spcBef>
                  <a:spcPct val="0"/>
                </a:spcBef>
                <a:spcAft>
                  <a:spcPct val="0"/>
                </a:spcAft>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rPr>
                <a:t>Server-side encryption </a:t>
              </a:r>
              <a:endPar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endParaRPr>
            </a:p>
            <a:p>
              <a:pPr algn="ctr" defTabSz="451485" fontAlgn="base">
                <a:spcBef>
                  <a:spcPct val="0"/>
                </a:spcBef>
                <a:spcAft>
                  <a:spcPct val="0"/>
                </a:spcAft>
              </a:pPr>
              <a:r>
                <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rPr>
                <a:t>(file system or data)</a:t>
              </a:r>
              <a:endParaRPr lang="en-US" altLang="ja-JP"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sym typeface="Times New Roman" panose="02020503050405090304" pitchFamily="18" charset="0"/>
              </a:endParaRPr>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464"/>
            <a:ext cx="10515600" cy="1325563"/>
          </a:xfrm>
        </p:spPr>
        <p:txBody>
          <a:bodyPr/>
          <a:lstStyle/>
          <a:p>
            <a:r>
              <a:rPr lang="en-US" dirty="0"/>
              <a:t>Lecture 2: Getting Started with AWS and GCP</a:t>
            </a:r>
            <a:endParaRPr lang="en-US" dirty="0"/>
          </a:p>
        </p:txBody>
      </p:sp>
      <p:sp>
        <p:nvSpPr>
          <p:cNvPr id="4" name="TextBox 3"/>
          <p:cNvSpPr txBox="1"/>
          <p:nvPr/>
        </p:nvSpPr>
        <p:spPr>
          <a:xfrm>
            <a:off x="373040" y="1671134"/>
            <a:ext cx="3788122" cy="4801314"/>
          </a:xfrm>
          <a:prstGeom prst="rect">
            <a:avLst/>
          </a:prstGeom>
          <a:noFill/>
          <a:ln w="38100">
            <a:noFill/>
          </a:ln>
        </p:spPr>
        <p:txBody>
          <a:bodyPr wrap="square" rtlCol="0">
            <a:spAutoFit/>
          </a:bodyPr>
          <a:lstStyle/>
          <a:p>
            <a:pPr algn="ctr"/>
            <a:r>
              <a:rPr lang="en-US" sz="2400" b="1" dirty="0"/>
              <a:t>Provider-independent</a:t>
            </a:r>
            <a:endParaRPr lang="en-US" sz="2400" b="1" dirty="0"/>
          </a:p>
          <a:p>
            <a:pPr algn="ctr"/>
            <a:endParaRPr lang="en-US" sz="2400" b="1" dirty="0"/>
          </a:p>
          <a:p>
            <a:pPr algn="ctr"/>
            <a:endParaRPr lang="en-US" sz="2400" b="1" dirty="0"/>
          </a:p>
          <a:p>
            <a:r>
              <a:rPr lang="en-US" sz="2000" dirty="0">
                <a:solidFill>
                  <a:srgbClr val="0070C0"/>
                </a:solidFill>
              </a:rPr>
              <a:t>*Cloud-provider infrastructure</a:t>
            </a:r>
            <a:endParaRPr lang="en-US" sz="2000" dirty="0">
              <a:solidFill>
                <a:srgbClr val="0070C0"/>
              </a:solidFill>
            </a:endParaRPr>
          </a:p>
          <a:p>
            <a:r>
              <a:rPr lang="en-US" sz="2000" dirty="0">
                <a:solidFill>
                  <a:srgbClr val="0070C0"/>
                </a:solidFill>
              </a:rPr>
              <a:t>*Cloud Services</a:t>
            </a:r>
            <a:endParaRPr lang="en-US" sz="2000" dirty="0">
              <a:solidFill>
                <a:srgbClr val="0070C0"/>
              </a:solidFill>
            </a:endParaRPr>
          </a:p>
          <a:p>
            <a:r>
              <a:rPr lang="en-US" sz="2000" dirty="0">
                <a:solidFill>
                  <a:srgbClr val="0070C0"/>
                </a:solidFill>
              </a:rPr>
              <a:t>*Cloud security:</a:t>
            </a:r>
            <a:endParaRPr lang="en-US" sz="2000" dirty="0">
              <a:solidFill>
                <a:srgbClr val="0070C0"/>
              </a:solidFill>
            </a:endParaRPr>
          </a:p>
          <a:p>
            <a:r>
              <a:rPr lang="en-US" sz="2000" dirty="0">
                <a:solidFill>
                  <a:srgbClr val="0070C0"/>
                </a:solidFill>
              </a:rPr>
              <a:t>     *Shared responsibility model</a:t>
            </a:r>
            <a:endParaRPr lang="en-US" sz="2000" dirty="0">
              <a:solidFill>
                <a:srgbClr val="0070C0"/>
              </a:solidFill>
            </a:endParaRPr>
          </a:p>
          <a:p>
            <a:r>
              <a:rPr lang="en-US" sz="2000" dirty="0">
                <a:solidFill>
                  <a:srgbClr val="0070C0"/>
                </a:solidFill>
              </a:rPr>
              <a:t>     *Identity and Access     Management ( Cloud IAM)</a:t>
            </a:r>
            <a:endParaRPr lang="en-US" sz="2000" dirty="0">
              <a:solidFill>
                <a:srgbClr val="0070C0"/>
              </a:solidFill>
            </a:endParaRPr>
          </a:p>
          <a:p>
            <a:pPr algn="ctr"/>
            <a:endParaRPr lang="en-US" sz="2400" b="1" dirty="0"/>
          </a:p>
          <a:p>
            <a:endParaRPr lang="en-US" sz="1400" b="1" dirty="0"/>
          </a:p>
          <a:p>
            <a:pPr algn="ctr"/>
            <a:endParaRPr lang="en-US" sz="2400" b="1" dirty="0"/>
          </a:p>
          <a:p>
            <a:pPr lvl="1" indent="-228600"/>
            <a:endParaRPr lang="en-US" sz="1600" dirty="0"/>
          </a:p>
          <a:p>
            <a:pPr algn="ctr"/>
            <a:endParaRPr lang="en-US" sz="2400" b="1" dirty="0"/>
          </a:p>
          <a:p>
            <a:endParaRPr lang="en-US" sz="1200" dirty="0"/>
          </a:p>
        </p:txBody>
      </p:sp>
      <p:sp>
        <p:nvSpPr>
          <p:cNvPr id="6" name="TextBox 5"/>
          <p:cNvSpPr txBox="1"/>
          <p:nvPr/>
        </p:nvSpPr>
        <p:spPr>
          <a:xfrm>
            <a:off x="4219438" y="1565027"/>
            <a:ext cx="4153365" cy="4893647"/>
          </a:xfrm>
          <a:prstGeom prst="rect">
            <a:avLst/>
          </a:prstGeom>
          <a:noFill/>
          <a:ln w="38100">
            <a:noFill/>
          </a:ln>
        </p:spPr>
        <p:txBody>
          <a:bodyPr wrap="square" rtlCol="0">
            <a:spAutoFit/>
          </a:bodyPr>
          <a:lstStyle/>
          <a:p>
            <a:pPr algn="ctr"/>
            <a:r>
              <a:rPr lang="en-US" sz="2400" b="1" dirty="0"/>
              <a:t>AWS Cloud Foundations Course</a:t>
            </a:r>
            <a:endParaRPr lang="en-US" sz="2400" b="1" dirty="0"/>
          </a:p>
          <a:p>
            <a:endParaRPr lang="en-US" sz="1200" dirty="0"/>
          </a:p>
          <a:p>
            <a:endParaRPr lang="en-US" sz="2000" dirty="0">
              <a:solidFill>
                <a:srgbClr val="0070C0"/>
              </a:solidFill>
            </a:endParaRPr>
          </a:p>
          <a:p>
            <a:r>
              <a:rPr lang="en-US" sz="2000" b="1" dirty="0">
                <a:solidFill>
                  <a:srgbClr val="0070C0"/>
                </a:solidFill>
              </a:rPr>
              <a:t>Module 3: AWS Global Infrastructure</a:t>
            </a:r>
            <a:endParaRPr lang="en-US" sz="2000" b="1" dirty="0">
              <a:solidFill>
                <a:srgbClr val="0070C0"/>
              </a:solidFill>
            </a:endParaRPr>
          </a:p>
          <a:p>
            <a:r>
              <a:rPr lang="en-US" sz="2000" dirty="0">
                <a:solidFill>
                  <a:srgbClr val="0070C0"/>
                </a:solidFill>
              </a:rPr>
              <a:t>     *Section 1: AWS Global infrastructure</a:t>
            </a:r>
            <a:endParaRPr lang="en-US" sz="2000" dirty="0">
              <a:solidFill>
                <a:srgbClr val="0070C0"/>
              </a:solidFill>
            </a:endParaRPr>
          </a:p>
          <a:p>
            <a:r>
              <a:rPr lang="en-US" sz="2000" dirty="0">
                <a:solidFill>
                  <a:srgbClr val="0070C0"/>
                </a:solidFill>
              </a:rPr>
              <a:t>     *Section 2: AWS Services</a:t>
            </a:r>
            <a:endParaRPr lang="en-US" sz="2000" dirty="0">
              <a:solidFill>
                <a:srgbClr val="0070C0"/>
              </a:solidFill>
            </a:endParaRPr>
          </a:p>
          <a:p>
            <a:endParaRPr lang="en-US" sz="2000" dirty="0">
              <a:solidFill>
                <a:srgbClr val="0070C0"/>
              </a:solidFill>
            </a:endParaRPr>
          </a:p>
          <a:p>
            <a:r>
              <a:rPr lang="en-US" sz="2000" b="1" dirty="0">
                <a:solidFill>
                  <a:srgbClr val="0070C0"/>
                </a:solidFill>
              </a:rPr>
              <a:t>Module 4: AWS Cloud Security</a:t>
            </a:r>
            <a:endParaRPr lang="en-US" sz="2000" b="1" dirty="0">
              <a:solidFill>
                <a:srgbClr val="0070C0"/>
              </a:solidFill>
            </a:endParaRPr>
          </a:p>
          <a:p>
            <a:r>
              <a:rPr lang="en-US" sz="2000" dirty="0">
                <a:solidFill>
                  <a:srgbClr val="0070C0"/>
                </a:solidFill>
              </a:rPr>
              <a:t>      *Section 1: shared responsibility model</a:t>
            </a:r>
            <a:endParaRPr lang="en-US" sz="2000" dirty="0">
              <a:solidFill>
                <a:srgbClr val="0070C0"/>
              </a:solidFill>
            </a:endParaRPr>
          </a:p>
          <a:p>
            <a:r>
              <a:rPr lang="en-US" sz="2000" dirty="0">
                <a:solidFill>
                  <a:srgbClr val="0070C0"/>
                </a:solidFill>
              </a:rPr>
              <a:t>     *Section 2:</a:t>
            </a:r>
            <a:r>
              <a:rPr lang="en-US" sz="2000" b="1" dirty="0">
                <a:solidFill>
                  <a:srgbClr val="0070C0"/>
                </a:solidFill>
              </a:rPr>
              <a:t> </a:t>
            </a:r>
            <a:r>
              <a:rPr lang="en-US" sz="2000" dirty="0">
                <a:solidFill>
                  <a:srgbClr val="0070C0"/>
                </a:solidFill>
              </a:rPr>
              <a:t>IAM</a:t>
            </a:r>
            <a:endParaRPr lang="en-US" sz="2000" dirty="0">
              <a:solidFill>
                <a:srgbClr val="0070C0"/>
              </a:solidFill>
            </a:endParaRPr>
          </a:p>
          <a:p>
            <a:r>
              <a:rPr lang="en-US" sz="2000" dirty="0">
                <a:solidFill>
                  <a:srgbClr val="0070C0"/>
                </a:solidFill>
              </a:rPr>
              <a:t>      *Section 5: Securing Data on AWS</a:t>
            </a:r>
            <a:endParaRPr lang="en-US" sz="2000" dirty="0">
              <a:solidFill>
                <a:srgbClr val="0070C0"/>
              </a:solidFill>
            </a:endParaRPr>
          </a:p>
          <a:p>
            <a:r>
              <a:rPr lang="en-US" sz="2000" dirty="0">
                <a:solidFill>
                  <a:srgbClr val="0070C0"/>
                </a:solidFill>
              </a:rPr>
              <a:t>      *Lab 1: IAM</a:t>
            </a:r>
            <a:endParaRPr lang="en-US" sz="2000" dirty="0">
              <a:solidFill>
                <a:srgbClr val="0070C0"/>
              </a:solidFill>
            </a:endParaRPr>
          </a:p>
          <a:p>
            <a:endParaRPr lang="en-US" sz="2000" dirty="0"/>
          </a:p>
          <a:p>
            <a:endParaRPr lang="en-US" sz="1600" dirty="0"/>
          </a:p>
        </p:txBody>
      </p:sp>
      <p:sp>
        <p:nvSpPr>
          <p:cNvPr id="8" name="TextBox 7"/>
          <p:cNvSpPr txBox="1"/>
          <p:nvPr/>
        </p:nvSpPr>
        <p:spPr>
          <a:xfrm>
            <a:off x="8704361" y="1639814"/>
            <a:ext cx="2980996" cy="3416320"/>
          </a:xfrm>
          <a:prstGeom prst="rect">
            <a:avLst/>
          </a:prstGeom>
          <a:noFill/>
          <a:ln w="38100">
            <a:noFill/>
          </a:ln>
        </p:spPr>
        <p:txBody>
          <a:bodyPr wrap="square" rtlCol="0">
            <a:spAutoFit/>
          </a:bodyPr>
          <a:lstStyle/>
          <a:p>
            <a:pPr algn="ctr"/>
            <a:r>
              <a:rPr lang="en-US" sz="2400" b="1" dirty="0"/>
              <a:t>GCP Cloud Computing Foundations course</a:t>
            </a:r>
            <a:endParaRPr lang="en-US" sz="2400" b="1" dirty="0"/>
          </a:p>
          <a:p>
            <a:endParaRPr lang="en-US" sz="1200" dirty="0"/>
          </a:p>
          <a:p>
            <a:endParaRPr lang="en-US" sz="2000" dirty="0">
              <a:solidFill>
                <a:srgbClr val="FF0000"/>
              </a:solidFill>
            </a:endParaRPr>
          </a:p>
          <a:p>
            <a:r>
              <a:rPr lang="en-US" sz="2000" dirty="0">
                <a:solidFill>
                  <a:srgbClr val="FF0000"/>
                </a:solidFill>
              </a:rPr>
              <a:t>Module 2: Start with a solid platform</a:t>
            </a:r>
            <a:endParaRPr lang="en-US" sz="2000" dirty="0">
              <a:solidFill>
                <a:srgbClr val="FF0000"/>
              </a:solidFill>
            </a:endParaRPr>
          </a:p>
          <a:p>
            <a:endParaRPr lang="en-US" sz="2000" dirty="0">
              <a:solidFill>
                <a:srgbClr val="FF0000"/>
              </a:solidFill>
            </a:endParaRPr>
          </a:p>
          <a:p>
            <a:r>
              <a:rPr lang="en-US" sz="2000" dirty="0">
                <a:solidFill>
                  <a:srgbClr val="FF0000"/>
                </a:solidFill>
              </a:rPr>
              <a:t>Module 6: You cannot secure the cloud, right?</a:t>
            </a:r>
            <a:endParaRPr lang="en-US" sz="2000" dirty="0">
              <a:solidFill>
                <a:srgbClr val="FF0000"/>
              </a:solidFill>
            </a:endParaRPr>
          </a:p>
          <a:p>
            <a:endParaRPr lang="en-US" sz="1200" dirty="0"/>
          </a:p>
          <a:p>
            <a:endParaRPr lang="en-US" sz="1200" dirty="0"/>
          </a:p>
          <a:p>
            <a:endParaRPr lang="en-US" sz="1200" dirty="0"/>
          </a:p>
        </p:txBody>
      </p:sp>
      <p:sp>
        <p:nvSpPr>
          <p:cNvPr id="3" name="Rectangle 2"/>
          <p:cNvSpPr/>
          <p:nvPr/>
        </p:nvSpPr>
        <p:spPr>
          <a:xfrm>
            <a:off x="326461" y="1547495"/>
            <a:ext cx="3728182"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161162" y="1543213"/>
            <a:ext cx="4211641"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539565" y="1560746"/>
            <a:ext cx="3279395" cy="481729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419100" y="365125"/>
            <a:ext cx="8851509" cy="474119"/>
          </a:xfrm>
        </p:spPr>
        <p:txBody>
          <a:bodyPr>
            <a:noAutofit/>
          </a:bodyPr>
          <a:lstStyle/>
          <a:p>
            <a:r>
              <a:rPr lang="en-US" sz="3600" dirty="0">
                <a:latin typeface="+mj-lt"/>
              </a:rPr>
              <a:t>Service characteristics and security responsibility</a:t>
            </a:r>
            <a:endParaRPr lang="en-US" sz="3600" dirty="0">
              <a:latin typeface="+mj-lt"/>
            </a:endParaRPr>
          </a:p>
        </p:txBody>
      </p:sp>
      <p:sp>
        <p:nvSpPr>
          <p:cNvPr id="18" name="Slide Number Placeholder 17"/>
          <p:cNvSpPr>
            <a:spLocks noGrp="1"/>
          </p:cNvSpPr>
          <p:nvPr>
            <p:ph type="sldNum" sz="quarter" idx="12"/>
          </p:nvPr>
        </p:nvSpPr>
        <p:spPr/>
        <p:txBody>
          <a:bodyPr/>
          <a:lstStyle/>
          <a:p>
            <a:fld id="{B6A95138-A96E-2F42-A959-2EFD44FE4AB7}" type="slidenum">
              <a:rPr lang="en-US" smtClean="0"/>
            </a:fld>
            <a:endParaRPr lang="en-US" dirty="0"/>
          </a:p>
        </p:txBody>
      </p:sp>
      <p:sp>
        <p:nvSpPr>
          <p:cNvPr id="15" name="Content Placeholder 14"/>
          <p:cNvSpPr>
            <a:spLocks noGrp="1"/>
          </p:cNvSpPr>
          <p:nvPr>
            <p:ph idx="13"/>
          </p:nvPr>
        </p:nvSpPr>
        <p:spPr/>
        <p:txBody>
          <a:bodyPr/>
          <a:lstStyle/>
          <a:p>
            <a:pPr marL="0" indent="0">
              <a:buNone/>
            </a:pPr>
            <a:r>
              <a:rPr lang="en-US" sz="2400" b="1" dirty="0"/>
              <a:t>Infrastructure as a service (IaaS) </a:t>
            </a:r>
            <a:endParaRPr lang="en-US" sz="2400" b="1" dirty="0"/>
          </a:p>
          <a:p>
            <a:r>
              <a:rPr lang="en-US" sz="1800" dirty="0"/>
              <a:t>Customer has more flexibility over configuring networking and storage settings</a:t>
            </a:r>
            <a:endParaRPr lang="en-US" sz="1800" dirty="0"/>
          </a:p>
          <a:p>
            <a:r>
              <a:rPr lang="en-US" sz="1800" dirty="0"/>
              <a:t>Customer is responsible for managing more aspects of the security </a:t>
            </a:r>
            <a:endParaRPr lang="en-US" sz="1800" dirty="0"/>
          </a:p>
          <a:p>
            <a:r>
              <a:rPr lang="en-US" sz="1800" dirty="0"/>
              <a:t>Customer configures the access controls </a:t>
            </a:r>
            <a:endParaRPr lang="en-US" sz="1800" dirty="0"/>
          </a:p>
          <a:p>
            <a:pPr marL="0" indent="0">
              <a:buNone/>
            </a:pPr>
            <a:endParaRPr lang="en-US" sz="1800" dirty="0"/>
          </a:p>
          <a:p>
            <a:pPr marL="0" indent="0">
              <a:buNone/>
            </a:pPr>
            <a:r>
              <a:rPr lang="en-US" sz="2400" b="1" dirty="0"/>
              <a:t>Platform as a service (PaaS) </a:t>
            </a:r>
            <a:endParaRPr lang="en-US" sz="2400" b="1" dirty="0"/>
          </a:p>
          <a:p>
            <a:r>
              <a:rPr lang="en-US" sz="1800" dirty="0"/>
              <a:t>Customer does not need to manage the underlying infrastructure</a:t>
            </a:r>
            <a:endParaRPr lang="en-US" sz="1800" dirty="0"/>
          </a:p>
          <a:p>
            <a:r>
              <a:rPr lang="en-US" sz="1800" dirty="0"/>
              <a:t>AWS handles the operating system, database patching, firewall configuration, and disaster recovery</a:t>
            </a:r>
            <a:endParaRPr lang="en-US" sz="1800" dirty="0"/>
          </a:p>
          <a:p>
            <a:r>
              <a:rPr lang="en-US" sz="1800" dirty="0"/>
              <a:t>Customer can focus on managing code or data</a:t>
            </a:r>
            <a:endParaRPr lang="en-US" sz="2000" dirty="0"/>
          </a:p>
          <a:p>
            <a:pPr marL="0" indent="0">
              <a:buNone/>
            </a:pPr>
            <a:endParaRPr lang="en-US" sz="1200" dirty="0"/>
          </a:p>
          <a:p>
            <a:pPr marL="0" indent="0">
              <a:buNone/>
            </a:pPr>
            <a:endParaRPr lang="en-US" sz="1200" dirty="0"/>
          </a:p>
          <a:p>
            <a:pPr marL="0" indent="0">
              <a:buNone/>
            </a:pPr>
            <a:endParaRPr lang="en-US" sz="1800" dirty="0"/>
          </a:p>
        </p:txBody>
      </p:sp>
      <p:sp>
        <p:nvSpPr>
          <p:cNvPr id="17" name="Footer Placeholder 16"/>
          <p:cNvSpPr>
            <a:spLocks noGrp="1"/>
          </p:cNvSpPr>
          <p:nvPr>
            <p:ph type="ftr" sz="quarter" idx="3"/>
          </p:nvPr>
        </p:nvSpPr>
        <p:spPr/>
        <p:txBody>
          <a:bodyPr/>
          <a:lstStyle/>
          <a:p>
            <a:r>
              <a:rPr lang="en-US" dirty="0"/>
              <a:t>© 2019 Amazon Web Services, Inc. or its Affiliates. All rights reserved.</a:t>
            </a:r>
            <a:endParaRPr lang="en-US" dirty="0"/>
          </a:p>
        </p:txBody>
      </p:sp>
      <p:grpSp>
        <p:nvGrpSpPr>
          <p:cNvPr id="4" name="Group 3" descr="box labeled &quot;examle services managed by the customer&quot;, includes three examples: EC2, Elastic Block Store, and Amazon VPC."/>
          <p:cNvGrpSpPr/>
          <p:nvPr/>
        </p:nvGrpSpPr>
        <p:grpSpPr>
          <a:xfrm>
            <a:off x="326582" y="1516113"/>
            <a:ext cx="4801867" cy="2239895"/>
            <a:chOff x="326582" y="1516113"/>
            <a:chExt cx="4801867" cy="2239895"/>
          </a:xfrm>
        </p:grpSpPr>
        <p:sp>
          <p:nvSpPr>
            <p:cNvPr id="45" name="Rectangle 44"/>
            <p:cNvSpPr/>
            <p:nvPr/>
          </p:nvSpPr>
          <p:spPr>
            <a:xfrm>
              <a:off x="326582" y="1516113"/>
              <a:ext cx="4801867" cy="2239895"/>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r>
                <a:rPr lang="en-US" sz="1600" b="1" dirty="0">
                  <a:solidFill>
                    <a:schemeClr val="tx1"/>
                  </a:solidFill>
                </a:rPr>
                <a:t>Example services managed by the customer</a:t>
              </a:r>
              <a:endParaRPr lang="en-US" sz="1600" b="1" dirty="0">
                <a:solidFill>
                  <a:schemeClr val="tx1"/>
                </a:solidFill>
              </a:endParaRPr>
            </a:p>
          </p:txBody>
        </p:sp>
        <p:sp>
          <p:nvSpPr>
            <p:cNvPr id="41" name="TextBox 40"/>
            <p:cNvSpPr txBox="1"/>
            <p:nvPr/>
          </p:nvSpPr>
          <p:spPr>
            <a:xfrm>
              <a:off x="344931" y="2835502"/>
              <a:ext cx="1278964" cy="584775"/>
            </a:xfrm>
            <a:prstGeom prst="rect">
              <a:avLst/>
            </a:prstGeom>
            <a:noFill/>
          </p:spPr>
          <p:txBody>
            <a:bodyPr wrap="square" rtlCol="0">
              <a:spAutoFit/>
            </a:bodyPr>
            <a:lstStyle/>
            <a:p>
              <a:pPr algn="ctr"/>
              <a:r>
                <a:rPr lang="en-US" sz="1600" dirty="0"/>
                <a:t>Amazon </a:t>
              </a:r>
              <a:br>
                <a:rPr lang="en-US" sz="1600" dirty="0"/>
              </a:br>
              <a:r>
                <a:rPr lang="en-US" sz="1600" dirty="0"/>
                <a:t>EC2</a:t>
              </a:r>
              <a:endParaRPr lang="en-US" sz="1600" dirty="0"/>
            </a:p>
          </p:txBody>
        </p:sp>
        <p:pic>
          <p:nvPicPr>
            <p:cNvPr id="42" name="Graphic 4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17868" y="2093819"/>
              <a:ext cx="720047" cy="711200"/>
            </a:xfrm>
            <a:prstGeom prst="rect">
              <a:avLst/>
            </a:prstGeom>
          </p:spPr>
        </p:pic>
        <p:sp>
          <p:nvSpPr>
            <p:cNvPr id="43" name="TextBox 42"/>
            <p:cNvSpPr txBox="1"/>
            <p:nvPr/>
          </p:nvSpPr>
          <p:spPr>
            <a:xfrm>
              <a:off x="1571163" y="2835502"/>
              <a:ext cx="1581951" cy="830997"/>
            </a:xfrm>
            <a:prstGeom prst="rect">
              <a:avLst/>
            </a:prstGeom>
            <a:noFill/>
          </p:spPr>
          <p:txBody>
            <a:bodyPr wrap="square" rtlCol="0">
              <a:spAutoFit/>
            </a:bodyPr>
            <a:lstStyle/>
            <a:p>
              <a:pPr algn="ctr"/>
              <a:r>
                <a:rPr lang="en-US" sz="1600" dirty="0"/>
                <a:t>Amazon Elastic Block Store (Amazon EBS)</a:t>
              </a:r>
              <a:endParaRPr lang="en-US" sz="1600" dirty="0"/>
            </a:p>
          </p:txBody>
        </p:sp>
        <p:pic>
          <p:nvPicPr>
            <p:cNvPr id="44" name="Graphic 4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1711" y="2093819"/>
              <a:ext cx="720047" cy="711200"/>
            </a:xfrm>
            <a:prstGeom prst="rect">
              <a:avLst/>
            </a:prstGeom>
          </p:spPr>
        </p:pic>
        <p:sp>
          <p:nvSpPr>
            <p:cNvPr id="46" name="TextBox 45"/>
            <p:cNvSpPr txBox="1"/>
            <p:nvPr/>
          </p:nvSpPr>
          <p:spPr>
            <a:xfrm>
              <a:off x="3020213" y="2789335"/>
              <a:ext cx="2095879" cy="830997"/>
            </a:xfrm>
            <a:prstGeom prst="rect">
              <a:avLst/>
            </a:prstGeom>
            <a:noFill/>
          </p:spPr>
          <p:txBody>
            <a:bodyPr wrap="square" rtlCol="0">
              <a:spAutoFit/>
            </a:bodyPr>
            <a:lstStyle/>
            <a:p>
              <a:pPr algn="ctr"/>
              <a:r>
                <a:rPr lang="en-US" sz="1600" dirty="0"/>
                <a:t>Amazon </a:t>
              </a:r>
              <a:br>
                <a:rPr lang="en-US" sz="1600" dirty="0"/>
              </a:br>
              <a:r>
                <a:rPr lang="en-US" sz="1600" dirty="0"/>
                <a:t>Virtual Private Cloud (Amazon VPC)</a:t>
              </a:r>
              <a:endParaRPr lang="en-US" sz="1600" dirty="0"/>
            </a:p>
          </p:txBody>
        </p:sp>
        <p:pic>
          <p:nvPicPr>
            <p:cNvPr id="47" name="Graphic 4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97116" y="2093819"/>
              <a:ext cx="720047" cy="711200"/>
            </a:xfrm>
            <a:prstGeom prst="rect">
              <a:avLst/>
            </a:prstGeom>
          </p:spPr>
        </p:pic>
      </p:grpSp>
      <p:grpSp>
        <p:nvGrpSpPr>
          <p:cNvPr id="6" name="Group 5" descr="box labeled &quot;examle services managed by AWS&quot;, includes three examples: Lambda, RDS, and Elastic Beanstalk."/>
          <p:cNvGrpSpPr/>
          <p:nvPr/>
        </p:nvGrpSpPr>
        <p:grpSpPr>
          <a:xfrm>
            <a:off x="213812" y="4058398"/>
            <a:ext cx="4902280" cy="2297952"/>
            <a:chOff x="213812" y="4058398"/>
            <a:chExt cx="4902280" cy="2297952"/>
          </a:xfrm>
        </p:grpSpPr>
        <p:sp>
          <p:nvSpPr>
            <p:cNvPr id="31" name="Rectangle 30"/>
            <p:cNvSpPr/>
            <p:nvPr/>
          </p:nvSpPr>
          <p:spPr>
            <a:xfrm>
              <a:off x="314225" y="4058398"/>
              <a:ext cx="4801867" cy="2297952"/>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r>
                <a:rPr lang="en-US" sz="1600" b="1" dirty="0">
                  <a:solidFill>
                    <a:schemeClr val="tx1"/>
                  </a:solidFill>
                </a:rPr>
                <a:t>Example services managed by AWS</a:t>
              </a:r>
              <a:endParaRPr lang="en-US" sz="1600" b="1" dirty="0">
                <a:solidFill>
                  <a:schemeClr val="tx1"/>
                </a:solidFill>
              </a:endParaRPr>
            </a:p>
          </p:txBody>
        </p:sp>
        <p:sp>
          <p:nvSpPr>
            <p:cNvPr id="32" name="TextBox 31"/>
            <p:cNvSpPr txBox="1"/>
            <p:nvPr/>
          </p:nvSpPr>
          <p:spPr>
            <a:xfrm>
              <a:off x="1519429" y="5434909"/>
              <a:ext cx="2208917" cy="830997"/>
            </a:xfrm>
            <a:prstGeom prst="rect">
              <a:avLst/>
            </a:prstGeom>
            <a:noFill/>
          </p:spPr>
          <p:txBody>
            <a:bodyPr wrap="square" rtlCol="0">
              <a:spAutoFit/>
            </a:bodyPr>
            <a:lstStyle/>
            <a:p>
              <a:pPr algn="ctr"/>
              <a:r>
                <a:rPr lang="en-US" sz="1600" dirty="0"/>
                <a:t>Amazon </a:t>
              </a:r>
              <a:br>
                <a:rPr lang="en-US" sz="1600" dirty="0"/>
              </a:br>
              <a:r>
                <a:rPr lang="en-US" sz="1600" dirty="0"/>
                <a:t>Relational Database Service (Amazon RDS)</a:t>
              </a:r>
              <a:endParaRPr lang="en-US" sz="1600" dirty="0"/>
            </a:p>
          </p:txBody>
        </p:sp>
        <p:pic>
          <p:nvPicPr>
            <p:cNvPr id="33" name="Graphic 32"/>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68288" y="4687410"/>
              <a:ext cx="711200" cy="711200"/>
            </a:xfrm>
            <a:prstGeom prst="rect">
              <a:avLst/>
            </a:prstGeom>
          </p:spPr>
        </p:pic>
        <p:sp>
          <p:nvSpPr>
            <p:cNvPr id="36" name="TextBox 35"/>
            <p:cNvSpPr txBox="1"/>
            <p:nvPr/>
          </p:nvSpPr>
          <p:spPr>
            <a:xfrm>
              <a:off x="3767936" y="5434909"/>
              <a:ext cx="1312064" cy="584775"/>
            </a:xfrm>
            <a:prstGeom prst="rect">
              <a:avLst/>
            </a:prstGeom>
            <a:noFill/>
          </p:spPr>
          <p:txBody>
            <a:bodyPr wrap="square" rtlCol="0">
              <a:spAutoFit/>
            </a:bodyPr>
            <a:lstStyle/>
            <a:p>
              <a:pPr algn="ctr"/>
              <a:r>
                <a:rPr lang="en-US" sz="1600" dirty="0"/>
                <a:t>AWS Elastic Beanstalk</a:t>
              </a:r>
              <a:endParaRPr lang="en-US" sz="1600" dirty="0"/>
            </a:p>
          </p:txBody>
        </p:sp>
        <p:pic>
          <p:nvPicPr>
            <p:cNvPr id="38" name="Graphic 37"/>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4566" y="4731351"/>
              <a:ext cx="711200" cy="623318"/>
            </a:xfrm>
            <a:prstGeom prst="rect">
              <a:avLst/>
            </a:prstGeom>
          </p:spPr>
        </p:pic>
        <p:sp>
          <p:nvSpPr>
            <p:cNvPr id="39" name="TextBox 38"/>
            <p:cNvSpPr txBox="1"/>
            <p:nvPr/>
          </p:nvSpPr>
          <p:spPr>
            <a:xfrm>
              <a:off x="213812" y="5434909"/>
              <a:ext cx="1506552" cy="584775"/>
            </a:xfrm>
            <a:prstGeom prst="rect">
              <a:avLst/>
            </a:prstGeom>
            <a:noFill/>
          </p:spPr>
          <p:txBody>
            <a:bodyPr wrap="square" rtlCol="0">
              <a:spAutoFit/>
            </a:bodyPr>
            <a:lstStyle/>
            <a:p>
              <a:pPr algn="ctr"/>
              <a:r>
                <a:rPr lang="en-US" sz="1600" dirty="0"/>
                <a:t>AWS </a:t>
              </a:r>
              <a:br>
                <a:rPr lang="en-US" sz="1600" dirty="0"/>
              </a:br>
              <a:r>
                <a:rPr lang="en-US" sz="1600" dirty="0"/>
                <a:t>Lambda</a:t>
              </a:r>
              <a:endParaRPr lang="en-US" sz="1600" dirty="0"/>
            </a:p>
          </p:txBody>
        </p:sp>
        <p:pic>
          <p:nvPicPr>
            <p:cNvPr id="50" name="Graphic 4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3609" y="4687410"/>
              <a:ext cx="711200" cy="711200"/>
            </a:xfrm>
            <a:prstGeom prst="rect">
              <a:avLst/>
            </a:prstGeom>
          </p:spPr>
        </p:pic>
      </p:grpSp>
    </p:spTree>
    <p:custDataLst>
      <p:tags r:id="rId13"/>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419100" y="365125"/>
            <a:ext cx="8414349" cy="474119"/>
          </a:xfrm>
        </p:spPr>
        <p:txBody>
          <a:bodyPr>
            <a:noAutofit/>
          </a:bodyPr>
          <a:lstStyle/>
          <a:p>
            <a:r>
              <a:rPr lang="en-US" sz="3600" dirty="0">
                <a:latin typeface="+mj-lt"/>
              </a:rPr>
              <a:t>Service characteristics and security responsibility (continued)</a:t>
            </a:r>
            <a:endParaRPr lang="en-US" sz="3600" dirty="0">
              <a:latin typeface="+mj-lt"/>
            </a:endParaRPr>
          </a:p>
        </p:txBody>
      </p:sp>
      <p:sp>
        <p:nvSpPr>
          <p:cNvPr id="18" name="Slide Number Placeholder 17"/>
          <p:cNvSpPr>
            <a:spLocks noGrp="1"/>
          </p:cNvSpPr>
          <p:nvPr>
            <p:ph type="sldNum" sz="quarter" idx="12"/>
          </p:nvPr>
        </p:nvSpPr>
        <p:spPr/>
        <p:txBody>
          <a:bodyPr/>
          <a:lstStyle/>
          <a:p>
            <a:fld id="{B6A95138-A96E-2F42-A959-2EFD44FE4AB7}" type="slidenum">
              <a:rPr lang="en-US" smtClean="0"/>
            </a:fld>
            <a:endParaRPr lang="en-US" dirty="0"/>
          </a:p>
        </p:txBody>
      </p:sp>
      <p:sp>
        <p:nvSpPr>
          <p:cNvPr id="15" name="Content Placeholder 14"/>
          <p:cNvSpPr>
            <a:spLocks noGrp="1"/>
          </p:cNvSpPr>
          <p:nvPr>
            <p:ph idx="13"/>
          </p:nvPr>
        </p:nvSpPr>
        <p:spPr/>
        <p:txBody>
          <a:bodyPr/>
          <a:lstStyle/>
          <a:p>
            <a:pPr marL="0" indent="0">
              <a:buNone/>
            </a:pPr>
            <a:r>
              <a:rPr lang="en-US" sz="2400" b="1" dirty="0"/>
              <a:t>Software as a service (SaaS) </a:t>
            </a:r>
            <a:endParaRPr lang="en-US" sz="2400" b="1" dirty="0"/>
          </a:p>
          <a:p>
            <a:r>
              <a:rPr lang="en-US" sz="1800" dirty="0"/>
              <a:t>Software is centrally hosted</a:t>
            </a:r>
            <a:endParaRPr lang="en-US" sz="1800" dirty="0"/>
          </a:p>
          <a:p>
            <a:r>
              <a:rPr lang="en-US" sz="1800" dirty="0"/>
              <a:t>Licensed on a subscription model or pay-as-you-go basis.</a:t>
            </a:r>
            <a:endParaRPr lang="en-US" sz="1800" dirty="0"/>
          </a:p>
          <a:p>
            <a:r>
              <a:rPr lang="en-US" sz="1800" dirty="0"/>
              <a:t>Services are typically accessed via web browser, mobile app, or application programming interface (API)</a:t>
            </a:r>
            <a:endParaRPr lang="en-US" sz="1800" dirty="0"/>
          </a:p>
          <a:p>
            <a:r>
              <a:rPr lang="en-US" sz="1800" dirty="0"/>
              <a:t>Customers do not need to manage the infrastructure that supports the service</a:t>
            </a:r>
            <a:endParaRPr lang="en-US" sz="1200" dirty="0"/>
          </a:p>
          <a:p>
            <a:pPr marL="0" indent="0">
              <a:buNone/>
            </a:pPr>
            <a:endParaRPr lang="en-US" sz="1200" dirty="0"/>
          </a:p>
          <a:p>
            <a:pPr marL="0" indent="0">
              <a:buNone/>
            </a:pPr>
            <a:endParaRPr lang="en-US" sz="1800" dirty="0"/>
          </a:p>
        </p:txBody>
      </p:sp>
      <p:sp>
        <p:nvSpPr>
          <p:cNvPr id="17" name="Footer Placeholder 16"/>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45" name="Rectangle 44"/>
          <p:cNvSpPr/>
          <p:nvPr/>
        </p:nvSpPr>
        <p:spPr>
          <a:xfrm>
            <a:off x="326582" y="1516113"/>
            <a:ext cx="4801867" cy="2058053"/>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r>
              <a:rPr lang="en-US" sz="1600" b="1" dirty="0">
                <a:solidFill>
                  <a:schemeClr val="tx1"/>
                </a:solidFill>
              </a:rPr>
              <a:t>SaaS examples</a:t>
            </a:r>
            <a:endParaRPr lang="en-US" sz="1600" b="1" dirty="0">
              <a:solidFill>
                <a:schemeClr val="tx1"/>
              </a:solidFill>
            </a:endParaRPr>
          </a:p>
        </p:txBody>
      </p:sp>
      <p:sp>
        <p:nvSpPr>
          <p:cNvPr id="22" name="TextBox 21"/>
          <p:cNvSpPr txBox="1"/>
          <p:nvPr/>
        </p:nvSpPr>
        <p:spPr>
          <a:xfrm>
            <a:off x="493174" y="2920544"/>
            <a:ext cx="150655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Trusted </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Advisor</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3" name="Graphic 2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0682" y="2189539"/>
            <a:ext cx="711200" cy="711200"/>
          </a:xfrm>
          <a:prstGeom prst="rect">
            <a:avLst/>
          </a:prstGeom>
        </p:spPr>
      </p:pic>
      <p:sp>
        <p:nvSpPr>
          <p:cNvPr id="24" name="TextBox 23"/>
          <p:cNvSpPr txBox="1"/>
          <p:nvPr/>
        </p:nvSpPr>
        <p:spPr>
          <a:xfrm>
            <a:off x="2000266" y="2937178"/>
            <a:ext cx="126606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Shield</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 name="Graphic 2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8365" y="2189539"/>
            <a:ext cx="711200" cy="711200"/>
          </a:xfrm>
          <a:prstGeom prst="rect">
            <a:avLst/>
          </a:prstGeom>
        </p:spPr>
      </p:pic>
      <p:sp>
        <p:nvSpPr>
          <p:cNvPr id="11" name="TextBox 10"/>
          <p:cNvSpPr txBox="1"/>
          <p:nvPr/>
        </p:nvSpPr>
        <p:spPr>
          <a:xfrm>
            <a:off x="2903314" y="2913407"/>
            <a:ext cx="2316668"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Chime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Graphic 1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6048" y="2175537"/>
            <a:ext cx="711200" cy="711200"/>
          </a:xfrm>
          <a:prstGeom prst="rect">
            <a:avLst/>
          </a:prstGeom>
        </p:spPr>
      </p:pic>
    </p:spTree>
    <p:custDataLst>
      <p:tags r:id="rId7"/>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2019 Amazon Web Services, Inc. or its Affiliates. All rights reserved.</a:t>
            </a:r>
            <a:endParaRPr lang="en-US" dirty="0"/>
          </a:p>
        </p:txBody>
      </p:sp>
      <p:sp>
        <p:nvSpPr>
          <p:cNvPr id="3" name="Title 2"/>
          <p:cNvSpPr>
            <a:spLocks noGrp="1"/>
          </p:cNvSpPr>
          <p:nvPr>
            <p:ph type="title"/>
          </p:nvPr>
        </p:nvSpPr>
        <p:spPr/>
        <p:txBody>
          <a:bodyPr>
            <a:noAutofit/>
          </a:bodyPr>
          <a:lstStyle/>
          <a:p>
            <a:r>
              <a:rPr lang="en-US" sz="3200" dirty="0"/>
              <a:t>Activity: AWS shared responsibility model</a:t>
            </a:r>
            <a:endParaRPr lang="en-US" sz="3200" dirty="0"/>
          </a:p>
        </p:txBody>
      </p:sp>
      <p:sp>
        <p:nvSpPr>
          <p:cNvPr id="4" name="Slide Number Placeholder 3"/>
          <p:cNvSpPr>
            <a:spLocks noGrp="1"/>
          </p:cNvSpPr>
          <p:nvPr>
            <p:ph type="sldNum" sz="quarter" idx="10"/>
          </p:nvPr>
        </p:nvSpPr>
        <p:spPr/>
        <p:txBody>
          <a:bodyPr/>
          <a:lstStyle/>
          <a:p>
            <a:fld id="{B6A95138-A96E-2F42-A959-2EFD44FE4AB7}" type="slidenum">
              <a:rPr lang="en-US" smtClean="0"/>
            </a:fld>
            <a:endParaRPr lang="en-US" dirty="0"/>
          </a:p>
        </p:txBody>
      </p:sp>
      <p:pic>
        <p:nvPicPr>
          <p:cNvPr id="6" name="Picture 5"/>
          <p:cNvPicPr>
            <a:picLocks noChangeAspect="1"/>
          </p:cNvPicPr>
          <p:nvPr/>
        </p:nvPicPr>
        <p:blipFill>
          <a:blip r:embed="rId1"/>
          <a:stretch>
            <a:fillRect/>
          </a:stretch>
        </p:blipFill>
        <p:spPr>
          <a:xfrm>
            <a:off x="5800451" y="1330778"/>
            <a:ext cx="5595257" cy="4196443"/>
          </a:xfrm>
          <a:prstGeom prst="rect">
            <a:avLst/>
          </a:prstGeom>
        </p:spPr>
      </p:pic>
      <p:sp>
        <p:nvSpPr>
          <p:cNvPr id="7" name="Footer Placeholder 1"/>
          <p:cNvSpPr txBox="1"/>
          <p:nvPr/>
        </p:nvSpPr>
        <p:spPr>
          <a:xfrm>
            <a:off x="5645081" y="5527221"/>
            <a:ext cx="2952998"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t>Photo by Pixabay from Pexels.</a:t>
            </a:r>
            <a:endParaRPr lang="en-US" sz="1600" dirty="0"/>
          </a:p>
        </p:txBody>
      </p:sp>
    </p:spTree>
    <p:custDataLst>
      <p:tags r:id="rId2"/>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Activity: Scenario 1 of 2</a:t>
            </a:r>
            <a:endParaRPr lang="en-US" dirty="0"/>
          </a:p>
        </p:txBody>
      </p:sp>
      <p:sp>
        <p:nvSpPr>
          <p:cNvPr id="2" name="Footer Placeholder 1"/>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fld>
            <a:endParaRPr lang="en-US" dirty="0"/>
          </a:p>
        </p:txBody>
      </p:sp>
      <p:grpSp>
        <p:nvGrpSpPr>
          <p:cNvPr id="31" name="Group 30" descr="the architectural diagram shows an AWS Cloud box which contains an AWS Global Infrastructure area, as well as an Amazon S3 bucket, and finally a VPC which contains an Amazon EC2 instance and an Oracle instance."/>
          <p:cNvGrpSpPr/>
          <p:nvPr/>
        </p:nvGrpSpPr>
        <p:grpSpPr>
          <a:xfrm>
            <a:off x="254000" y="1894114"/>
            <a:ext cx="4796972" cy="3244556"/>
            <a:chOff x="254000" y="1894114"/>
            <a:chExt cx="4796972" cy="3244556"/>
          </a:xfrm>
        </p:grpSpPr>
        <p:pic>
          <p:nvPicPr>
            <p:cNvPr id="10" name="Graphic 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6096" y="2741058"/>
              <a:ext cx="711200" cy="711200"/>
            </a:xfrm>
            <a:prstGeom prst="rect">
              <a:avLst/>
            </a:prstGeom>
          </p:spPr>
        </p:pic>
        <p:sp>
          <p:nvSpPr>
            <p:cNvPr id="12" name="TextBox 11"/>
            <p:cNvSpPr txBox="1"/>
            <p:nvPr/>
          </p:nvSpPr>
          <p:spPr>
            <a:xfrm>
              <a:off x="273666" y="3459335"/>
              <a:ext cx="1624529" cy="830997"/>
            </a:xfrm>
            <a:prstGeom prst="rect">
              <a:avLst/>
            </a:prstGeom>
            <a:noFill/>
          </p:spPr>
          <p:txBody>
            <a:bodyPr wrap="square" rtlCol="0">
              <a:spAutoFit/>
            </a:bodyPr>
            <a:lstStyle/>
            <a:p>
              <a:pPr algn="ctr"/>
              <a:r>
                <a:rPr lang="en-US" sz="1600" dirty="0"/>
                <a:t>Amazon Simple Storage Service (Amazon S3)</a:t>
              </a:r>
              <a:endParaRPr lang="en-US" sz="1600" dirty="0"/>
            </a:p>
          </p:txBody>
        </p:sp>
        <p:sp>
          <p:nvSpPr>
            <p:cNvPr id="14" name="TextBox 13"/>
            <p:cNvSpPr txBox="1"/>
            <p:nvPr/>
          </p:nvSpPr>
          <p:spPr>
            <a:xfrm>
              <a:off x="2077747" y="3511425"/>
              <a:ext cx="1513305" cy="584775"/>
            </a:xfrm>
            <a:prstGeom prst="rect">
              <a:avLst/>
            </a:prstGeom>
            <a:noFill/>
          </p:spPr>
          <p:txBody>
            <a:bodyPr wrap="square" rtlCol="0">
              <a:spAutoFit/>
            </a:bodyPr>
            <a:lstStyle/>
            <a:p>
              <a:pPr algn="ctr"/>
              <a:r>
                <a:rPr lang="en-US" sz="1600" dirty="0"/>
                <a:t>Amazon </a:t>
              </a:r>
              <a:br>
                <a:rPr lang="en-US" sz="1600" dirty="0"/>
              </a:br>
              <a:r>
                <a:rPr lang="en-US" sz="1600" dirty="0"/>
                <a:t>EC2</a:t>
              </a:r>
              <a:endParaRPr lang="en-US" sz="1600" dirty="0"/>
            </a:p>
          </p:txBody>
        </p:sp>
        <p:pic>
          <p:nvPicPr>
            <p:cNvPr id="15" name="Graphic 1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8800" y="2741058"/>
              <a:ext cx="711200" cy="711200"/>
            </a:xfrm>
            <a:prstGeom prst="rect">
              <a:avLst/>
            </a:prstGeom>
          </p:spPr>
        </p:pic>
        <p:sp>
          <p:nvSpPr>
            <p:cNvPr id="18" name="Rectangle 17"/>
            <p:cNvSpPr/>
            <p:nvPr/>
          </p:nvSpPr>
          <p:spPr>
            <a:xfrm>
              <a:off x="2039048" y="2130006"/>
              <a:ext cx="2709883" cy="203524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r>
                <a:rPr lang="en-US" sz="1600" dirty="0">
                  <a:ln w="0"/>
                  <a:solidFill>
                    <a:schemeClr val="accent5"/>
                  </a:solidFill>
                </a:rPr>
                <a:t>Virtual Private Cloud (VPC)</a:t>
              </a:r>
              <a:endParaRPr lang="en-US" sz="1200" dirty="0">
                <a:ln w="0"/>
                <a:solidFill>
                  <a:schemeClr val="accent5"/>
                </a:solidFill>
              </a:endParaRPr>
            </a:p>
          </p:txBody>
        </p:sp>
        <p:pic>
          <p:nvPicPr>
            <p:cNvPr id="19" name="Graphic 1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9048" y="2138782"/>
              <a:ext cx="327291" cy="327291"/>
            </a:xfrm>
            <a:prstGeom prst="rect">
              <a:avLst/>
            </a:prstGeom>
          </p:spPr>
        </p:pic>
        <p:sp>
          <p:nvSpPr>
            <p:cNvPr id="20" name="TextBox 19"/>
            <p:cNvSpPr txBox="1"/>
            <p:nvPr/>
          </p:nvSpPr>
          <p:spPr>
            <a:xfrm>
              <a:off x="3535845" y="3491820"/>
              <a:ext cx="1162652" cy="830997"/>
            </a:xfrm>
            <a:prstGeom prst="rect">
              <a:avLst/>
            </a:prstGeom>
            <a:noFill/>
          </p:spPr>
          <p:txBody>
            <a:bodyPr wrap="square" rtlCol="0">
              <a:spAutoFit/>
            </a:bodyPr>
            <a:lstStyle/>
            <a:p>
              <a:pPr algn="ctr"/>
              <a:r>
                <a:rPr lang="en-US" sz="1600" dirty="0"/>
                <a:t>Oracle instance</a:t>
              </a:r>
              <a:endParaRPr lang="en-US" sz="1600" dirty="0"/>
            </a:p>
            <a:p>
              <a:pPr algn="ctr"/>
              <a:endParaRPr lang="en-US" sz="1600" dirty="0"/>
            </a:p>
          </p:txBody>
        </p:sp>
        <p:pic>
          <p:nvPicPr>
            <p:cNvPr id="21" name="Graphic 20"/>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6417" y="2741058"/>
              <a:ext cx="711200" cy="711200"/>
            </a:xfrm>
            <a:prstGeom prst="rect">
              <a:avLst/>
            </a:prstGeom>
          </p:spPr>
        </p:pic>
        <p:sp>
          <p:nvSpPr>
            <p:cNvPr id="23" name="Rectangle 22"/>
            <p:cNvSpPr/>
            <p:nvPr/>
          </p:nvSpPr>
          <p:spPr>
            <a:xfrm>
              <a:off x="254000" y="1894114"/>
              <a:ext cx="4796972" cy="324455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r>
                <a:rPr lang="en-US" sz="1600" dirty="0">
                  <a:solidFill>
                    <a:sysClr val="windowText" lastClr="000000"/>
                  </a:solidFill>
                </a:rPr>
                <a:t>AWS Cloud</a:t>
              </a:r>
              <a:endParaRPr lang="en-US" sz="1600" dirty="0">
                <a:solidFill>
                  <a:sysClr val="windowText" lastClr="000000"/>
                </a:solidFill>
              </a:endParaRPr>
            </a:p>
          </p:txBody>
        </p:sp>
        <p:pic>
          <p:nvPicPr>
            <p:cNvPr id="24" name="Graphic 23"/>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4000" y="1903220"/>
              <a:ext cx="330200" cy="330200"/>
            </a:xfrm>
            <a:prstGeom prst="rect">
              <a:avLst/>
            </a:prstGeom>
          </p:spPr>
        </p:pic>
        <p:sp>
          <p:nvSpPr>
            <p:cNvPr id="26" name="Rectangle 25"/>
            <p:cNvSpPr/>
            <p:nvPr/>
          </p:nvSpPr>
          <p:spPr>
            <a:xfrm>
              <a:off x="664550" y="4349064"/>
              <a:ext cx="4084382" cy="584775"/>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r>
                <a:rPr lang="en-US" sz="2400" dirty="0">
                  <a:solidFill>
                    <a:srgbClr val="5A6B86"/>
                  </a:solidFill>
                </a:rPr>
                <a:t>AWS Global Infrastructure</a:t>
              </a:r>
              <a:endParaRPr lang="en-US" sz="1200" dirty="0">
                <a:solidFill>
                  <a:srgbClr val="5A6B86"/>
                </a:solidFill>
              </a:endParaRPr>
            </a:p>
          </p:txBody>
        </p:sp>
      </p:grpSp>
      <p:sp>
        <p:nvSpPr>
          <p:cNvPr id="27" name="Content Placeholder 2"/>
          <p:cNvSpPr txBox="1"/>
          <p:nvPr/>
        </p:nvSpPr>
        <p:spPr>
          <a:xfrm>
            <a:off x="5200556" y="1927954"/>
            <a:ext cx="3094358"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Upgrades and patches to the operating system on the EC2 instance?</a:t>
            </a:r>
            <a:endParaRPr lang="en-US" sz="1600" dirty="0"/>
          </a:p>
          <a:p>
            <a:pPr marL="342900" indent="-342900">
              <a:buFont typeface="+mj-lt"/>
              <a:buAutoNum type="arabicPeriod"/>
            </a:pPr>
            <a:r>
              <a:rPr lang="en-US" sz="1600" dirty="0"/>
              <a:t>Physical security of the data center?</a:t>
            </a:r>
            <a:endParaRPr lang="en-US" sz="1600" dirty="0"/>
          </a:p>
          <a:p>
            <a:pPr marL="342900" indent="-342900">
              <a:buFont typeface="+mj-lt"/>
              <a:buAutoNum type="arabicPeriod"/>
            </a:pPr>
            <a:r>
              <a:rPr lang="en-US" sz="1600" dirty="0"/>
              <a:t>Virtualization infrastructure?</a:t>
            </a:r>
            <a:endParaRPr lang="en-US" sz="1600" dirty="0"/>
          </a:p>
          <a:p>
            <a:pPr marL="342900" indent="-342900">
              <a:buFont typeface="+mj-lt"/>
              <a:buAutoNum type="arabicPeriod"/>
            </a:pPr>
            <a:r>
              <a:rPr lang="en-US" sz="1600" dirty="0"/>
              <a:t>EC2 security group settings?</a:t>
            </a:r>
            <a:endParaRPr lang="en-US" sz="1600" dirty="0"/>
          </a:p>
          <a:p>
            <a:pPr marL="342900" indent="-342900">
              <a:buFont typeface="+mj-lt"/>
              <a:buAutoNum type="arabicPeriod"/>
            </a:pPr>
            <a:r>
              <a:rPr lang="en-US" sz="1600" dirty="0"/>
              <a:t>Configuration of applications that run on the EC2 instance?</a:t>
            </a:r>
            <a:endParaRPr lang="en-US" sz="1600" dirty="0"/>
          </a:p>
          <a:p>
            <a:pPr marL="0" indent="0">
              <a:buNone/>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sp>
        <p:nvSpPr>
          <p:cNvPr id="6" name="TextBox 5"/>
          <p:cNvSpPr txBox="1"/>
          <p:nvPr/>
        </p:nvSpPr>
        <p:spPr>
          <a:xfrm>
            <a:off x="419100" y="1281787"/>
            <a:ext cx="11159893" cy="461665"/>
          </a:xfrm>
          <a:prstGeom prst="rect">
            <a:avLst/>
          </a:prstGeom>
          <a:noFill/>
        </p:spPr>
        <p:txBody>
          <a:bodyPr wrap="square" rtlCol="0">
            <a:spAutoFit/>
          </a:bodyPr>
          <a:lstStyle/>
          <a:p>
            <a:r>
              <a:rPr lang="en-US" sz="2400" b="1" dirty="0">
                <a:solidFill>
                  <a:schemeClr val="accent5"/>
                </a:solidFill>
              </a:rPr>
              <a:t>Consider this deployment. Who is responsible – AWS or the customer?</a:t>
            </a:r>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Content Placeholder 2"/>
          <p:cNvSpPr txBox="1"/>
          <p:nvPr/>
        </p:nvSpPr>
        <p:spPr>
          <a:xfrm>
            <a:off x="8484635" y="1929137"/>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Oracle upgrades or patches If the Oracle instance runs as an Amazon RDS instance?</a:t>
            </a:r>
            <a:endParaRPr lang="en-US" sz="1600" dirty="0"/>
          </a:p>
          <a:p>
            <a:pPr marL="342900" indent="-342900">
              <a:buFont typeface="+mj-lt"/>
              <a:buAutoNum type="arabicPeriod" startAt="6"/>
            </a:pPr>
            <a:r>
              <a:rPr lang="en-US" sz="1600" dirty="0"/>
              <a:t>Oracle upgrades or patches If Oracle runs on an EC2 instance?</a:t>
            </a:r>
            <a:endParaRPr lang="en-US" sz="1600" dirty="0"/>
          </a:p>
          <a:p>
            <a:pPr marL="342900" indent="-342900">
              <a:buFont typeface="+mj-lt"/>
              <a:buAutoNum type="arabicPeriod" startAt="6"/>
            </a:pPr>
            <a:r>
              <a:rPr lang="en-US" sz="1600" dirty="0"/>
              <a:t>S3 bucket access configuration?</a:t>
            </a:r>
            <a:endParaRPr lang="en-US" sz="1600" dirty="0"/>
          </a:p>
          <a:p>
            <a:pPr marL="0" indent="0">
              <a:buNone/>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p:txBody>
      </p:sp>
    </p:spTree>
    <p:custDataLst>
      <p:tags r:id="rId1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Activity</a:t>
            </a:r>
            <a:r>
              <a:rPr lang="en-US" sz="3600" dirty="0"/>
              <a:t>: Scenario 2 of 2</a:t>
            </a:r>
            <a:endParaRPr lang="en-US" sz="3600" dirty="0"/>
          </a:p>
        </p:txBody>
      </p:sp>
      <p:sp>
        <p:nvSpPr>
          <p:cNvPr id="2" name="Footer Placeholder 1"/>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fld>
            <a:endParaRPr lang="en-US" dirty="0"/>
          </a:p>
        </p:txBody>
      </p:sp>
      <p:sp>
        <p:nvSpPr>
          <p:cNvPr id="27" name="Content Placeholder 2"/>
          <p:cNvSpPr txBox="1"/>
          <p:nvPr/>
        </p:nvSpPr>
        <p:spPr>
          <a:xfrm>
            <a:off x="5339455" y="1927954"/>
            <a:ext cx="3100845" cy="39829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600" dirty="0"/>
              <a:t>Ensuring that the AWS Management Console is not hacked?</a:t>
            </a:r>
            <a:endParaRPr lang="en-US" sz="1600" dirty="0"/>
          </a:p>
          <a:p>
            <a:pPr marL="342900" indent="-342900">
              <a:buFont typeface="+mj-lt"/>
              <a:buAutoNum type="arabicPeriod"/>
            </a:pPr>
            <a:r>
              <a:rPr lang="en-US" sz="1600" dirty="0"/>
              <a:t>Configuring the subnet?</a:t>
            </a:r>
            <a:endParaRPr lang="en-US" sz="1600" dirty="0"/>
          </a:p>
          <a:p>
            <a:pPr marL="342900" indent="-342900">
              <a:buFont typeface="+mj-lt"/>
              <a:buAutoNum type="arabicPeriod"/>
            </a:pPr>
            <a:r>
              <a:rPr lang="en-US" sz="1600" dirty="0"/>
              <a:t>Configuring the VPC?</a:t>
            </a:r>
            <a:endParaRPr lang="en-US" sz="1600" dirty="0"/>
          </a:p>
          <a:p>
            <a:pPr marL="342900" indent="-342900">
              <a:buFont typeface="+mj-lt"/>
              <a:buAutoNum type="arabicPeriod"/>
            </a:pPr>
            <a:r>
              <a:rPr lang="en-US" sz="1600" dirty="0"/>
              <a:t>Protecting against network outages in AWS Regions?</a:t>
            </a:r>
            <a:endParaRPr lang="en-US" sz="1600" dirty="0"/>
          </a:p>
          <a:p>
            <a:pPr marL="342900" indent="-342900">
              <a:buFont typeface="+mj-lt"/>
              <a:buAutoNum type="arabicPeriod"/>
            </a:pPr>
            <a:r>
              <a:rPr lang="en-US" sz="1600" dirty="0"/>
              <a:t>Securing the SSH keys</a:t>
            </a:r>
            <a:endParaRPr lang="en-US" sz="1600" dirty="0"/>
          </a:p>
          <a:p>
            <a:pPr marL="0" indent="0">
              <a:buNone/>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a:p>
            <a:pPr marL="342900" indent="-342900">
              <a:buFont typeface="+mj-lt"/>
              <a:buAutoNum type="arabicPeriod"/>
            </a:pPr>
            <a:endParaRPr lang="en-US" sz="1600" dirty="0"/>
          </a:p>
        </p:txBody>
      </p:sp>
      <p:sp>
        <p:nvSpPr>
          <p:cNvPr id="6" name="TextBox 5"/>
          <p:cNvSpPr txBox="1"/>
          <p:nvPr/>
        </p:nvSpPr>
        <p:spPr>
          <a:xfrm>
            <a:off x="419100" y="1281787"/>
            <a:ext cx="11159893" cy="461665"/>
          </a:xfrm>
          <a:prstGeom prst="rect">
            <a:avLst/>
          </a:prstGeom>
          <a:noFill/>
        </p:spPr>
        <p:txBody>
          <a:bodyPr wrap="square" rtlCol="0">
            <a:spAutoFit/>
          </a:bodyPr>
          <a:lstStyle/>
          <a:p>
            <a:r>
              <a:rPr lang="en-US" sz="2400" b="1" dirty="0">
                <a:solidFill>
                  <a:schemeClr val="accent5"/>
                </a:solidFill>
              </a:rPr>
              <a:t>Consider this deployment. Who is responsible – AWS or the customer?</a:t>
            </a:r>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Content Placeholder 2"/>
          <p:cNvSpPr txBox="1"/>
          <p:nvPr/>
        </p:nvSpPr>
        <p:spPr>
          <a:xfrm>
            <a:off x="8622570" y="1903906"/>
            <a:ext cx="3094358" cy="38087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indent="-342900">
              <a:buFont typeface="+mj-lt"/>
              <a:buAutoNum type="arabicPeriod" startAt="6"/>
            </a:pPr>
            <a:r>
              <a:rPr lang="en-US" sz="1600" dirty="0"/>
              <a:t>Ensuring network isolation between AWS customers' data?</a:t>
            </a:r>
            <a:endParaRPr lang="en-US" sz="1600" dirty="0"/>
          </a:p>
          <a:p>
            <a:pPr marL="342900" indent="-342900">
              <a:buFont typeface="+mj-lt"/>
              <a:buAutoNum type="arabicPeriod" startAt="6"/>
            </a:pPr>
            <a:r>
              <a:rPr lang="en-US" sz="1600" dirty="0"/>
              <a:t>Ensuring low-latency network connection between the web server and the S3 bucket?</a:t>
            </a:r>
            <a:endParaRPr lang="en-US" sz="1600" dirty="0"/>
          </a:p>
          <a:p>
            <a:pPr marL="342900" indent="-342900">
              <a:buFont typeface="+mj-lt"/>
              <a:buAutoNum type="arabicPeriod" startAt="6"/>
            </a:pPr>
            <a:r>
              <a:rPr lang="en-US" sz="1600" dirty="0"/>
              <a:t>Enforcing multi-factor authentication for all user logins?</a:t>
            </a: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a:p>
            <a:pPr marL="342900" indent="-342900">
              <a:buFont typeface="+mj-lt"/>
              <a:buAutoNum type="arabicPeriod" startAt="6"/>
            </a:pPr>
            <a:endParaRPr lang="en-US" sz="1600" dirty="0"/>
          </a:p>
        </p:txBody>
      </p:sp>
      <p:grpSp>
        <p:nvGrpSpPr>
          <p:cNvPr id="69" name="Group 68" descr="architectural diagram showing a web server running on EC2 inside a subnet and VPC. The web server connects to an S3 bucket. The web server is accessible via an internet gateway either using the AWS Management console or using the AWS Command Line Interface which makes use of SSH keys."/>
          <p:cNvGrpSpPr/>
          <p:nvPr/>
        </p:nvGrpSpPr>
        <p:grpSpPr>
          <a:xfrm>
            <a:off x="219918" y="1736422"/>
            <a:ext cx="4714783" cy="4602597"/>
            <a:chOff x="219918" y="1736422"/>
            <a:chExt cx="4714783" cy="4602597"/>
          </a:xfrm>
        </p:grpSpPr>
        <p:cxnSp>
          <p:nvCxnSpPr>
            <p:cNvPr id="29" name="Elbow Connector 28"/>
            <p:cNvCxnSpPr>
              <a:stCxn id="48" idx="3"/>
            </p:cNvCxnSpPr>
            <p:nvPr/>
          </p:nvCxnSpPr>
          <p:spPr>
            <a:xfrm>
              <a:off x="1237910" y="2228943"/>
              <a:ext cx="1656517" cy="804387"/>
            </a:xfrm>
            <a:prstGeom prst="bentConnector3">
              <a:avLst>
                <a:gd name="adj1" fmla="val 33666"/>
              </a:avLst>
            </a:prstGeom>
            <a:noFill/>
            <a:ln w="12700" cap="flat" cmpd="sng" algn="ctr">
              <a:solidFill>
                <a:srgbClr val="535B63"/>
              </a:solidFill>
              <a:prstDash val="solid"/>
              <a:miter lim="800000"/>
              <a:headEnd type="none" w="med" len="sm"/>
              <a:tailEnd type="arrow" w="med" len="sm"/>
            </a:ln>
            <a:effectLst/>
          </p:spPr>
        </p:cxnSp>
        <p:pic>
          <p:nvPicPr>
            <p:cNvPr id="49" name="Graphic 4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71394" y="2197905"/>
              <a:ext cx="457701" cy="469900"/>
            </a:xfrm>
            <a:prstGeom prst="rect">
              <a:avLst/>
            </a:prstGeom>
          </p:spPr>
        </p:pic>
        <p:sp>
          <p:nvSpPr>
            <p:cNvPr id="50" name="TextBox 49"/>
            <p:cNvSpPr txBox="1"/>
            <p:nvPr/>
          </p:nvSpPr>
          <p:spPr>
            <a:xfrm>
              <a:off x="1651911" y="1736422"/>
              <a:ext cx="1654521" cy="584775"/>
            </a:xfrm>
            <a:prstGeom prst="rect">
              <a:avLst/>
            </a:prstGeom>
            <a:noFill/>
          </p:spPr>
          <p:txBody>
            <a:bodyPr wrap="square" rtlCol="0">
              <a:spAutoFit/>
            </a:bodyPr>
            <a:lstStyle/>
            <a:p>
              <a:pPr algn="ctr"/>
              <a:r>
                <a:rPr lang="en-US" sz="1600" dirty="0"/>
                <a:t>Secure Shell (SSH) keys</a:t>
              </a:r>
              <a:endParaRPr lang="en-US" sz="1600" dirty="0"/>
            </a:p>
          </p:txBody>
        </p:sp>
        <p:cxnSp>
          <p:nvCxnSpPr>
            <p:cNvPr id="51" name="Elbow Connector 50"/>
            <p:cNvCxnSpPr/>
            <p:nvPr/>
          </p:nvCxnSpPr>
          <p:spPr>
            <a:xfrm rot="5400000">
              <a:off x="2761063" y="3726974"/>
              <a:ext cx="478362" cy="12700"/>
            </a:xfrm>
            <a:prstGeom prst="bentConnector3">
              <a:avLst>
                <a:gd name="adj1" fmla="val 50000"/>
              </a:avLst>
            </a:prstGeom>
            <a:noFill/>
            <a:ln w="12700" cap="flat" cmpd="sng" algn="ctr">
              <a:solidFill>
                <a:srgbClr val="535B63"/>
              </a:solidFill>
              <a:prstDash val="solid"/>
              <a:miter lim="800000"/>
              <a:headEnd type="none" w="med" len="sm"/>
              <a:tailEnd type="arrow" w="med" len="sm"/>
            </a:ln>
            <a:effectLst/>
          </p:spPr>
        </p:cxnSp>
        <p:sp>
          <p:nvSpPr>
            <p:cNvPr id="52" name="TextBox 51"/>
            <p:cNvSpPr txBox="1"/>
            <p:nvPr/>
          </p:nvSpPr>
          <p:spPr>
            <a:xfrm>
              <a:off x="3190332" y="2389052"/>
              <a:ext cx="1744369" cy="830997"/>
            </a:xfrm>
            <a:prstGeom prst="rect">
              <a:avLst/>
            </a:prstGeom>
            <a:noFill/>
          </p:spPr>
          <p:txBody>
            <a:bodyPr wrap="square" rtlCol="0">
              <a:spAutoFit/>
            </a:bodyPr>
            <a:lstStyle/>
            <a:p>
              <a:pPr algn="ctr"/>
              <a:r>
                <a:rPr lang="en-US" sz="1600" dirty="0"/>
                <a:t>AWS Command Line Interface (AWS CLI)</a:t>
              </a:r>
              <a:endParaRPr lang="en-US" sz="1600" dirty="0"/>
            </a:p>
          </p:txBody>
        </p:sp>
        <p:pic>
          <p:nvPicPr>
            <p:cNvPr id="53" name="Graphic 5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3118" y="1846050"/>
              <a:ext cx="565776" cy="580855"/>
            </a:xfrm>
            <a:prstGeom prst="rect">
              <a:avLst/>
            </a:prstGeom>
          </p:spPr>
        </p:pic>
        <p:cxnSp>
          <p:nvCxnSpPr>
            <p:cNvPr id="56" name="Elbow Connector 55"/>
            <p:cNvCxnSpPr>
              <a:stCxn id="53" idx="1"/>
              <a:endCxn id="37" idx="0"/>
            </p:cNvCxnSpPr>
            <p:nvPr/>
          </p:nvCxnSpPr>
          <p:spPr>
            <a:xfrm rot="10800000" flipV="1">
              <a:off x="3000246" y="2136478"/>
              <a:ext cx="852873" cy="836336"/>
            </a:xfrm>
            <a:prstGeom prst="bentConnector2">
              <a:avLst/>
            </a:prstGeom>
            <a:noFill/>
            <a:ln w="12700" cap="flat" cmpd="sng" algn="ctr">
              <a:solidFill>
                <a:srgbClr val="535B63"/>
              </a:solidFill>
              <a:prstDash val="solid"/>
              <a:miter lim="800000"/>
              <a:headEnd type="none" w="med" len="sm"/>
              <a:tailEnd type="arrow" w="med" len="sm"/>
            </a:ln>
            <a:effectLst/>
          </p:spPr>
        </p:cxnSp>
        <p:sp>
          <p:nvSpPr>
            <p:cNvPr id="32" name="Rectangle 31"/>
            <p:cNvSpPr/>
            <p:nvPr/>
          </p:nvSpPr>
          <p:spPr>
            <a:xfrm>
              <a:off x="469116" y="3411196"/>
              <a:ext cx="4373767" cy="205728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457200" tIns="9144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a:ln w="0"/>
                  <a:solidFill>
                    <a:srgbClr val="1D8900"/>
                  </a:solidFill>
                  <a:effectLst/>
                  <a:uLnTx/>
                  <a:uFillTx/>
                  <a:latin typeface="Amazon Ember" panose="020B0603020204020204" pitchFamily="34" charset="0"/>
                  <a:ea typeface="+mn-ea"/>
                  <a:cs typeface="+mn-cs"/>
                </a:rPr>
                <a:t>VPC</a:t>
              </a:r>
              <a:endParaRPr kumimoji="0" lang="en-US" sz="1600" b="0" i="0" u="none" strike="noStrike" kern="0" cap="none" spc="0" normalizeH="0" baseline="0" noProof="0" dirty="0">
                <a:ln w="0"/>
                <a:solidFill>
                  <a:srgbClr val="1D8900"/>
                </a:solidFill>
                <a:effectLst/>
                <a:uLnTx/>
                <a:uFillTx/>
                <a:latin typeface="Amazon Ember" panose="020B0603020204020204" pitchFamily="34" charset="0"/>
                <a:ea typeface="+mn-ea"/>
                <a:cs typeface="+mn-cs"/>
              </a:endParaRPr>
            </a:p>
          </p:txBody>
        </p:sp>
        <p:pic>
          <p:nvPicPr>
            <p:cNvPr id="33" name="Graphic 3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2267" y="3416034"/>
              <a:ext cx="262682" cy="269683"/>
            </a:xfrm>
            <a:prstGeom prst="rect">
              <a:avLst/>
            </a:prstGeom>
          </p:spPr>
        </p:pic>
        <p:sp>
          <p:nvSpPr>
            <p:cNvPr id="34" name="Rectangle 33"/>
            <p:cNvSpPr/>
            <p:nvPr/>
          </p:nvSpPr>
          <p:spPr>
            <a:xfrm>
              <a:off x="795309" y="3818030"/>
              <a:ext cx="3912683" cy="1294595"/>
            </a:xfrm>
            <a:prstGeom prst="rect">
              <a:avLst/>
            </a:prstGeom>
            <a:noFill/>
            <a:ln w="12700" cap="flat" cmpd="sng" algn="ctr">
              <a:solidFill>
                <a:srgbClr val="1D8900"/>
              </a:solidFill>
              <a:prstDash val="dash"/>
              <a:miter lim="800000"/>
            </a:ln>
            <a:effectLst/>
          </p:spPr>
          <p:txBody>
            <a:bodyPr rot="0" spcFirstLastPara="0" vertOverflow="overflow" horzOverflow="overflow" vert="horz" wrap="square" lIns="457200" tIns="91440" rIns="91440" bIns="45720" numCol="1" spcCol="0" rtlCol="0" fromWordArt="0" anchor="t"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a:ln>
                    <a:noFill/>
                  </a:ln>
                  <a:solidFill>
                    <a:srgbClr val="1D8900"/>
                  </a:solidFill>
                  <a:effectLst/>
                  <a:uLnTx/>
                  <a:uFillTx/>
                  <a:latin typeface="Amazon Ember" panose="020B0603020204020204" pitchFamily="34" charset="0"/>
                  <a:ea typeface="+mn-ea"/>
                  <a:cs typeface="+mn-cs"/>
                </a:rPr>
                <a:t>Subnet</a:t>
              </a:r>
              <a:endParaRPr kumimoji="0" lang="en-US" sz="1600" b="0" i="0" u="none" strike="noStrike" kern="0" cap="none" spc="0" normalizeH="0" baseline="0" noProof="0" dirty="0">
                <a:ln>
                  <a:noFill/>
                </a:ln>
                <a:solidFill>
                  <a:srgbClr val="1D8900"/>
                </a:solidFill>
                <a:effectLst/>
                <a:uLnTx/>
                <a:uFillTx/>
                <a:latin typeface="Amazon Ember" panose="020B0603020204020204" pitchFamily="34" charset="0"/>
                <a:ea typeface="+mn-ea"/>
                <a:cs typeface="+mn-cs"/>
              </a:endParaRPr>
            </a:p>
          </p:txBody>
        </p:sp>
        <p:pic>
          <p:nvPicPr>
            <p:cNvPr id="35" name="Graphic 3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5309" y="3818030"/>
              <a:ext cx="262682" cy="269683"/>
            </a:xfrm>
            <a:prstGeom prst="rect">
              <a:avLst/>
            </a:prstGeom>
          </p:spPr>
        </p:pic>
        <p:sp>
          <p:nvSpPr>
            <p:cNvPr id="36" name="TextBox 35"/>
            <p:cNvSpPr txBox="1"/>
            <p:nvPr/>
          </p:nvSpPr>
          <p:spPr>
            <a:xfrm>
              <a:off x="3184722" y="3118782"/>
              <a:ext cx="100208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232F3D"/>
                  </a:solidFill>
                  <a:effectLst/>
                  <a:uLnTx/>
                  <a:uFillTx/>
                  <a:ea typeface="+mn-ea"/>
                  <a:cs typeface="+mn-cs"/>
                </a:rPr>
                <a:t>Internet gateway</a:t>
              </a:r>
              <a:endParaRPr kumimoji="0" lang="en-US" sz="1600" b="0" i="0" u="none" strike="noStrike" kern="1200" cap="none" spc="0" normalizeH="0" baseline="0" noProof="0" dirty="0">
                <a:ln>
                  <a:noFill/>
                </a:ln>
                <a:solidFill>
                  <a:srgbClr val="232F3D"/>
                </a:solidFill>
                <a:effectLst/>
                <a:uLnTx/>
                <a:uFillTx/>
                <a:ea typeface="+mn-ea"/>
                <a:cs typeface="+mn-cs"/>
              </a:endParaRPr>
            </a:p>
          </p:txBody>
        </p:sp>
        <p:pic>
          <p:nvPicPr>
            <p:cNvPr id="37" name="Graphic 36"/>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49439" y="2972814"/>
              <a:ext cx="501611" cy="514979"/>
            </a:xfrm>
            <a:prstGeom prst="rect">
              <a:avLst/>
            </a:prstGeom>
          </p:spPr>
        </p:pic>
        <p:pic>
          <p:nvPicPr>
            <p:cNvPr id="40" name="Graphic 13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4057" y="3966155"/>
              <a:ext cx="612375" cy="628695"/>
            </a:xfrm>
            <a:prstGeom prst="rect">
              <a:avLst/>
            </a:prstGeom>
          </p:spPr>
        </p:pic>
        <p:sp>
          <p:nvSpPr>
            <p:cNvPr id="41" name="TextBox 40"/>
            <p:cNvSpPr txBox="1"/>
            <p:nvPr/>
          </p:nvSpPr>
          <p:spPr>
            <a:xfrm>
              <a:off x="2173362" y="4549451"/>
              <a:ext cx="165376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232F3D"/>
                  </a:solidFill>
                  <a:effectLst/>
                  <a:uLnTx/>
                  <a:uFillTx/>
                  <a:ea typeface="+mn-ea"/>
                  <a:cs typeface="+mn-cs"/>
                </a:rPr>
                <a:t>Web server on Amazon EC2</a:t>
              </a:r>
              <a:endParaRPr kumimoji="0" lang="en-US" sz="1600" b="0" i="0" u="none" strike="noStrike" kern="1200" cap="none" spc="0" normalizeH="0" baseline="0" noProof="0" dirty="0">
                <a:ln>
                  <a:noFill/>
                </a:ln>
                <a:solidFill>
                  <a:srgbClr val="232F3D"/>
                </a:solidFill>
                <a:effectLst/>
                <a:uLnTx/>
                <a:uFillTx/>
                <a:ea typeface="+mn-ea"/>
                <a:cs typeface="+mn-cs"/>
              </a:endParaRPr>
            </a:p>
          </p:txBody>
        </p:sp>
        <p:sp>
          <p:nvSpPr>
            <p:cNvPr id="47" name="TextBox 46"/>
            <p:cNvSpPr txBox="1"/>
            <p:nvPr/>
          </p:nvSpPr>
          <p:spPr>
            <a:xfrm>
              <a:off x="219918" y="2531688"/>
              <a:ext cx="15313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000000"/>
                  </a:solidFill>
                  <a:effectLst/>
                  <a:uLnTx/>
                  <a:uFillTx/>
                  <a:ea typeface="+mn-ea"/>
                  <a:cs typeface="+mn-cs"/>
                </a:rPr>
                <a:t>AWS Management Console</a:t>
              </a:r>
              <a:endParaRPr kumimoji="0" lang="en-US" sz="1600" b="0" i="0" u="none" strike="noStrike" kern="1200" cap="none" spc="0" normalizeH="0" baseline="0" noProof="0" dirty="0">
                <a:ln>
                  <a:noFill/>
                </a:ln>
                <a:solidFill>
                  <a:srgbClr val="000000"/>
                </a:solidFill>
                <a:effectLst/>
                <a:uLnTx/>
                <a:uFillTx/>
                <a:ea typeface="+mn-ea"/>
                <a:cs typeface="+mn-cs"/>
              </a:endParaRPr>
            </a:p>
          </p:txBody>
        </p:sp>
        <p:pic>
          <p:nvPicPr>
            <p:cNvPr id="48" name="Graphic 34"/>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2135" y="1938516"/>
              <a:ext cx="565776" cy="580855"/>
            </a:xfrm>
            <a:prstGeom prst="rect">
              <a:avLst/>
            </a:prstGeom>
          </p:spPr>
        </p:pic>
        <p:pic>
          <p:nvPicPr>
            <p:cNvPr id="61" name="Graphic 60"/>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76093" y="5755869"/>
              <a:ext cx="469900" cy="469900"/>
            </a:xfrm>
            <a:prstGeom prst="rect">
              <a:avLst/>
            </a:prstGeom>
          </p:spPr>
        </p:pic>
        <p:sp>
          <p:nvSpPr>
            <p:cNvPr id="62" name="TextBox 61"/>
            <p:cNvSpPr txBox="1"/>
            <p:nvPr/>
          </p:nvSpPr>
          <p:spPr>
            <a:xfrm>
              <a:off x="2786331" y="5754244"/>
              <a:ext cx="1479734" cy="584775"/>
            </a:xfrm>
            <a:prstGeom prst="rect">
              <a:avLst/>
            </a:prstGeom>
            <a:noFill/>
          </p:spPr>
          <p:txBody>
            <a:bodyPr wrap="square" rtlCol="0">
              <a:spAutoFit/>
            </a:bodyPr>
            <a:lstStyle/>
            <a:p>
              <a:pPr algn="ctr"/>
              <a:r>
                <a:rPr lang="en-US" sz="1600" dirty="0"/>
                <a:t>S3 bucket with objects</a:t>
              </a:r>
              <a:endParaRPr lang="en-US" sz="1600" dirty="0"/>
            </a:p>
          </p:txBody>
        </p:sp>
        <p:cxnSp>
          <p:nvCxnSpPr>
            <p:cNvPr id="63" name="Elbow Connector 62"/>
            <p:cNvCxnSpPr>
              <a:stCxn id="40" idx="3"/>
              <a:endCxn id="61" idx="0"/>
            </p:cNvCxnSpPr>
            <p:nvPr/>
          </p:nvCxnSpPr>
          <p:spPr>
            <a:xfrm>
              <a:off x="3306432" y="4280503"/>
              <a:ext cx="1104611" cy="1475366"/>
            </a:xfrm>
            <a:prstGeom prst="bentConnector2">
              <a:avLst/>
            </a:prstGeom>
            <a:noFill/>
            <a:ln w="12700" cap="flat" cmpd="sng" algn="ctr">
              <a:solidFill>
                <a:srgbClr val="535B63"/>
              </a:solidFill>
              <a:prstDash val="solid"/>
              <a:miter lim="800000"/>
              <a:headEnd type="triangle" w="med" len="sm"/>
              <a:tailEnd type="arrow" w="med" len="sm"/>
            </a:ln>
            <a:effectLst/>
          </p:spPr>
        </p:cxnSp>
      </p:grpSp>
    </p:spTree>
    <p:custDataLst>
      <p:tags r:id="rId17"/>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2019 Amazon Web Services, Inc. or its Affiliates. All rights reserved.</a:t>
            </a:r>
            <a:endParaRPr lang="en-US" dirty="0"/>
          </a:p>
        </p:txBody>
      </p:sp>
      <p:sp>
        <p:nvSpPr>
          <p:cNvPr id="3" name="Title 2"/>
          <p:cNvSpPr>
            <a:spLocks noGrp="1"/>
          </p:cNvSpPr>
          <p:nvPr>
            <p:ph type="title"/>
          </p:nvPr>
        </p:nvSpPr>
        <p:spPr/>
        <p:txBody>
          <a:bodyPr/>
          <a:lstStyle/>
          <a:p>
            <a:r>
              <a:rPr lang="en-US" dirty="0"/>
              <a:t>Section 1 key takeaways</a:t>
            </a:r>
            <a:endParaRPr lang="en-US" dirty="0"/>
          </a:p>
        </p:txBody>
      </p:sp>
      <p:sp>
        <p:nvSpPr>
          <p:cNvPr id="4" name="Slide Number Placeholder 3"/>
          <p:cNvSpPr>
            <a:spLocks noGrp="1"/>
          </p:cNvSpPr>
          <p:nvPr>
            <p:ph type="sldNum" sz="quarter" idx="10"/>
          </p:nvPr>
        </p:nvSpPr>
        <p:spPr/>
        <p:txBody>
          <a:bodyPr/>
          <a:lstStyle/>
          <a:p>
            <a:fld id="{B6A95138-A96E-2F42-A959-2EFD44FE4AB7}" type="slidenum">
              <a:rPr lang="en-US" smtClean="0"/>
            </a:fld>
            <a:endParaRPr lang="en-US" dirty="0"/>
          </a:p>
        </p:txBody>
      </p:sp>
      <p:sp>
        <p:nvSpPr>
          <p:cNvPr id="5" name="Content Placeholder 4"/>
          <p:cNvSpPr>
            <a:spLocks noGrp="1"/>
          </p:cNvSpPr>
          <p:nvPr>
            <p:ph idx="16"/>
          </p:nvPr>
        </p:nvSpPr>
        <p:spPr/>
        <p:txBody>
          <a:bodyPr/>
          <a:lstStyle/>
          <a:p>
            <a:r>
              <a:rPr lang="en-US" sz="2000" dirty="0"/>
              <a:t>AWS and the customer share security responsibilities:</a:t>
            </a:r>
            <a:endParaRPr lang="en-US" sz="2000" dirty="0"/>
          </a:p>
          <a:p>
            <a:pPr lvl="1"/>
            <a:r>
              <a:rPr lang="en-US" sz="1800" dirty="0"/>
              <a:t>AWS is responsible for security </a:t>
            </a:r>
            <a:r>
              <a:rPr lang="en-US" sz="1800" dirty="0">
                <a:solidFill>
                  <a:schemeClr val="accent6"/>
                </a:solidFill>
              </a:rPr>
              <a:t>of</a:t>
            </a:r>
            <a:r>
              <a:rPr lang="en-US" sz="1800" dirty="0"/>
              <a:t> the cloud</a:t>
            </a:r>
            <a:endParaRPr lang="en-US" sz="1800" dirty="0"/>
          </a:p>
          <a:p>
            <a:pPr lvl="1"/>
            <a:r>
              <a:rPr lang="en-US" sz="1800" dirty="0"/>
              <a:t>Customer is responsible for security </a:t>
            </a:r>
            <a:r>
              <a:rPr lang="en-US" sz="1800" dirty="0">
                <a:solidFill>
                  <a:schemeClr val="accent6"/>
                </a:solidFill>
              </a:rPr>
              <a:t>in</a:t>
            </a:r>
            <a:r>
              <a:rPr lang="en-US" sz="1800" dirty="0"/>
              <a:t> the cloud</a:t>
            </a:r>
            <a:endParaRPr lang="en-US" sz="1800" dirty="0"/>
          </a:p>
          <a:p>
            <a:r>
              <a:rPr lang="en-US" sz="2000" b="1" dirty="0">
                <a:solidFill>
                  <a:schemeClr val="accent5"/>
                </a:solidFill>
              </a:rPr>
              <a:t>AWS is responsible for protecting the infrastructure</a:t>
            </a:r>
            <a:r>
              <a:rPr lang="en-US" sz="2000" dirty="0"/>
              <a:t>—including hardware, software, networking, and facilities—that run AWS Cloud services</a:t>
            </a:r>
            <a:endParaRPr lang="en-US" sz="2000" dirty="0"/>
          </a:p>
          <a:p>
            <a:r>
              <a:rPr lang="en-US" sz="2000" dirty="0"/>
              <a:t>For services that are categorized as infrastructure as a service (IaaS), the </a:t>
            </a:r>
            <a:r>
              <a:rPr lang="en-US" sz="2000" b="1" dirty="0">
                <a:solidFill>
                  <a:schemeClr val="accent5"/>
                </a:solidFill>
              </a:rPr>
              <a:t>customer is responsible for performing necessary security configuration and management tasks </a:t>
            </a:r>
            <a:endParaRPr lang="en-US" sz="2000" b="1" dirty="0">
              <a:solidFill>
                <a:schemeClr val="accent5"/>
              </a:solidFill>
            </a:endParaRPr>
          </a:p>
          <a:p>
            <a:pPr lvl="1"/>
            <a:r>
              <a:rPr lang="en-US" sz="1600" dirty="0"/>
              <a:t>For example, guest OS updates and security patches, firewall, security group configurations</a:t>
            </a:r>
            <a:endParaRPr lang="en-US" sz="2000" dirty="0"/>
          </a:p>
          <a:p>
            <a:endParaRPr lang="en-US" sz="2400" dirty="0"/>
          </a:p>
        </p:txBody>
      </p:sp>
      <p:pic>
        <p:nvPicPr>
          <p:cNvPr id="6" name="Picture Placeholder 6"/>
          <p:cNvPicPr>
            <a:picLocks noChangeAspect="1"/>
          </p:cNvPicPr>
          <p:nvPr/>
        </p:nvPicPr>
        <p:blipFill>
          <a:blip r:embed="rId1"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Section 2: AWS Identity and Access Management (IAM)</a:t>
            </a:r>
            <a:endParaRPr lang="en-US" sz="3600" dirty="0"/>
          </a:p>
        </p:txBody>
      </p:sp>
      <p:sp>
        <p:nvSpPr>
          <p:cNvPr id="3" name="Text Placeholder 2"/>
          <p:cNvSpPr>
            <a:spLocks noGrp="1"/>
          </p:cNvSpPr>
          <p:nvPr>
            <p:ph type="body" sz="quarter" idx="10"/>
          </p:nvPr>
        </p:nvSpPr>
        <p:spPr>
          <a:xfrm>
            <a:off x="419099" y="2554356"/>
            <a:ext cx="9699261" cy="488498"/>
          </a:xfrm>
        </p:spPr>
        <p:txBody>
          <a:bodyPr>
            <a:normAutofit/>
          </a:bodyPr>
          <a:lstStyle/>
          <a:p>
            <a:r>
              <a:rPr lang="en-US" dirty="0"/>
              <a:t>Module 4: AWS Cloud Security</a:t>
            </a:r>
            <a:endParaRPr lang="en-US" dirty="0"/>
          </a:p>
          <a:p>
            <a:endParaRPr lang="en-US"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AWS Identity and Access Management (IAM)</a:t>
            </a:r>
            <a:endParaRPr lang="en-US" sz="3600" dirty="0"/>
          </a:p>
        </p:txBody>
      </p:sp>
      <p:sp>
        <p:nvSpPr>
          <p:cNvPr id="3" name="Content Placeholder 2"/>
          <p:cNvSpPr>
            <a:spLocks noGrp="1"/>
          </p:cNvSpPr>
          <p:nvPr>
            <p:ph idx="1"/>
          </p:nvPr>
        </p:nvSpPr>
        <p:spPr>
          <a:xfrm>
            <a:off x="419100" y="1528175"/>
            <a:ext cx="9323614" cy="4648788"/>
          </a:xfrm>
        </p:spPr>
        <p:txBody>
          <a:bodyPr/>
          <a:lstStyle/>
          <a:p>
            <a:r>
              <a:rPr lang="en-US" sz="2400" dirty="0"/>
              <a:t>Use </a:t>
            </a:r>
            <a:r>
              <a:rPr lang="en-US" sz="2400" b="1" dirty="0">
                <a:solidFill>
                  <a:schemeClr val="accent5"/>
                </a:solidFill>
              </a:rPr>
              <a:t>IAM </a:t>
            </a:r>
            <a:r>
              <a:rPr lang="en-US" sz="2400" dirty="0"/>
              <a:t>to manage access to </a:t>
            </a:r>
            <a:r>
              <a:rPr lang="en-US" sz="2400" b="1" dirty="0">
                <a:solidFill>
                  <a:schemeClr val="accent5"/>
                </a:solidFill>
              </a:rPr>
              <a:t>AWS resources</a:t>
            </a:r>
            <a:r>
              <a:rPr lang="en-US" sz="2400" dirty="0"/>
              <a:t> – </a:t>
            </a:r>
            <a:endParaRPr lang="en-US" sz="2400" dirty="0"/>
          </a:p>
          <a:p>
            <a:pPr lvl="1"/>
            <a:r>
              <a:rPr lang="en-US" sz="2000" dirty="0"/>
              <a:t>A resource is an entity in an AWS account that you can work with</a:t>
            </a:r>
            <a:endParaRPr lang="en-US" sz="2000" dirty="0"/>
          </a:p>
          <a:p>
            <a:pPr lvl="1"/>
            <a:r>
              <a:rPr lang="en-US" sz="2000" dirty="0"/>
              <a:t>Example resources; An Amazon EC2 instance or an Amazon S3 bucket</a:t>
            </a:r>
            <a:endParaRPr lang="en-US" sz="2000" dirty="0"/>
          </a:p>
          <a:p>
            <a:pPr lvl="1"/>
            <a:endParaRPr lang="en-US" sz="2000" dirty="0"/>
          </a:p>
          <a:p>
            <a:r>
              <a:rPr lang="en-US" sz="2400" i="1" dirty="0"/>
              <a:t>Example</a:t>
            </a:r>
            <a:r>
              <a:rPr lang="en-US" sz="2400" dirty="0"/>
              <a:t> – Control who can terminate Amazon EC2 instances </a:t>
            </a:r>
            <a:endParaRPr lang="en-US" sz="2400" dirty="0"/>
          </a:p>
          <a:p>
            <a:pPr marL="457200" lvl="1" indent="0">
              <a:buNone/>
            </a:pPr>
            <a:endParaRPr lang="en-US" sz="2000" dirty="0"/>
          </a:p>
          <a:p>
            <a:r>
              <a:rPr lang="en-US" sz="2400" dirty="0"/>
              <a:t>Define fine-grained access rights – </a:t>
            </a:r>
            <a:endParaRPr lang="en-US" sz="2400" dirty="0"/>
          </a:p>
          <a:p>
            <a:pPr lvl="1"/>
            <a:r>
              <a:rPr lang="en-US" sz="2000" b="1" dirty="0">
                <a:solidFill>
                  <a:schemeClr val="accent5"/>
                </a:solidFill>
              </a:rPr>
              <a:t>Who</a:t>
            </a:r>
            <a:r>
              <a:rPr lang="en-US" sz="2000" dirty="0"/>
              <a:t> can access the resource</a:t>
            </a:r>
            <a:endParaRPr lang="en-US" sz="2000" dirty="0"/>
          </a:p>
          <a:p>
            <a:pPr lvl="1"/>
            <a:r>
              <a:rPr lang="en-US" sz="2000" b="1" dirty="0">
                <a:solidFill>
                  <a:schemeClr val="accent5"/>
                </a:solidFill>
              </a:rPr>
              <a:t>Which</a:t>
            </a:r>
            <a:r>
              <a:rPr lang="en-US" sz="2000" dirty="0"/>
              <a:t> resources can be accessed and what can the user do to the resource</a:t>
            </a:r>
            <a:endParaRPr lang="en-US" sz="2000" dirty="0"/>
          </a:p>
          <a:p>
            <a:pPr lvl="1"/>
            <a:r>
              <a:rPr lang="en-US" sz="2000" b="1" dirty="0">
                <a:solidFill>
                  <a:schemeClr val="accent5"/>
                </a:solidFill>
              </a:rPr>
              <a:t>How</a:t>
            </a:r>
            <a:r>
              <a:rPr lang="en-US" sz="2000" dirty="0"/>
              <a:t> resources can be accessed </a:t>
            </a:r>
            <a:endParaRPr lang="en-US" sz="2000" dirty="0"/>
          </a:p>
          <a:p>
            <a:pPr lvl="1"/>
            <a:endParaRPr lang="en-US" sz="2200" dirty="0"/>
          </a:p>
          <a:p>
            <a:pPr>
              <a:lnSpc>
                <a:spcPct val="100000"/>
              </a:lnSpc>
            </a:pPr>
            <a:r>
              <a:rPr lang="en-US" sz="2400" dirty="0"/>
              <a:t>IAM is a no-cost AWS account feature</a:t>
            </a:r>
            <a:endParaRPr lang="en-US" dirty="0"/>
          </a:p>
        </p:txBody>
      </p:sp>
      <p:sp>
        <p:nvSpPr>
          <p:cNvPr id="10" name="Slide Number Placeholder 9"/>
          <p:cNvSpPr>
            <a:spLocks noGrp="1"/>
          </p:cNvSpPr>
          <p:nvPr>
            <p:ph type="sldNum" sz="quarter" idx="12"/>
          </p:nvPr>
        </p:nvSpPr>
        <p:spPr/>
        <p:txBody>
          <a:bodyPr/>
          <a:lstStyle/>
          <a:p>
            <a:fld id="{B6A95138-A96E-2F42-A959-2EFD44FE4AB7}" type="slidenum">
              <a:rPr lang="en-US" smtClean="0"/>
            </a:fld>
            <a:endParaRPr lang="en-US"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19" name="TextBox 18"/>
          <p:cNvSpPr txBox="1"/>
          <p:nvPr/>
        </p:nvSpPr>
        <p:spPr>
          <a:xfrm>
            <a:off x="9584001" y="3668488"/>
            <a:ext cx="2301904" cy="830997"/>
          </a:xfrm>
          <a:prstGeom prst="rect">
            <a:avLst/>
          </a:prstGeom>
          <a:noFill/>
        </p:spPr>
        <p:txBody>
          <a:bodyPr wrap="square" rtlCol="0">
            <a:spAutoFit/>
          </a:bodyPr>
          <a:lstStyle/>
          <a:p>
            <a:pPr algn="ctr"/>
            <a:r>
              <a:rPr lang="en-US" sz="1600" dirty="0">
                <a:latin typeface="Amazon Ember" panose="020B0603020204020204" pitchFamily="34" charset="0"/>
                <a:ea typeface="Amazon Ember" panose="020B0603020204020204" pitchFamily="34" charset="0"/>
              </a:rPr>
              <a:t>AWS Identity and Access Management</a:t>
            </a:r>
            <a:endParaRPr lang="en-US" sz="1600" dirty="0">
              <a:latin typeface="Amazon Ember" panose="020B0603020204020204" pitchFamily="34" charset="0"/>
              <a:ea typeface="Amazon Ember" panose="020B0603020204020204" pitchFamily="34" charset="0"/>
            </a:endParaRPr>
          </a:p>
          <a:p>
            <a:pPr algn="ctr"/>
            <a:r>
              <a:rPr lang="en-US" sz="1600" dirty="0">
                <a:latin typeface="Amazon Ember" panose="020B0603020204020204" pitchFamily="34" charset="0"/>
                <a:ea typeface="Amazon Ember" panose="020B0603020204020204" pitchFamily="34" charset="0"/>
              </a:rPr>
              <a:t>(IAM)</a:t>
            </a:r>
            <a:endParaRPr lang="en-US" sz="1400" dirty="0">
              <a:latin typeface="Amazon Ember" panose="020B0603020204020204" pitchFamily="34" charset="0"/>
              <a:ea typeface="Amazon Ember" panose="020B0603020204020204" pitchFamily="34" charset="0"/>
            </a:endParaRPr>
          </a:p>
        </p:txBody>
      </p:sp>
      <p:pic>
        <p:nvPicPr>
          <p:cNvPr id="20" name="Graphic 1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259610" y="2585182"/>
            <a:ext cx="1039762" cy="1039762"/>
          </a:xfrm>
          <a:prstGeom prst="rect">
            <a:avLst/>
          </a:prstGeom>
        </p:spPr>
      </p:pic>
    </p:spTree>
    <p:custDataLst>
      <p:tags r:id="rId3"/>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IAM: Essential components</a:t>
            </a:r>
            <a:endParaRPr lang="en-US" dirty="0"/>
          </a:p>
        </p:txBody>
      </p:sp>
      <p:sp>
        <p:nvSpPr>
          <p:cNvPr id="4" name="Content Placeholder 5"/>
          <p:cNvSpPr txBox="1"/>
          <p:nvPr/>
        </p:nvSpPr>
        <p:spPr>
          <a:xfrm>
            <a:off x="2490256" y="1568718"/>
            <a:ext cx="7761174" cy="863795"/>
          </a:xfrm>
          <a:prstGeom prst="rect">
            <a:avLst/>
          </a:prstGeom>
        </p:spPr>
        <p:txBody>
          <a:bodyPr/>
          <a:lstStyle>
            <a:lvl1pPr marL="0" marR="0" indent="0" algn="l" defTabSz="913765" rtl="0" eaLnBrk="1" fontAlgn="auto" latinLnBrk="0" hangingPunct="1">
              <a:lnSpc>
                <a:spcPct val="90000"/>
              </a:lnSpc>
              <a:spcBef>
                <a:spcPct val="20000"/>
              </a:spcBef>
              <a:spcAft>
                <a:spcPts val="0"/>
              </a:spcAft>
              <a:buClrTx/>
              <a:buSzPct val="90000"/>
              <a:buFont typeface="Arial" panose="020B0604020202090204" pitchFamily="34" charset="0"/>
              <a:buNone/>
              <a:defRPr sz="2665"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5915"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070"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225"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1665"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380"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1665"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9pPr>
          </a:lstStyle>
          <a:p>
            <a:pPr>
              <a:lnSpc>
                <a:spcPct val="100000"/>
              </a:lnSpc>
            </a:pPr>
            <a:r>
              <a:rPr lang="en-US" sz="2400" dirty="0">
                <a:latin typeface="+mn-lt"/>
              </a:rPr>
              <a:t>A </a:t>
            </a:r>
            <a:r>
              <a:rPr lang="en-US" sz="2400" b="1" dirty="0">
                <a:solidFill>
                  <a:schemeClr val="accent5"/>
                </a:solidFill>
                <a:latin typeface="+mn-lt"/>
              </a:rPr>
              <a:t>person</a:t>
            </a:r>
            <a:r>
              <a:rPr lang="en-US" sz="2400" dirty="0">
                <a:latin typeface="+mn-lt"/>
              </a:rPr>
              <a:t> </a:t>
            </a:r>
            <a:r>
              <a:rPr lang="en-US" sz="2400" i="1" dirty="0">
                <a:latin typeface="+mn-lt"/>
              </a:rPr>
              <a:t>or</a:t>
            </a:r>
            <a:r>
              <a:rPr lang="en-US" sz="2400" dirty="0">
                <a:latin typeface="+mn-lt"/>
              </a:rPr>
              <a:t> </a:t>
            </a:r>
            <a:r>
              <a:rPr lang="en-US" sz="2400" b="1" dirty="0">
                <a:solidFill>
                  <a:schemeClr val="accent5"/>
                </a:solidFill>
                <a:latin typeface="+mn-lt"/>
              </a:rPr>
              <a:t>application</a:t>
            </a:r>
            <a:r>
              <a:rPr lang="en-US" sz="2400" dirty="0">
                <a:latin typeface="+mn-lt"/>
              </a:rPr>
              <a:t> that can authenticate with an AWS account.</a:t>
            </a:r>
            <a:endParaRPr lang="en-US" sz="2400" dirty="0">
              <a:solidFill>
                <a:srgbClr val="000000"/>
              </a:solidFill>
              <a:latin typeface="Amazon Ember Light"/>
            </a:endParaRPr>
          </a:p>
        </p:txBody>
      </p:sp>
      <p:sp>
        <p:nvSpPr>
          <p:cNvPr id="24" name="TextBox 23"/>
          <p:cNvSpPr txBox="1"/>
          <p:nvPr/>
        </p:nvSpPr>
        <p:spPr>
          <a:xfrm>
            <a:off x="903263" y="3322821"/>
            <a:ext cx="1424109" cy="544765"/>
          </a:xfrm>
          <a:prstGeom prst="rect">
            <a:avLst/>
          </a:prstGeom>
          <a:noFill/>
        </p:spPr>
        <p:txBody>
          <a:bodyPr wrap="none" lIns="182880" tIns="146304" rIns="182880" bIns="146304" rtlCol="0">
            <a:spAutoFit/>
          </a:bodyPr>
          <a:lstStyle/>
          <a:p>
            <a:pPr algn="ctr">
              <a:lnSpc>
                <a:spcPct val="90000"/>
              </a:lnSpc>
              <a:spcAft>
                <a:spcPts val="1800"/>
              </a:spcAft>
            </a:pPr>
            <a:r>
              <a:rPr lang="en-US" b="1" dirty="0">
                <a:solidFill>
                  <a:schemeClr val="accent5"/>
                </a:solidFill>
              </a:rPr>
              <a:t>IAM group</a:t>
            </a:r>
            <a:endParaRPr lang="en-US" b="1" dirty="0">
              <a:solidFill>
                <a:schemeClr val="accent5"/>
              </a:solidFill>
              <a:latin typeface="Amazon Ember Light"/>
            </a:endParaRPr>
          </a:p>
        </p:txBody>
      </p:sp>
      <p:sp>
        <p:nvSpPr>
          <p:cNvPr id="26" name="TextBox 25"/>
          <p:cNvSpPr txBox="1"/>
          <p:nvPr/>
        </p:nvSpPr>
        <p:spPr>
          <a:xfrm>
            <a:off x="984960" y="5492430"/>
            <a:ext cx="1267014"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b="1" dirty="0">
                <a:solidFill>
                  <a:schemeClr val="accent5"/>
                </a:solidFill>
              </a:rPr>
              <a:t>IAM r</a:t>
            </a:r>
            <a:r>
              <a:rPr lang="en-US" b="1" dirty="0">
                <a:solidFill>
                  <a:schemeClr val="accent5"/>
                </a:solidFill>
              </a:rPr>
              <a:t>ole</a:t>
            </a:r>
            <a:endParaRPr lang="en-US" sz="2000" b="1" dirty="0">
              <a:solidFill>
                <a:schemeClr val="accent5"/>
              </a:solidFill>
              <a:latin typeface="Amazon Ember Light"/>
            </a:endParaRPr>
          </a:p>
        </p:txBody>
      </p:sp>
      <p:sp>
        <p:nvSpPr>
          <p:cNvPr id="45" name="TextBox 44"/>
          <p:cNvSpPr txBox="1"/>
          <p:nvPr/>
        </p:nvSpPr>
        <p:spPr>
          <a:xfrm>
            <a:off x="981344" y="2126407"/>
            <a:ext cx="1246174" cy="544765"/>
          </a:xfrm>
          <a:prstGeom prst="rect">
            <a:avLst/>
          </a:prstGeom>
          <a:noFill/>
        </p:spPr>
        <p:txBody>
          <a:bodyPr wrap="none" lIns="182880" tIns="146304" rIns="182880" bIns="146304" rtlCol="0">
            <a:spAutoFit/>
          </a:bodyPr>
          <a:lstStyle/>
          <a:p>
            <a:pPr algn="ctr">
              <a:lnSpc>
                <a:spcPct val="90000"/>
              </a:lnSpc>
              <a:spcAft>
                <a:spcPts val="1800"/>
              </a:spcAft>
            </a:pPr>
            <a:r>
              <a:rPr lang="en-US" b="1" dirty="0">
                <a:solidFill>
                  <a:schemeClr val="accent5"/>
                </a:solidFill>
              </a:rPr>
              <a:t>IAM user</a:t>
            </a:r>
            <a:endParaRPr lang="en-US" b="1" dirty="0">
              <a:solidFill>
                <a:schemeClr val="accent5"/>
              </a:solidFill>
              <a:latin typeface="Amazon Ember Light"/>
            </a:endParaRPr>
          </a:p>
        </p:txBody>
      </p:sp>
      <p:sp>
        <p:nvSpPr>
          <p:cNvPr id="5" name="Footer Placeholder 4"/>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endParaRPr lang="en-US" dirty="0"/>
          </a:p>
        </p:txBody>
      </p:sp>
      <p:sp>
        <p:nvSpPr>
          <p:cNvPr id="6" name="Slide Number Placeholder 5"/>
          <p:cNvSpPr>
            <a:spLocks noGrp="1"/>
          </p:cNvSpPr>
          <p:nvPr>
            <p:ph type="sldNum" sz="quarter" idx="12"/>
          </p:nvPr>
        </p:nvSpPr>
        <p:spPr/>
        <p:txBody>
          <a:bodyPr/>
          <a:lstStyle/>
          <a:p>
            <a:fld id="{B6A95138-A96E-2F42-A959-2EFD44FE4AB7}" type="slidenum">
              <a:rPr lang="en-US" smtClean="0"/>
            </a:fld>
            <a:endParaRPr lang="en-US" dirty="0"/>
          </a:p>
        </p:txBody>
      </p:sp>
      <p:pic>
        <p:nvPicPr>
          <p:cNvPr id="27" name="Graphic 54"/>
          <p:cNvPicPr>
            <a:picLocks noChangeAspect="1"/>
          </p:cNvPicPr>
          <p:nvPr/>
        </p:nvPicPr>
        <p:blipFill>
          <a:blip r:embed="rId1">
            <a:duotone>
              <a:prstClr val="black"/>
              <a:schemeClr val="tx2">
                <a:tint val="45000"/>
                <a:satMod val="400000"/>
              </a:schemeClr>
            </a:duotone>
            <a:extLst>
              <a:ext uri="{96DAC541-7B7A-43D3-8B79-37D633B846F1}">
                <asvg:svgBlip xmlns:asvg="http://schemas.microsoft.com/office/drawing/2016/SVG/main" r:embed="rId2"/>
              </a:ext>
            </a:extLst>
          </a:blip>
          <a:stretch>
            <a:fillRect/>
          </a:stretch>
        </p:blipFill>
        <p:spPr>
          <a:xfrm>
            <a:off x="1301019" y="5104943"/>
            <a:ext cx="707053" cy="642963"/>
          </a:xfrm>
          <a:prstGeom prst="rect">
            <a:avLst/>
          </a:prstGeom>
        </p:spPr>
      </p:pic>
      <p:pic>
        <p:nvPicPr>
          <p:cNvPr id="17" name="Graphic 3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28794" y="1568718"/>
            <a:ext cx="651502" cy="651502"/>
          </a:xfrm>
          <a:prstGeom prst="rect">
            <a:avLst/>
          </a:prstGeom>
        </p:spPr>
      </p:pic>
      <p:pic>
        <p:nvPicPr>
          <p:cNvPr id="18" name="Graphic 41"/>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296026" y="2723778"/>
            <a:ext cx="717038" cy="696745"/>
          </a:xfrm>
          <a:prstGeom prst="rect">
            <a:avLst/>
          </a:prstGeom>
        </p:spPr>
      </p:pic>
      <p:sp>
        <p:nvSpPr>
          <p:cNvPr id="14" name="Content Placeholder 5"/>
          <p:cNvSpPr txBox="1"/>
          <p:nvPr/>
        </p:nvSpPr>
        <p:spPr>
          <a:xfrm>
            <a:off x="2490256" y="2671172"/>
            <a:ext cx="7350034" cy="888701"/>
          </a:xfrm>
          <a:prstGeom prst="rect">
            <a:avLst/>
          </a:prstGeom>
        </p:spPr>
        <p:txBody>
          <a:bodyPr/>
          <a:lstStyle>
            <a:lvl1pPr marL="0" marR="0" indent="0" algn="l" defTabSz="913765" rtl="0" eaLnBrk="1" fontAlgn="auto" latinLnBrk="0" hangingPunct="1">
              <a:lnSpc>
                <a:spcPct val="90000"/>
              </a:lnSpc>
              <a:spcBef>
                <a:spcPct val="20000"/>
              </a:spcBef>
              <a:spcAft>
                <a:spcPts val="0"/>
              </a:spcAft>
              <a:buClrTx/>
              <a:buSzPct val="90000"/>
              <a:buFont typeface="Arial" panose="020B0604020202090204" pitchFamily="34" charset="0"/>
              <a:buNone/>
              <a:defRPr sz="2665"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5915"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070"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225"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1665"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380"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1665"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9pPr>
          </a:lstStyle>
          <a:p>
            <a:pPr>
              <a:lnSpc>
                <a:spcPct val="100000"/>
              </a:lnSpc>
            </a:pPr>
            <a:r>
              <a:rPr lang="en-US" sz="2400" dirty="0">
                <a:latin typeface="+mn-lt"/>
              </a:rPr>
              <a:t>A </a:t>
            </a:r>
            <a:r>
              <a:rPr lang="en-US" sz="2400" b="1" dirty="0">
                <a:solidFill>
                  <a:schemeClr val="accent5"/>
                </a:solidFill>
                <a:latin typeface="+mn-lt"/>
              </a:rPr>
              <a:t>collection</a:t>
            </a:r>
            <a:r>
              <a:rPr lang="en-US" sz="2400" dirty="0">
                <a:solidFill>
                  <a:schemeClr val="accent5"/>
                </a:solidFill>
                <a:latin typeface="+mn-lt"/>
              </a:rPr>
              <a:t> </a:t>
            </a:r>
            <a:r>
              <a:rPr lang="en-US" sz="2400" b="1" dirty="0">
                <a:solidFill>
                  <a:schemeClr val="accent5"/>
                </a:solidFill>
                <a:latin typeface="+mn-lt"/>
              </a:rPr>
              <a:t>of IAM users </a:t>
            </a:r>
            <a:r>
              <a:rPr lang="en-US" sz="2400" dirty="0">
                <a:latin typeface="+mn-lt"/>
              </a:rPr>
              <a:t>that are granted identical authorization.</a:t>
            </a:r>
            <a:endParaRPr lang="en-US" sz="2400" dirty="0">
              <a:latin typeface="+mn-lt"/>
            </a:endParaRPr>
          </a:p>
        </p:txBody>
      </p:sp>
      <p:sp>
        <p:nvSpPr>
          <p:cNvPr id="15" name="Content Placeholder 5"/>
          <p:cNvSpPr txBox="1"/>
          <p:nvPr/>
        </p:nvSpPr>
        <p:spPr>
          <a:xfrm>
            <a:off x="2490256" y="5091699"/>
            <a:ext cx="7350034" cy="888701"/>
          </a:xfrm>
          <a:prstGeom prst="rect">
            <a:avLst/>
          </a:prstGeom>
        </p:spPr>
        <p:txBody>
          <a:bodyPr/>
          <a:lstStyle>
            <a:lvl1pPr marL="0" marR="0" indent="0" algn="l" defTabSz="913765" rtl="0" eaLnBrk="1" fontAlgn="auto" latinLnBrk="0" hangingPunct="1">
              <a:lnSpc>
                <a:spcPct val="90000"/>
              </a:lnSpc>
              <a:spcBef>
                <a:spcPct val="20000"/>
              </a:spcBef>
              <a:spcAft>
                <a:spcPts val="0"/>
              </a:spcAft>
              <a:buClrTx/>
              <a:buSzPct val="90000"/>
              <a:buFont typeface="Arial" panose="020B0604020202090204" pitchFamily="34" charset="0"/>
              <a:buNone/>
              <a:defRPr sz="2665"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5915"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070"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225"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1665"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380"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1665"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9pPr>
          </a:lstStyle>
          <a:p>
            <a:pPr>
              <a:lnSpc>
                <a:spcPct val="100000"/>
              </a:lnSpc>
            </a:pPr>
            <a:r>
              <a:rPr lang="en-US" sz="2400" dirty="0">
                <a:latin typeface="+mn-lt"/>
              </a:rPr>
              <a:t>Useful mechanism to grant a set of permissions for making AWS service requests. </a:t>
            </a:r>
            <a:endParaRPr lang="en-US" sz="2400" dirty="0">
              <a:latin typeface="+mn-lt"/>
            </a:endParaRPr>
          </a:p>
        </p:txBody>
      </p:sp>
      <p:pic>
        <p:nvPicPr>
          <p:cNvPr id="16" name="Picture 15"/>
          <p:cNvPicPr>
            <a:picLocks noChangeAspect="1"/>
          </p:cNvPicPr>
          <p:nvPr/>
        </p:nvPicPr>
        <p:blipFill>
          <a:blip r:embed="rId7">
            <a:biLevel thresh="75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315893" y="3924081"/>
            <a:ext cx="677304" cy="677304"/>
          </a:xfrm>
          <a:prstGeom prst="rect">
            <a:avLst/>
          </a:prstGeom>
          <a:noFill/>
        </p:spPr>
      </p:pic>
      <p:sp>
        <p:nvSpPr>
          <p:cNvPr id="19" name="TextBox 18"/>
          <p:cNvSpPr txBox="1"/>
          <p:nvPr/>
        </p:nvSpPr>
        <p:spPr>
          <a:xfrm>
            <a:off x="917644" y="4519235"/>
            <a:ext cx="1473801" cy="572464"/>
          </a:xfrm>
          <a:prstGeom prst="rect">
            <a:avLst/>
          </a:prstGeom>
          <a:noFill/>
          <a:effectLst/>
        </p:spPr>
        <p:txBody>
          <a:bodyPr wrap="none" lIns="182880" tIns="146304" rIns="182880" bIns="146304" rtlCol="0">
            <a:spAutoFit/>
          </a:bodyPr>
          <a:lstStyle/>
          <a:p>
            <a:pPr algn="ctr">
              <a:lnSpc>
                <a:spcPct val="90000"/>
              </a:lnSpc>
              <a:spcAft>
                <a:spcPts val="1800"/>
              </a:spcAft>
            </a:pPr>
            <a:r>
              <a:rPr lang="en-US" sz="2000" b="1" dirty="0">
                <a:solidFill>
                  <a:schemeClr val="accent5"/>
                </a:solidFill>
              </a:rPr>
              <a:t>IAM p</a:t>
            </a:r>
            <a:r>
              <a:rPr lang="en-US" b="1" dirty="0">
                <a:solidFill>
                  <a:schemeClr val="accent5"/>
                </a:solidFill>
              </a:rPr>
              <a:t>olicy</a:t>
            </a:r>
            <a:endParaRPr lang="en-US" sz="2000" b="1" dirty="0">
              <a:solidFill>
                <a:schemeClr val="accent5"/>
              </a:solidFill>
              <a:latin typeface="Amazon Ember Light"/>
            </a:endParaRPr>
          </a:p>
        </p:txBody>
      </p:sp>
      <p:sp>
        <p:nvSpPr>
          <p:cNvPr id="20" name="Content Placeholder 5"/>
          <p:cNvSpPr txBox="1"/>
          <p:nvPr/>
        </p:nvSpPr>
        <p:spPr>
          <a:xfrm>
            <a:off x="2490256" y="3851329"/>
            <a:ext cx="7350034" cy="888701"/>
          </a:xfrm>
          <a:prstGeom prst="rect">
            <a:avLst/>
          </a:prstGeom>
        </p:spPr>
        <p:txBody>
          <a:bodyPr/>
          <a:lstStyle>
            <a:lvl1pPr marL="0" marR="0" indent="0" algn="l" defTabSz="913765" rtl="0" eaLnBrk="1" fontAlgn="auto" latinLnBrk="0" hangingPunct="1">
              <a:lnSpc>
                <a:spcPct val="90000"/>
              </a:lnSpc>
              <a:spcBef>
                <a:spcPct val="20000"/>
              </a:spcBef>
              <a:spcAft>
                <a:spcPts val="0"/>
              </a:spcAft>
              <a:buClrTx/>
              <a:buSzPct val="90000"/>
              <a:buFont typeface="Arial" panose="020B0604020202090204" pitchFamily="34" charset="0"/>
              <a:buNone/>
              <a:defRPr sz="2665"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5915"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070"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225"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1665"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380" marR="0" indent="0" algn="l" defTabSz="913765" rtl="0" eaLnBrk="1" fontAlgn="auto" latinLnBrk="0" hangingPunct="1">
              <a:lnSpc>
                <a:spcPct val="90000"/>
              </a:lnSpc>
              <a:spcBef>
                <a:spcPts val="500"/>
              </a:spcBef>
              <a:spcAft>
                <a:spcPts val="0"/>
              </a:spcAft>
              <a:buClrTx/>
              <a:buSzPct val="90000"/>
              <a:buFont typeface="Arial" panose="020B0604020202090204" pitchFamily="34" charset="0"/>
              <a:buNone/>
              <a:defRPr sz="1665"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90204" pitchFamily="34" charset="0"/>
              <a:buChar char="•"/>
              <a:defRPr sz="1960" kern="1200">
                <a:solidFill>
                  <a:schemeClr val="tx1"/>
                </a:solidFill>
                <a:latin typeface="+mn-lt"/>
                <a:ea typeface="+mn-ea"/>
                <a:cs typeface="+mn-cs"/>
              </a:defRPr>
            </a:lvl9pPr>
          </a:lstStyle>
          <a:p>
            <a:pPr>
              <a:lnSpc>
                <a:spcPct val="100000"/>
              </a:lnSpc>
            </a:pPr>
            <a:r>
              <a:rPr lang="en-US" sz="2400" dirty="0">
                <a:latin typeface="+mn-lt"/>
              </a:rPr>
              <a:t>The document that defines</a:t>
            </a:r>
            <a:r>
              <a:rPr lang="en-US" sz="2400" b="1" dirty="0">
                <a:solidFill>
                  <a:schemeClr val="accent5"/>
                </a:solidFill>
                <a:latin typeface="+mn-lt"/>
              </a:rPr>
              <a:t> which resources can be accessed</a:t>
            </a:r>
            <a:r>
              <a:rPr lang="en-US" sz="2400" dirty="0">
                <a:latin typeface="+mn-lt"/>
              </a:rPr>
              <a:t> and the </a:t>
            </a:r>
            <a:r>
              <a:rPr lang="en-US" sz="2400" b="1" dirty="0">
                <a:solidFill>
                  <a:schemeClr val="accent5"/>
                </a:solidFill>
                <a:latin typeface="+mn-lt"/>
              </a:rPr>
              <a:t>level of access</a:t>
            </a:r>
            <a:r>
              <a:rPr lang="en-US" sz="2400" dirty="0">
                <a:solidFill>
                  <a:schemeClr val="accent5"/>
                </a:solidFill>
                <a:latin typeface="+mn-lt"/>
              </a:rPr>
              <a:t> </a:t>
            </a:r>
            <a:r>
              <a:rPr lang="en-US" sz="2400" dirty="0">
                <a:latin typeface="+mn-lt"/>
              </a:rPr>
              <a:t>to each resource.</a:t>
            </a:r>
            <a:endParaRPr lang="en-US" sz="2400" dirty="0">
              <a:latin typeface="+mn-lt"/>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Authenticate as an IAM </a:t>
            </a:r>
            <a:r>
              <a:rPr lang="en-US" sz="3600" dirty="0">
                <a:solidFill>
                  <a:srgbClr val="FF0000"/>
                </a:solidFill>
              </a:rPr>
              <a:t>user</a:t>
            </a:r>
            <a:r>
              <a:rPr lang="en-US" sz="3600" dirty="0"/>
              <a:t> to gain access</a:t>
            </a:r>
            <a:endParaRPr lang="en-US" sz="3600" dirty="0"/>
          </a:p>
        </p:txBody>
      </p:sp>
      <p:sp>
        <p:nvSpPr>
          <p:cNvPr id="3" name="Content Placeholder 2"/>
          <p:cNvSpPr>
            <a:spLocks noGrp="1"/>
          </p:cNvSpPr>
          <p:nvPr>
            <p:ph idx="1"/>
          </p:nvPr>
        </p:nvSpPr>
        <p:spPr>
          <a:xfrm>
            <a:off x="419100" y="1483555"/>
            <a:ext cx="11183895" cy="4648788"/>
          </a:xfrm>
        </p:spPr>
        <p:txBody>
          <a:bodyPr/>
          <a:lstStyle/>
          <a:p>
            <a:pPr marL="13970" lvl="1" indent="0">
              <a:buNone/>
            </a:pPr>
            <a:r>
              <a:rPr lang="en-US" sz="2000" dirty="0"/>
              <a:t>When you define an </a:t>
            </a:r>
            <a:r>
              <a:rPr lang="en-US" sz="2000" b="1" dirty="0"/>
              <a:t>IAM user</a:t>
            </a:r>
            <a:r>
              <a:rPr lang="en-US" sz="2000" dirty="0"/>
              <a:t>, you select what </a:t>
            </a:r>
            <a:r>
              <a:rPr lang="en-US" sz="2000" b="1" i="1" dirty="0">
                <a:solidFill>
                  <a:schemeClr val="accent5"/>
                </a:solidFill>
              </a:rPr>
              <a:t>types of access </a:t>
            </a:r>
            <a:r>
              <a:rPr lang="en-US" sz="2000" dirty="0"/>
              <a:t>the user is permitted to use. </a:t>
            </a:r>
            <a:endParaRPr lang="en-US" sz="2000" dirty="0"/>
          </a:p>
          <a:p>
            <a:pPr marL="13970" lvl="1" indent="0">
              <a:buNone/>
            </a:pPr>
            <a:endParaRPr lang="en-US" sz="1400" dirty="0"/>
          </a:p>
          <a:p>
            <a:pPr marL="13970" lvl="1" indent="0">
              <a:buNone/>
            </a:pPr>
            <a:r>
              <a:rPr lang="en-US" b="1" i="1" dirty="0">
                <a:solidFill>
                  <a:schemeClr val="accent5"/>
                </a:solidFill>
              </a:rPr>
              <a:t>Programmatic</a:t>
            </a:r>
            <a:r>
              <a:rPr lang="en-US" dirty="0"/>
              <a:t> </a:t>
            </a:r>
            <a:r>
              <a:rPr lang="en-US" b="1" dirty="0">
                <a:solidFill>
                  <a:schemeClr val="accent5"/>
                </a:solidFill>
              </a:rPr>
              <a:t>access</a:t>
            </a:r>
            <a:endParaRPr lang="en-US" b="1" dirty="0">
              <a:solidFill>
                <a:schemeClr val="accent5"/>
              </a:solidFill>
            </a:endParaRPr>
          </a:p>
          <a:p>
            <a:pPr marL="692150" lvl="3" indent="-220980">
              <a:lnSpc>
                <a:spcPct val="100000"/>
              </a:lnSpc>
            </a:pPr>
            <a:r>
              <a:rPr lang="en-US" dirty="0"/>
              <a:t>Authenticate using:</a:t>
            </a:r>
            <a:endParaRPr lang="en-US" dirty="0"/>
          </a:p>
          <a:p>
            <a:pPr marL="1149350" lvl="4" indent="-220980">
              <a:lnSpc>
                <a:spcPct val="100000"/>
              </a:lnSpc>
            </a:pPr>
            <a:r>
              <a:rPr lang="en-US" dirty="0">
                <a:solidFill>
                  <a:schemeClr val="accent6"/>
                </a:solidFill>
              </a:rPr>
              <a:t>Access key ID</a:t>
            </a:r>
            <a:endParaRPr lang="en-US" dirty="0">
              <a:solidFill>
                <a:schemeClr val="accent6"/>
              </a:solidFill>
            </a:endParaRPr>
          </a:p>
          <a:p>
            <a:pPr marL="1149350" lvl="4" indent="-220980">
              <a:lnSpc>
                <a:spcPct val="100000"/>
              </a:lnSpc>
            </a:pPr>
            <a:r>
              <a:rPr lang="en-US" dirty="0">
                <a:solidFill>
                  <a:schemeClr val="accent6"/>
                </a:solidFill>
              </a:rPr>
              <a:t>Secret access key</a:t>
            </a:r>
            <a:endParaRPr lang="en-US" dirty="0"/>
          </a:p>
          <a:p>
            <a:pPr marL="692150" lvl="3" indent="-220980">
              <a:lnSpc>
                <a:spcPct val="100000"/>
              </a:lnSpc>
            </a:pPr>
            <a:r>
              <a:rPr lang="en-US" dirty="0"/>
              <a:t>Provides AWS CLI and AWS SDK access</a:t>
            </a:r>
            <a:endParaRPr lang="en-US" dirty="0"/>
          </a:p>
          <a:p>
            <a:pPr marL="692150" lvl="3" indent="-220980">
              <a:lnSpc>
                <a:spcPct val="100000"/>
              </a:lnSpc>
            </a:pPr>
            <a:endParaRPr lang="en-US" sz="1400" dirty="0"/>
          </a:p>
          <a:p>
            <a:pPr marL="13970" lvl="1" indent="0">
              <a:buNone/>
            </a:pPr>
            <a:r>
              <a:rPr lang="en-US" b="1" i="1" dirty="0">
                <a:solidFill>
                  <a:schemeClr val="accent5"/>
                </a:solidFill>
              </a:rPr>
              <a:t>AWS Management Console </a:t>
            </a:r>
            <a:r>
              <a:rPr lang="en-US" b="1" dirty="0">
                <a:solidFill>
                  <a:schemeClr val="accent5"/>
                </a:solidFill>
              </a:rPr>
              <a:t>access</a:t>
            </a:r>
            <a:endParaRPr lang="en-US" b="1" dirty="0">
              <a:solidFill>
                <a:schemeClr val="accent5"/>
              </a:solidFill>
            </a:endParaRPr>
          </a:p>
          <a:p>
            <a:pPr marL="692150" lvl="3" indent="-220980">
              <a:lnSpc>
                <a:spcPct val="100000"/>
              </a:lnSpc>
            </a:pPr>
            <a:r>
              <a:rPr lang="en-US" dirty="0"/>
              <a:t>Authenticate using:</a:t>
            </a:r>
            <a:endParaRPr lang="en-US" dirty="0"/>
          </a:p>
          <a:p>
            <a:pPr marL="1149350" lvl="4" indent="-220980">
              <a:lnSpc>
                <a:spcPct val="100000"/>
              </a:lnSpc>
            </a:pPr>
            <a:r>
              <a:rPr lang="en-US" dirty="0">
                <a:solidFill>
                  <a:schemeClr val="accent6"/>
                </a:solidFill>
              </a:rPr>
              <a:t>12-digit Account ID</a:t>
            </a:r>
            <a:r>
              <a:rPr lang="en-US" dirty="0"/>
              <a:t> </a:t>
            </a:r>
            <a:r>
              <a:rPr lang="en-US" i="1" dirty="0"/>
              <a:t>or</a:t>
            </a:r>
            <a:r>
              <a:rPr lang="en-US" dirty="0"/>
              <a:t> </a:t>
            </a:r>
            <a:r>
              <a:rPr lang="en-US" dirty="0">
                <a:solidFill>
                  <a:schemeClr val="accent6"/>
                </a:solidFill>
              </a:rPr>
              <a:t>alias</a:t>
            </a:r>
            <a:endParaRPr lang="en-US" dirty="0">
              <a:solidFill>
                <a:schemeClr val="accent6"/>
              </a:solidFill>
            </a:endParaRPr>
          </a:p>
          <a:p>
            <a:pPr marL="1149350" lvl="4" indent="-220980">
              <a:lnSpc>
                <a:spcPct val="100000"/>
              </a:lnSpc>
            </a:pPr>
            <a:r>
              <a:rPr lang="en-US" dirty="0"/>
              <a:t>IAM </a:t>
            </a:r>
            <a:r>
              <a:rPr lang="en-US" dirty="0">
                <a:solidFill>
                  <a:schemeClr val="accent6"/>
                </a:solidFill>
              </a:rPr>
              <a:t>user name</a:t>
            </a:r>
            <a:endParaRPr lang="en-US" dirty="0">
              <a:solidFill>
                <a:schemeClr val="accent6"/>
              </a:solidFill>
            </a:endParaRPr>
          </a:p>
          <a:p>
            <a:pPr marL="1149350" lvl="4" indent="-220980">
              <a:lnSpc>
                <a:spcPct val="100000"/>
              </a:lnSpc>
            </a:pPr>
            <a:r>
              <a:rPr lang="en-US" dirty="0"/>
              <a:t>IAM </a:t>
            </a:r>
            <a:r>
              <a:rPr lang="en-US" dirty="0">
                <a:solidFill>
                  <a:schemeClr val="accent6"/>
                </a:solidFill>
              </a:rPr>
              <a:t>password</a:t>
            </a:r>
            <a:endParaRPr lang="en-US" dirty="0"/>
          </a:p>
          <a:p>
            <a:pPr marL="692150" lvl="3" indent="-220980">
              <a:lnSpc>
                <a:spcPct val="100000"/>
              </a:lnSpc>
            </a:pPr>
            <a:r>
              <a:rPr lang="en-US" dirty="0"/>
              <a:t>If enabled, </a:t>
            </a:r>
            <a:r>
              <a:rPr lang="en-US" b="1" dirty="0">
                <a:solidFill>
                  <a:schemeClr val="accent5"/>
                </a:solidFill>
              </a:rPr>
              <a:t>multi-factor authentication (MFA)</a:t>
            </a:r>
            <a:r>
              <a:rPr lang="en-US" dirty="0"/>
              <a:t> prompts for an authentication code.</a:t>
            </a:r>
            <a:endParaRPr lang="en-US" sz="2000" dirty="0"/>
          </a:p>
        </p:txBody>
      </p:sp>
      <p:sp>
        <p:nvSpPr>
          <p:cNvPr id="5" name="Slide Number Placeholder 4"/>
          <p:cNvSpPr>
            <a:spLocks noGrp="1"/>
          </p:cNvSpPr>
          <p:nvPr>
            <p:ph type="sldNum" sz="quarter" idx="12"/>
          </p:nvPr>
        </p:nvSpPr>
        <p:spPr/>
        <p:txBody>
          <a:bodyPr/>
          <a:lstStyle/>
          <a:p>
            <a:fld id="{B6A95138-A96E-2F42-A959-2EFD44FE4AB7}" type="slidenum">
              <a:rPr lang="en-US" smtClean="0"/>
            </a:fld>
            <a:endParaRPr lang="en-US"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pic>
        <p:nvPicPr>
          <p:cNvPr id="19" name="Graphic 1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39805" y="2254614"/>
            <a:ext cx="711200" cy="711200"/>
          </a:xfrm>
          <a:prstGeom prst="rect">
            <a:avLst/>
          </a:prstGeom>
        </p:spPr>
      </p:pic>
      <p:sp>
        <p:nvSpPr>
          <p:cNvPr id="20" name="TextBox 19"/>
          <p:cNvSpPr txBox="1"/>
          <p:nvPr/>
        </p:nvSpPr>
        <p:spPr>
          <a:xfrm>
            <a:off x="8505544" y="3016801"/>
            <a:ext cx="1779722" cy="338554"/>
          </a:xfrm>
          <a:prstGeom prst="rect">
            <a:avLst/>
          </a:prstGeom>
          <a:noFill/>
        </p:spPr>
        <p:txBody>
          <a:bodyPr wrap="square" rtlCol="0">
            <a:spAutoFit/>
          </a:bodyPr>
          <a:lstStyle/>
          <a:p>
            <a:pPr algn="ctr"/>
            <a:r>
              <a:rPr lang="en-US" sz="1600" dirty="0"/>
              <a:t>AWS CLI</a:t>
            </a:r>
            <a:endParaRPr lang="en-US" sz="1600" dirty="0"/>
          </a:p>
        </p:txBody>
      </p:sp>
      <p:sp>
        <p:nvSpPr>
          <p:cNvPr id="21" name="TextBox 20"/>
          <p:cNvSpPr txBox="1"/>
          <p:nvPr/>
        </p:nvSpPr>
        <p:spPr>
          <a:xfrm>
            <a:off x="10157323" y="3016801"/>
            <a:ext cx="1324407" cy="584775"/>
          </a:xfrm>
          <a:prstGeom prst="rect">
            <a:avLst/>
          </a:prstGeom>
          <a:noFill/>
        </p:spPr>
        <p:txBody>
          <a:bodyPr wrap="square" rtlCol="0">
            <a:spAutoFit/>
          </a:bodyPr>
          <a:lstStyle/>
          <a:p>
            <a:pPr algn="ctr"/>
            <a:r>
              <a:rPr lang="en-US" sz="1600" dirty="0"/>
              <a:t>AWS Tools and SDKs</a:t>
            </a:r>
            <a:endParaRPr lang="en-US" sz="1600" dirty="0"/>
          </a:p>
        </p:txBody>
      </p:sp>
      <p:pic>
        <p:nvPicPr>
          <p:cNvPr id="22" name="Graphic 2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3927" y="2254614"/>
            <a:ext cx="711200" cy="711200"/>
          </a:xfrm>
          <a:prstGeom prst="rect">
            <a:avLst/>
          </a:prstGeom>
        </p:spPr>
      </p:pic>
      <p:sp>
        <p:nvSpPr>
          <p:cNvPr id="23" name="TextBox 22"/>
          <p:cNvSpPr txBox="1"/>
          <p:nvPr/>
        </p:nvSpPr>
        <p:spPr>
          <a:xfrm>
            <a:off x="9052493" y="5134822"/>
            <a:ext cx="2122634" cy="584775"/>
          </a:xfrm>
          <a:prstGeom prst="rect">
            <a:avLst/>
          </a:prstGeom>
          <a:noFill/>
        </p:spPr>
        <p:txBody>
          <a:bodyPr wrap="square" rtlCol="0">
            <a:spAutoFit/>
          </a:bodyPr>
          <a:lstStyle/>
          <a:p>
            <a:pPr algn="ctr"/>
            <a:r>
              <a:rPr lang="en-US" sz="1600" dirty="0"/>
              <a:t>AWS Management Console</a:t>
            </a:r>
            <a:endParaRPr lang="en-US" sz="1600" dirty="0"/>
          </a:p>
        </p:txBody>
      </p:sp>
      <p:pic>
        <p:nvPicPr>
          <p:cNvPr id="24" name="Graphic 2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2727" y="4364575"/>
            <a:ext cx="711200" cy="711200"/>
          </a:xfrm>
          <a:prstGeom prst="rect">
            <a:avLst/>
          </a:prstGeom>
        </p:spPr>
      </p:pic>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Cloud-provider Infrastructure</a:t>
            </a:r>
            <a:endParaRPr lang="en-US" dirty="0"/>
          </a:p>
        </p:txBody>
      </p:sp>
      <p:sp>
        <p:nvSpPr>
          <p:cNvPr id="3" name="Content Placeholder 2"/>
          <p:cNvSpPr>
            <a:spLocks noGrp="1"/>
          </p:cNvSpPr>
          <p:nvPr>
            <p:ph idx="1"/>
          </p:nvPr>
        </p:nvSpPr>
        <p:spPr/>
        <p:txBody>
          <a:bodyPr/>
          <a:lstStyle/>
          <a:p>
            <a:r>
              <a:rPr lang="en-US" dirty="0"/>
              <a:t>Region</a:t>
            </a:r>
            <a:endParaRPr lang="en-US" dirty="0"/>
          </a:p>
          <a:p>
            <a:r>
              <a:rPr lang="en-US" dirty="0"/>
              <a:t>Availability Zone</a:t>
            </a:r>
            <a:endParaRPr lang="en-US" dirty="0"/>
          </a:p>
          <a:p>
            <a:r>
              <a:rPr lang="en-US" dirty="0"/>
              <a:t>Data Center</a:t>
            </a:r>
            <a:endParaRPr lang="en-US" dirty="0"/>
          </a:p>
          <a:p>
            <a:r>
              <a:rPr lang="en-US" dirty="0"/>
              <a:t>Edge locations</a:t>
            </a:r>
            <a:endParaRPr lang="en-US" dirty="0"/>
          </a:p>
          <a:p>
            <a:r>
              <a:rPr lang="en-US" dirty="0"/>
              <a:t>Points of Presence (POP)</a:t>
            </a:r>
            <a:endParaRPr lang="en-US" dirty="0"/>
          </a:p>
          <a:p>
            <a:endParaRPr lang="en-US" dirty="0"/>
          </a:p>
        </p:txBody>
      </p:sp>
      <p:pic>
        <p:nvPicPr>
          <p:cNvPr id="4" name="Content Placeholder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05235" y="1690688"/>
            <a:ext cx="4348566" cy="448627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a:spLocks noGrp="1"/>
          </p:cNvSpPr>
          <p:nvPr>
            <p:ph idx="1"/>
          </p:nvPr>
        </p:nvSpPr>
        <p:spPr>
          <a:xfrm>
            <a:off x="458625" y="1292070"/>
            <a:ext cx="8753613" cy="4913308"/>
          </a:xfrm>
        </p:spPr>
        <p:txBody>
          <a:bodyPr>
            <a:normAutofit/>
          </a:bodyPr>
          <a:lstStyle/>
          <a:p>
            <a:pPr marL="228600" lvl="1">
              <a:lnSpc>
                <a:spcPct val="110000"/>
              </a:lnSpc>
              <a:spcBef>
                <a:spcPts val="1800"/>
              </a:spcBef>
              <a:spcAft>
                <a:spcPts val="800"/>
              </a:spcAft>
            </a:pPr>
            <a:r>
              <a:rPr lang="en-US" dirty="0"/>
              <a:t>MFA provides increased security.</a:t>
            </a:r>
            <a:endParaRPr lang="en-US" dirty="0"/>
          </a:p>
          <a:p>
            <a:pPr marL="228600" lvl="1">
              <a:lnSpc>
                <a:spcPct val="110000"/>
              </a:lnSpc>
              <a:spcBef>
                <a:spcPts val="1800"/>
              </a:spcBef>
              <a:spcAft>
                <a:spcPts val="800"/>
              </a:spcAft>
            </a:pPr>
            <a:r>
              <a:rPr lang="en-US" dirty="0"/>
              <a:t>In addition to </a:t>
            </a:r>
            <a:r>
              <a:rPr lang="en-US" b="1" dirty="0">
                <a:solidFill>
                  <a:schemeClr val="accent5"/>
                </a:solidFill>
              </a:rPr>
              <a:t>user name </a:t>
            </a:r>
            <a:r>
              <a:rPr lang="en-US" dirty="0"/>
              <a:t>and </a:t>
            </a:r>
            <a:r>
              <a:rPr lang="en-US" b="1" dirty="0">
                <a:solidFill>
                  <a:schemeClr val="accent5"/>
                </a:solidFill>
              </a:rPr>
              <a:t>password</a:t>
            </a:r>
            <a:r>
              <a:rPr lang="en-US" dirty="0"/>
              <a:t>, MFA requires a unique </a:t>
            </a:r>
            <a:r>
              <a:rPr lang="en-US" dirty="0">
                <a:solidFill>
                  <a:schemeClr val="accent6"/>
                </a:solidFill>
              </a:rPr>
              <a:t>authentication code</a:t>
            </a:r>
            <a:r>
              <a:rPr lang="en-US" dirty="0"/>
              <a:t> to access AWS services.</a:t>
            </a:r>
            <a:endParaRPr lang="en-US" dirty="0"/>
          </a:p>
        </p:txBody>
      </p:sp>
      <p:sp>
        <p:nvSpPr>
          <p:cNvPr id="2" name="Title 1"/>
          <p:cNvSpPr>
            <a:spLocks noGrp="1"/>
          </p:cNvSpPr>
          <p:nvPr>
            <p:ph type="title"/>
          </p:nvPr>
        </p:nvSpPr>
        <p:spPr>
          <a:xfrm>
            <a:off x="458625" y="359199"/>
            <a:ext cx="9052560" cy="475488"/>
          </a:xfrm>
        </p:spPr>
        <p:txBody>
          <a:bodyPr>
            <a:noAutofit/>
          </a:bodyPr>
          <a:lstStyle/>
          <a:p>
            <a:r>
              <a:rPr lang="en-US" dirty="0"/>
              <a:t>IAM MFA</a:t>
            </a:r>
            <a:endParaRPr lang="en-US"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fld>
            <a:endParaRPr lang="en-US" dirty="0"/>
          </a:p>
        </p:txBody>
      </p:sp>
      <p:grpSp>
        <p:nvGrpSpPr>
          <p:cNvPr id="28" name="Group 27" descr="diagram shows a sign in web page dialog on the left with an arrow pointing to a screenshot of the AWS Management Console. The arrow is accompanied by labels &quot;username and password&quot; and &quot;MFA token&quot;."/>
          <p:cNvGrpSpPr/>
          <p:nvPr/>
        </p:nvGrpSpPr>
        <p:grpSpPr>
          <a:xfrm>
            <a:off x="1127266" y="3032079"/>
            <a:ext cx="9849452" cy="3537610"/>
            <a:chOff x="1127266" y="3032079"/>
            <a:chExt cx="9849452" cy="3537610"/>
          </a:xfrm>
        </p:grpSpPr>
        <p:pic>
          <p:nvPicPr>
            <p:cNvPr id="12"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27266" y="3548570"/>
              <a:ext cx="3110541" cy="1840758"/>
            </a:xfrm>
            <a:prstGeom prst="rect">
              <a:avLst/>
            </a:prstGeom>
            <a:ln>
              <a:solidFill>
                <a:srgbClr val="474746">
                  <a:lumMod val="50000"/>
                </a:srgbClr>
              </a:solidFill>
            </a:ln>
          </p:spPr>
        </p:pic>
        <p:sp>
          <p:nvSpPr>
            <p:cNvPr id="15" name="TextBox 14"/>
            <p:cNvSpPr txBox="1"/>
            <p:nvPr/>
          </p:nvSpPr>
          <p:spPr>
            <a:xfrm>
              <a:off x="4302594" y="5177087"/>
              <a:ext cx="1571025" cy="338554"/>
            </a:xfrm>
            <a:prstGeom prst="rect">
              <a:avLst/>
            </a:prstGeom>
            <a:noFill/>
          </p:spPr>
          <p:txBody>
            <a:bodyPr wrap="square" rtlCol="0">
              <a:spAutoFit/>
            </a:bodyPr>
            <a:lstStyle/>
            <a:p>
              <a:pPr algn="ctr"/>
              <a:r>
                <a:rPr lang="en-US" sz="1600" dirty="0"/>
                <a:t>MFA token</a:t>
              </a:r>
              <a:endParaRPr lang="en-US" sz="1600" dirty="0"/>
            </a:p>
          </p:txBody>
        </p:sp>
        <p:pic>
          <p:nvPicPr>
            <p:cNvPr id="16" name="Graphic 1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8901" y="4627807"/>
              <a:ext cx="598176" cy="598176"/>
            </a:xfrm>
            <a:prstGeom prst="rect">
              <a:avLst/>
            </a:prstGeom>
          </p:spPr>
        </p:pic>
        <p:pic>
          <p:nvPicPr>
            <p:cNvPr id="19" name="Graphic 18"/>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22554" y="3183324"/>
              <a:ext cx="728778" cy="728778"/>
            </a:xfrm>
            <a:prstGeom prst="rect">
              <a:avLst/>
            </a:prstGeom>
          </p:spPr>
        </p:pic>
        <p:sp>
          <p:nvSpPr>
            <p:cNvPr id="20" name="TextBox 19"/>
            <p:cNvSpPr txBox="1"/>
            <p:nvPr/>
          </p:nvSpPr>
          <p:spPr>
            <a:xfrm>
              <a:off x="4302594" y="3782914"/>
              <a:ext cx="1571025" cy="584775"/>
            </a:xfrm>
            <a:prstGeom prst="rect">
              <a:avLst/>
            </a:prstGeom>
            <a:noFill/>
          </p:spPr>
          <p:txBody>
            <a:bodyPr wrap="square" rtlCol="0">
              <a:spAutoFit/>
            </a:bodyPr>
            <a:lstStyle/>
            <a:p>
              <a:pPr algn="ctr"/>
              <a:r>
                <a:rPr lang="en-US" sz="1600" dirty="0"/>
                <a:t>User name and password</a:t>
              </a:r>
              <a:endParaRPr lang="en-US" sz="1600" dirty="0"/>
            </a:p>
          </p:txBody>
        </p:sp>
        <p:cxnSp>
          <p:nvCxnSpPr>
            <p:cNvPr id="21" name="Straight Arrow Connector 20"/>
            <p:cNvCxnSpPr/>
            <p:nvPr/>
          </p:nvCxnSpPr>
          <p:spPr>
            <a:xfrm flipV="1">
              <a:off x="4384482" y="4481959"/>
              <a:ext cx="1571025" cy="1"/>
            </a:xfrm>
            <a:prstGeom prst="straightConnector1">
              <a:avLst/>
            </a:prstGeom>
            <a:ln w="381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rotWithShape="1">
            <a:blip r:embed="rId6"/>
            <a:srcRect b="3581"/>
            <a:stretch>
              <a:fillRect/>
            </a:stretch>
          </p:blipFill>
          <p:spPr>
            <a:xfrm>
              <a:off x="6096000" y="3032079"/>
              <a:ext cx="4880718" cy="3162282"/>
            </a:xfrm>
            <a:prstGeom prst="rect">
              <a:avLst/>
            </a:prstGeom>
            <a:ln>
              <a:solidFill>
                <a:schemeClr val="tx1"/>
              </a:solidFill>
            </a:ln>
          </p:spPr>
        </p:pic>
        <p:sp>
          <p:nvSpPr>
            <p:cNvPr id="27" name="TextBox 26"/>
            <p:cNvSpPr txBox="1"/>
            <p:nvPr/>
          </p:nvSpPr>
          <p:spPr>
            <a:xfrm>
              <a:off x="6933036" y="6231135"/>
              <a:ext cx="3206646" cy="338554"/>
            </a:xfrm>
            <a:prstGeom prst="rect">
              <a:avLst/>
            </a:prstGeom>
            <a:noFill/>
          </p:spPr>
          <p:txBody>
            <a:bodyPr wrap="square" rtlCol="0">
              <a:spAutoFit/>
            </a:bodyPr>
            <a:lstStyle/>
            <a:p>
              <a:pPr algn="ctr"/>
              <a:r>
                <a:rPr lang="en-US" sz="1600" b="1" i="1" dirty="0">
                  <a:solidFill>
                    <a:schemeClr val="accent5"/>
                  </a:solidFill>
                </a:rPr>
                <a:t>AWS Management Console</a:t>
              </a:r>
              <a:endParaRPr lang="en-US" sz="1600" b="1" i="1" dirty="0">
                <a:solidFill>
                  <a:schemeClr val="accent5"/>
                </a:solidFill>
              </a:endParaRPr>
            </a:p>
          </p:txBody>
        </p:sp>
      </p:grpSp>
    </p:spTree>
    <p:custDataLst>
      <p:tags r:id="rId7"/>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9233099" cy="474119"/>
          </a:xfrm>
        </p:spPr>
        <p:txBody>
          <a:bodyPr/>
          <a:lstStyle/>
          <a:p>
            <a:r>
              <a:rPr lang="en-US" dirty="0"/>
              <a:t>Authorization: What actions are permitted</a:t>
            </a:r>
            <a:endParaRPr lang="en-US" dirty="0"/>
          </a:p>
        </p:txBody>
      </p:sp>
      <p:sp>
        <p:nvSpPr>
          <p:cNvPr id="3" name="Footer Placeholder 2"/>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grpSp>
        <p:nvGrpSpPr>
          <p:cNvPr id="9" name="Group 8" descr="diagram shows IAM user, IAM group, or IAM role on the lelft trying to access EC2 instances and an S3 bucket on the right. Between them are IAM policies  that provide full access to the EC2 instances, but Read Only access to the S3 bucket."/>
          <p:cNvGrpSpPr/>
          <p:nvPr/>
        </p:nvGrpSpPr>
        <p:grpSpPr>
          <a:xfrm>
            <a:off x="1377696" y="1828717"/>
            <a:ext cx="9233100" cy="4070195"/>
            <a:chOff x="1377696" y="1828717"/>
            <a:chExt cx="9233100" cy="4070195"/>
          </a:xfrm>
        </p:grpSpPr>
        <p:sp>
          <p:nvSpPr>
            <p:cNvPr id="27" name="Rectangle 5" descr="diagram shows IAM user, IAM group, or IAM role on the lelft trying to access EC2 instances and an S3 bucket on the right. Between them are IAM policies  that provide full access to the EC2 instances, but Read Only access to the S3 bucket."/>
            <p:cNvSpPr/>
            <p:nvPr/>
          </p:nvSpPr>
          <p:spPr bwMode="auto">
            <a:xfrm>
              <a:off x="1377696" y="1828717"/>
              <a:ext cx="9233100" cy="4070195"/>
            </a:xfrm>
            <a:prstGeom prst="roundRect">
              <a:avLst>
                <a:gd name="adj" fmla="val 10930"/>
              </a:avLst>
            </a:prstGeom>
            <a:solidFill>
              <a:schemeClr val="bg1"/>
            </a:solidFill>
            <a:ln w="3810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altLang="ja-JP" sz="2400" dirty="0">
                <a:solidFill>
                  <a:schemeClr val="tx1"/>
                </a:solidFill>
                <a:ea typeface="Segoe UI" pitchFamily="34" charset="0"/>
                <a:cs typeface="Segoe UI" pitchFamily="34" charset="0"/>
                <a:sym typeface="Times New Roman" panose="02020503050405090304" pitchFamily="18" charset="0"/>
              </a:endParaRPr>
            </a:p>
          </p:txBody>
        </p:sp>
        <p:pic>
          <p:nvPicPr>
            <p:cNvPr id="7" name="Picture 6"/>
            <p:cNvPicPr>
              <a:picLocks noChangeAspect="1"/>
            </p:cNvPicPr>
            <p:nvPr/>
          </p:nvPicPr>
          <p:blipFill>
            <a:blip r:embed="rId1"/>
            <a:stretch>
              <a:fillRect/>
            </a:stretch>
          </p:blipFill>
          <p:spPr>
            <a:xfrm>
              <a:off x="4856653" y="2320327"/>
              <a:ext cx="1333500" cy="1333500"/>
            </a:xfrm>
            <a:prstGeom prst="rect">
              <a:avLst/>
            </a:prstGeom>
          </p:spPr>
        </p:pic>
        <p:sp>
          <p:nvSpPr>
            <p:cNvPr id="13" name="Rounded Rectangle 12"/>
            <p:cNvSpPr/>
            <p:nvPr/>
          </p:nvSpPr>
          <p:spPr>
            <a:xfrm>
              <a:off x="4831968" y="1971354"/>
              <a:ext cx="2128302" cy="3784922"/>
            </a:xfrm>
            <a:prstGeom prst="roundRect">
              <a:avLst/>
            </a:prstGeom>
            <a:noFill/>
            <a:ln w="38100">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4" name="TextBox 23"/>
            <p:cNvSpPr txBox="1"/>
            <p:nvPr/>
          </p:nvSpPr>
          <p:spPr>
            <a:xfrm>
              <a:off x="1610783" y="4323484"/>
              <a:ext cx="1536345" cy="923330"/>
            </a:xfrm>
            <a:prstGeom prst="rect">
              <a:avLst/>
            </a:prstGeom>
            <a:noFill/>
          </p:spPr>
          <p:txBody>
            <a:bodyPr wrap="square" lIns="0" tIns="0" rIns="0" bIns="0" rtlCol="0">
              <a:spAutoFit/>
            </a:bodyPr>
            <a:lstStyle/>
            <a:p>
              <a:pPr algn="ctr"/>
              <a:r>
                <a:rPr lang="en-US" sz="2000" b="1" dirty="0">
                  <a:solidFill>
                    <a:schemeClr val="accent5"/>
                  </a:solidFill>
                  <a:cs typeface="Helvetica Neue" panose="02000503000000020004"/>
                </a:rPr>
                <a:t>IAM user</a:t>
              </a:r>
              <a:r>
                <a:rPr lang="en-US" sz="2000" dirty="0">
                  <a:solidFill>
                    <a:srgbClr val="000000"/>
                  </a:solidFill>
                  <a:cs typeface="Helvetica Neue" panose="02000503000000020004"/>
                </a:rPr>
                <a:t>, </a:t>
              </a:r>
              <a:br>
                <a:rPr lang="en-US" sz="2000" dirty="0">
                  <a:solidFill>
                    <a:srgbClr val="000000"/>
                  </a:solidFill>
                  <a:cs typeface="Helvetica Neue" panose="02000503000000020004"/>
                </a:rPr>
              </a:br>
              <a:r>
                <a:rPr lang="en-US" sz="2000" b="1" dirty="0">
                  <a:solidFill>
                    <a:schemeClr val="accent5"/>
                  </a:solidFill>
                  <a:cs typeface="Helvetica Neue" panose="02000503000000020004"/>
                </a:rPr>
                <a:t>IAM group</a:t>
              </a:r>
              <a:r>
                <a:rPr lang="en-US" sz="2000" dirty="0">
                  <a:solidFill>
                    <a:srgbClr val="000000"/>
                  </a:solidFill>
                  <a:cs typeface="Helvetica Neue" panose="02000503000000020004"/>
                </a:rPr>
                <a:t>, </a:t>
              </a:r>
              <a:br>
                <a:rPr lang="en-US" sz="2000" dirty="0">
                  <a:solidFill>
                    <a:srgbClr val="000000"/>
                  </a:solidFill>
                  <a:cs typeface="Helvetica Neue" panose="02000503000000020004"/>
                </a:rPr>
              </a:br>
              <a:r>
                <a:rPr lang="en-US" sz="2000" dirty="0">
                  <a:solidFill>
                    <a:srgbClr val="000000"/>
                  </a:solidFill>
                  <a:cs typeface="Helvetica Neue" panose="02000503000000020004"/>
                </a:rPr>
                <a:t>or </a:t>
              </a:r>
              <a:r>
                <a:rPr lang="en-US" sz="2000" b="1" dirty="0">
                  <a:solidFill>
                    <a:schemeClr val="accent5"/>
                  </a:solidFill>
                  <a:cs typeface="Helvetica Neue" panose="02000503000000020004"/>
                </a:rPr>
                <a:t>IAM role</a:t>
              </a:r>
              <a:endParaRPr lang="en-US" sz="2000" b="1" dirty="0">
                <a:solidFill>
                  <a:schemeClr val="accent5"/>
                </a:solidFill>
                <a:latin typeface="Amazon Ember Light"/>
                <a:cs typeface="Helvetica Neue" panose="02000503000000020004"/>
              </a:endParaRPr>
            </a:p>
          </p:txBody>
        </p:sp>
        <p:sp>
          <p:nvSpPr>
            <p:cNvPr id="47" name="TextBox 46"/>
            <p:cNvSpPr txBox="1"/>
            <p:nvPr/>
          </p:nvSpPr>
          <p:spPr>
            <a:xfrm>
              <a:off x="5035504" y="5228475"/>
              <a:ext cx="1651658" cy="307777"/>
            </a:xfrm>
            <a:prstGeom prst="rect">
              <a:avLst/>
            </a:prstGeom>
            <a:noFill/>
          </p:spPr>
          <p:txBody>
            <a:bodyPr wrap="square" lIns="0" tIns="0" rIns="0" bIns="0" rtlCol="0">
              <a:spAutoFit/>
            </a:bodyPr>
            <a:lstStyle/>
            <a:p>
              <a:pPr algn="ctr"/>
              <a:r>
                <a:rPr lang="en-US" sz="2000" dirty="0">
                  <a:solidFill>
                    <a:srgbClr val="000000"/>
                  </a:solidFill>
                  <a:cs typeface="Helvetica Neue" panose="02000503000000020004"/>
                </a:rPr>
                <a:t>IAM policies</a:t>
              </a:r>
              <a:endParaRPr lang="en-US" sz="2000" dirty="0">
                <a:solidFill>
                  <a:srgbClr val="000000"/>
                </a:solidFill>
                <a:latin typeface="Amazon Ember Light"/>
                <a:cs typeface="Helvetica Neue" panose="02000503000000020004"/>
              </a:endParaRPr>
            </a:p>
          </p:txBody>
        </p:sp>
        <p:sp>
          <p:nvSpPr>
            <p:cNvPr id="48" name="TextBox 47"/>
            <p:cNvSpPr txBox="1"/>
            <p:nvPr/>
          </p:nvSpPr>
          <p:spPr>
            <a:xfrm>
              <a:off x="6070387" y="2517890"/>
              <a:ext cx="655851" cy="830997"/>
            </a:xfrm>
            <a:prstGeom prst="rect">
              <a:avLst/>
            </a:prstGeom>
            <a:noFill/>
          </p:spPr>
          <p:txBody>
            <a:bodyPr wrap="square" lIns="0" tIns="0" rIns="0" bIns="0" rtlCol="0">
              <a:spAutoFit/>
            </a:bodyPr>
            <a:lstStyle/>
            <a:p>
              <a:pPr algn="ctr"/>
              <a:r>
                <a:rPr lang="en-US" dirty="0">
                  <a:solidFill>
                    <a:srgbClr val="000000"/>
                  </a:solidFill>
                  <a:cs typeface="Helvetica Neue" panose="02000503000000020004"/>
                </a:rPr>
                <a:t>Full</a:t>
              </a:r>
              <a:br>
                <a:rPr lang="en-US" dirty="0">
                  <a:solidFill>
                    <a:srgbClr val="000000"/>
                  </a:solidFill>
                  <a:cs typeface="Helvetica Neue" panose="02000503000000020004"/>
                </a:rPr>
              </a:br>
              <a:r>
                <a:rPr lang="en-US" dirty="0">
                  <a:solidFill>
                    <a:srgbClr val="000000"/>
                  </a:solidFill>
                  <a:cs typeface="Helvetica Neue" panose="02000503000000020004"/>
                </a:rPr>
                <a:t>access</a:t>
              </a:r>
              <a:endParaRPr lang="en-US" dirty="0">
                <a:solidFill>
                  <a:srgbClr val="000000"/>
                </a:solidFill>
                <a:latin typeface="Amazon Ember Light"/>
                <a:cs typeface="Helvetica Neue" panose="02000503000000020004"/>
              </a:endParaRPr>
            </a:p>
          </p:txBody>
        </p:sp>
        <p:sp>
          <p:nvSpPr>
            <p:cNvPr id="49" name="TextBox 48"/>
            <p:cNvSpPr txBox="1"/>
            <p:nvPr/>
          </p:nvSpPr>
          <p:spPr>
            <a:xfrm>
              <a:off x="5949452" y="4046486"/>
              <a:ext cx="808560" cy="553998"/>
            </a:xfrm>
            <a:prstGeom prst="rect">
              <a:avLst/>
            </a:prstGeom>
            <a:noFill/>
          </p:spPr>
          <p:txBody>
            <a:bodyPr wrap="square" lIns="0" tIns="0" rIns="0" bIns="0" rtlCol="0">
              <a:spAutoFit/>
            </a:bodyPr>
            <a:lstStyle/>
            <a:p>
              <a:pPr algn="ctr"/>
              <a:r>
                <a:rPr lang="en-US" dirty="0">
                  <a:solidFill>
                    <a:srgbClr val="000000"/>
                  </a:solidFill>
                  <a:cs typeface="Helvetica Neue" panose="02000503000000020004"/>
                </a:rPr>
                <a:t>Read-only</a:t>
              </a:r>
              <a:endParaRPr lang="en-US" dirty="0">
                <a:solidFill>
                  <a:srgbClr val="000000"/>
                </a:solidFill>
                <a:latin typeface="Amazon Ember Light"/>
                <a:cs typeface="Helvetica Neue" panose="02000503000000020004"/>
              </a:endParaRPr>
            </a:p>
          </p:txBody>
        </p:sp>
        <p:sp>
          <p:nvSpPr>
            <p:cNvPr id="30" name="TextBox 29"/>
            <p:cNvSpPr txBox="1"/>
            <p:nvPr/>
          </p:nvSpPr>
          <p:spPr>
            <a:xfrm>
              <a:off x="9209365" y="4232597"/>
              <a:ext cx="1239610" cy="276999"/>
            </a:xfrm>
            <a:prstGeom prst="rect">
              <a:avLst/>
            </a:prstGeom>
            <a:noFill/>
          </p:spPr>
          <p:txBody>
            <a:bodyPr wrap="square" lIns="0" tIns="0" rIns="0" bIns="0" rtlCol="0">
              <a:spAutoFit/>
            </a:bodyPr>
            <a:lstStyle/>
            <a:p>
              <a:pPr algn="ctr"/>
              <a:r>
                <a:rPr lang="en-US" dirty="0">
                  <a:cs typeface="Helvetica Neue" panose="02000503000000020004"/>
                </a:rPr>
                <a:t> S3 </a:t>
              </a:r>
              <a:r>
                <a:rPr lang="en-US" dirty="0">
                  <a:solidFill>
                    <a:srgbClr val="000000"/>
                  </a:solidFill>
                  <a:cs typeface="Helvetica Neue" panose="02000503000000020004"/>
                </a:rPr>
                <a:t>bucket</a:t>
              </a:r>
              <a:r>
                <a:rPr lang="en-US" dirty="0">
                  <a:cs typeface="Helvetica Neue" panose="02000503000000020004"/>
                </a:rPr>
                <a:t> </a:t>
              </a:r>
              <a:endParaRPr lang="en-US" dirty="0">
                <a:cs typeface="Helvetica Neue" panose="02000503000000020004"/>
              </a:endParaRPr>
            </a:p>
          </p:txBody>
        </p:sp>
        <p:cxnSp>
          <p:nvCxnSpPr>
            <p:cNvPr id="37" name="Straight Connector 36"/>
            <p:cNvCxnSpPr/>
            <p:nvPr/>
          </p:nvCxnSpPr>
          <p:spPr>
            <a:xfrm>
              <a:off x="6960270" y="2756585"/>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960269" y="4348900"/>
              <a:ext cx="945991" cy="0"/>
            </a:xfrm>
            <a:prstGeom prst="line">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8" name="Graphic 41" descr="Groups can be assigned multiple policies to provide granular access to multiple AWS resources" title="IAM Group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757073" y="3018148"/>
              <a:ext cx="1243914" cy="1208710"/>
            </a:xfrm>
            <a:prstGeom prst="rect">
              <a:avLst/>
            </a:prstGeom>
          </p:spPr>
        </p:pic>
        <p:pic>
          <p:nvPicPr>
            <p:cNvPr id="32" name="Graphic 5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56653" y="3721142"/>
              <a:ext cx="1333570" cy="1333570"/>
            </a:xfrm>
            <a:prstGeom prst="rect">
              <a:avLst/>
            </a:prstGeom>
          </p:spPr>
        </p:pic>
        <p:pic>
          <p:nvPicPr>
            <p:cNvPr id="36" name="Graphic 38"/>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34526" y="3762169"/>
              <a:ext cx="1217856" cy="1217856"/>
            </a:xfrm>
            <a:prstGeom prst="rect">
              <a:avLst/>
            </a:prstGeom>
          </p:spPr>
        </p:pic>
        <p:cxnSp>
          <p:nvCxnSpPr>
            <p:cNvPr id="31" name="Straight Connector 30"/>
            <p:cNvCxnSpPr/>
            <p:nvPr/>
          </p:nvCxnSpPr>
          <p:spPr>
            <a:xfrm flipV="1">
              <a:off x="3188341" y="2814519"/>
              <a:ext cx="1847163" cy="77199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86318" y="3582903"/>
              <a:ext cx="1847163" cy="7409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Isosceles Triangle 10"/>
            <p:cNvSpPr/>
            <p:nvPr/>
          </p:nvSpPr>
          <p:spPr>
            <a:xfrm rot="16200000">
              <a:off x="3110359" y="3530804"/>
              <a:ext cx="109130" cy="11158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3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95153" y="2091659"/>
              <a:ext cx="1257228" cy="1257228"/>
            </a:xfrm>
            <a:prstGeom prst="rect">
              <a:avLst/>
            </a:prstGeom>
          </p:spPr>
        </p:pic>
        <p:sp>
          <p:nvSpPr>
            <p:cNvPr id="38" name="TextBox 37"/>
            <p:cNvSpPr txBox="1"/>
            <p:nvPr/>
          </p:nvSpPr>
          <p:spPr>
            <a:xfrm>
              <a:off x="9053295" y="2327924"/>
              <a:ext cx="1513305" cy="646331"/>
            </a:xfrm>
            <a:prstGeom prst="rect">
              <a:avLst/>
            </a:prstGeom>
            <a:noFill/>
          </p:spPr>
          <p:txBody>
            <a:bodyPr wrap="square" rtlCol="0">
              <a:spAutoFit/>
            </a:bodyPr>
            <a:lstStyle/>
            <a:p>
              <a:pPr algn="ctr"/>
              <a:r>
                <a:rPr lang="en-US" dirty="0"/>
                <a:t> EC2 instances</a:t>
              </a:r>
              <a:endParaRPr lang="en-US" dirty="0"/>
            </a:p>
          </p:txBody>
        </p:sp>
      </p:grpSp>
      <p:sp>
        <p:nvSpPr>
          <p:cNvPr id="5" name="TextBox 4"/>
          <p:cNvSpPr txBox="1"/>
          <p:nvPr/>
        </p:nvSpPr>
        <p:spPr>
          <a:xfrm>
            <a:off x="1378329" y="1393263"/>
            <a:ext cx="9081332" cy="369332"/>
          </a:xfrm>
          <a:prstGeom prst="rect">
            <a:avLst/>
          </a:prstGeom>
          <a:noFill/>
        </p:spPr>
        <p:txBody>
          <a:bodyPr wrap="none" rtlCol="0">
            <a:spAutoFit/>
          </a:bodyPr>
          <a:lstStyle/>
          <a:p>
            <a:r>
              <a:rPr lang="en-US"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After the user or application is connected to the AWS account, what are they allowed to do?</a:t>
            </a:r>
            <a:endParaRPr lang="en-US"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Authorization</a:t>
            </a:r>
            <a:endParaRPr lang="en-US" dirty="0"/>
          </a:p>
        </p:txBody>
      </p:sp>
      <p:sp>
        <p:nvSpPr>
          <p:cNvPr id="3" name="Content Placeholder 2"/>
          <p:cNvSpPr>
            <a:spLocks noGrp="1"/>
          </p:cNvSpPr>
          <p:nvPr>
            <p:ph idx="1"/>
          </p:nvPr>
        </p:nvSpPr>
        <p:spPr>
          <a:xfrm>
            <a:off x="238539" y="1440305"/>
            <a:ext cx="9828874" cy="4913308"/>
          </a:xfrm>
        </p:spPr>
        <p:txBody>
          <a:bodyPr>
            <a:normAutofit/>
          </a:bodyPr>
          <a:lstStyle/>
          <a:p>
            <a:pPr marL="228600" lvl="1">
              <a:lnSpc>
                <a:spcPct val="120000"/>
              </a:lnSpc>
              <a:spcBef>
                <a:spcPts val="1800"/>
              </a:spcBef>
              <a:spcAft>
                <a:spcPts val="800"/>
              </a:spcAft>
            </a:pPr>
            <a:r>
              <a:rPr lang="en-US" dirty="0"/>
              <a:t>Assign permissions by creating an IAM policy.</a:t>
            </a:r>
            <a:endParaRPr lang="en-US" dirty="0"/>
          </a:p>
          <a:p>
            <a:pPr marL="228600" lvl="1">
              <a:lnSpc>
                <a:spcPct val="100000"/>
              </a:lnSpc>
              <a:spcBef>
                <a:spcPts val="1800"/>
              </a:spcBef>
              <a:spcAft>
                <a:spcPts val="800"/>
              </a:spcAft>
            </a:pPr>
            <a:r>
              <a:rPr lang="en-US" dirty="0"/>
              <a:t>Permissions determine </a:t>
            </a:r>
            <a:r>
              <a:rPr lang="en-US"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which resources and operations </a:t>
            </a:r>
            <a:r>
              <a:rPr lang="en-US" dirty="0"/>
              <a:t>are allowed:</a:t>
            </a:r>
            <a:endParaRPr lang="en-US" dirty="0"/>
          </a:p>
          <a:p>
            <a:pPr marL="688975" lvl="1" indent="-282575">
              <a:lnSpc>
                <a:spcPct val="120000"/>
              </a:lnSpc>
              <a:spcBef>
                <a:spcPts val="600"/>
              </a:spcBef>
            </a:pPr>
            <a:r>
              <a:rPr lang="en-US" sz="2000" dirty="0"/>
              <a:t>All permissions are implicitly denied by default.</a:t>
            </a:r>
            <a:endParaRPr lang="en-US" sz="2000" dirty="0"/>
          </a:p>
          <a:p>
            <a:pPr marL="688975" lvl="1" indent="-282575">
              <a:lnSpc>
                <a:spcPct val="120000"/>
              </a:lnSpc>
              <a:spcBef>
                <a:spcPts val="600"/>
              </a:spcBef>
              <a:spcAft>
                <a:spcPts val="1800"/>
              </a:spcAft>
            </a:pPr>
            <a:r>
              <a:rPr lang="en-US" sz="2000" dirty="0"/>
              <a:t>If something is explicitly denied, it is never allowed.</a:t>
            </a:r>
            <a:endParaRPr lang="en-US" sz="2000" dirty="0"/>
          </a:p>
          <a:p>
            <a:pPr marL="0" indent="0">
              <a:lnSpc>
                <a:spcPct val="120000"/>
              </a:lnSpc>
              <a:spcBef>
                <a:spcPts val="600"/>
              </a:spcBef>
              <a:spcAft>
                <a:spcPts val="600"/>
              </a:spcAft>
              <a:buNone/>
            </a:pPr>
            <a:r>
              <a:rPr lang="en-US" sz="2400"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Best practice</a:t>
            </a:r>
            <a:r>
              <a:rPr lang="en-US" sz="2400" b="1" dirty="0">
                <a:solidFill>
                  <a:srgbClr val="0070C0"/>
                </a:solidFill>
              </a:rPr>
              <a:t>: </a:t>
            </a:r>
            <a:r>
              <a:rPr lang="en-US" sz="2400" dirty="0"/>
              <a:t>Follow the </a:t>
            </a:r>
            <a:r>
              <a:rPr lang="en-US" sz="2400" b="1" dirty="0">
                <a:solidFill>
                  <a:schemeClr val="accent5"/>
                </a:solidFill>
              </a:rPr>
              <a:t>principle of least privilege</a:t>
            </a:r>
            <a:r>
              <a:rPr lang="en-US" sz="2400" dirty="0"/>
              <a:t>.</a:t>
            </a:r>
            <a:endParaRPr lang="en-US" sz="2400" dirty="0"/>
          </a:p>
          <a:p>
            <a:pPr marL="0" indent="0">
              <a:lnSpc>
                <a:spcPct val="120000"/>
              </a:lnSpc>
              <a:spcBef>
                <a:spcPts val="600"/>
              </a:spcBef>
              <a:spcAft>
                <a:spcPts val="600"/>
              </a:spcAft>
              <a:buNone/>
            </a:pPr>
            <a:endParaRPr lang="en-US" sz="2400" b="1" i="1" dirty="0">
              <a:latin typeface="Amazon Ember" panose="020B0603020204020204" pitchFamily="34" charset="0"/>
              <a:ea typeface="Amazon Ember" panose="020B0603020204020204" pitchFamily="34" charset="0"/>
              <a:cs typeface="Amazon Ember" panose="020B0603020204020204" pitchFamily="34" charset="0"/>
            </a:endParaRPr>
          </a:p>
          <a:p>
            <a:pPr marL="0" indent="0">
              <a:lnSpc>
                <a:spcPct val="120000"/>
              </a:lnSpc>
              <a:spcBef>
                <a:spcPts val="600"/>
              </a:spcBef>
              <a:buNone/>
            </a:pPr>
            <a:r>
              <a:rPr lang="en-US" sz="1800" dirty="0">
                <a:latin typeface="Amazon Ember" panose="020B0603020204020204" pitchFamily="34" charset="0"/>
                <a:ea typeface="Amazon Ember" panose="020B0603020204020204" pitchFamily="34" charset="0"/>
                <a:cs typeface="Amazon Ember" panose="020B0603020204020204" pitchFamily="34" charset="0"/>
              </a:rPr>
              <a:t>Note</a:t>
            </a:r>
            <a:r>
              <a:rPr lang="en-US" sz="1800" dirty="0"/>
              <a:t>: The scope of IAM service configurations is </a:t>
            </a:r>
            <a:r>
              <a:rPr lang="en-US" sz="1800" b="1"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global</a:t>
            </a:r>
            <a:r>
              <a:rPr lang="en-US" sz="1800" dirty="0"/>
              <a:t>. Settings apply across all AWS Regions.</a:t>
            </a:r>
            <a:endParaRPr lang="en-US" sz="1800"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fld>
            <a:endParaRPr lang="en-US" dirty="0"/>
          </a:p>
        </p:txBody>
      </p:sp>
      <p:pic>
        <p:nvPicPr>
          <p:cNvPr id="14" name="Graphic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42214" y="2718287"/>
            <a:ext cx="1421425" cy="1421425"/>
          </a:xfrm>
          <a:prstGeom prst="rect">
            <a:avLst/>
          </a:prstGeom>
        </p:spPr>
      </p:pic>
      <p:sp>
        <p:nvSpPr>
          <p:cNvPr id="15" name="TextBox 14"/>
          <p:cNvSpPr txBox="1"/>
          <p:nvPr/>
        </p:nvSpPr>
        <p:spPr>
          <a:xfrm>
            <a:off x="10067413" y="4139712"/>
            <a:ext cx="1571025" cy="584775"/>
          </a:xfrm>
          <a:prstGeom prst="rect">
            <a:avLst/>
          </a:prstGeom>
          <a:noFill/>
        </p:spPr>
        <p:txBody>
          <a:bodyPr wrap="square" rtlCol="0">
            <a:spAutoFit/>
          </a:bodyPr>
          <a:lstStyle/>
          <a:p>
            <a:pPr algn="ctr"/>
            <a:r>
              <a:rPr lang="en-US" sz="1600" b="1" dirty="0"/>
              <a:t>IAM permissions</a:t>
            </a:r>
            <a:endParaRPr lang="en-US" sz="1600" b="1" dirty="0"/>
          </a:p>
        </p:txBody>
      </p:sp>
    </p:spTree>
    <p:custDataLst>
      <p:tags r:id="rId3"/>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policies</a:t>
            </a:r>
            <a:endParaRPr lang="en-US" dirty="0"/>
          </a:p>
        </p:txBody>
      </p:sp>
      <p:sp>
        <p:nvSpPr>
          <p:cNvPr id="3" name="Content Placeholder 2"/>
          <p:cNvSpPr>
            <a:spLocks noGrp="1"/>
          </p:cNvSpPr>
          <p:nvPr>
            <p:ph idx="1"/>
          </p:nvPr>
        </p:nvSpPr>
        <p:spPr>
          <a:xfrm>
            <a:off x="419100" y="1528175"/>
            <a:ext cx="8466505" cy="4648788"/>
          </a:xfrm>
        </p:spPr>
        <p:txBody>
          <a:bodyPr/>
          <a:lstStyle/>
          <a:p>
            <a:r>
              <a:rPr lang="en-US" sz="2400" b="1" dirty="0">
                <a:solidFill>
                  <a:schemeClr val="accent5"/>
                </a:solidFill>
              </a:rPr>
              <a:t>An</a:t>
            </a:r>
            <a:r>
              <a:rPr lang="en-US" sz="2400" dirty="0"/>
              <a:t> </a:t>
            </a:r>
            <a:r>
              <a:rPr lang="en-US" sz="2400" b="1" dirty="0">
                <a:solidFill>
                  <a:schemeClr val="accent5"/>
                </a:solidFill>
              </a:rPr>
              <a:t>IAM policy is a document that defines permissions</a:t>
            </a:r>
            <a:endParaRPr lang="en-US" sz="2400" b="1" dirty="0">
              <a:solidFill>
                <a:schemeClr val="accent5"/>
              </a:solidFill>
            </a:endParaRPr>
          </a:p>
          <a:p>
            <a:pPr lvl="1"/>
            <a:r>
              <a:rPr lang="en-US" sz="2000" dirty="0"/>
              <a:t>Enables fine-grained access control</a:t>
            </a:r>
            <a:endParaRPr lang="en-US" sz="2000" dirty="0"/>
          </a:p>
          <a:p>
            <a:r>
              <a:rPr lang="en-US" sz="2400" dirty="0"/>
              <a:t>Two types of policies – </a:t>
            </a:r>
            <a:r>
              <a:rPr lang="en-US" sz="2400" i="1" dirty="0"/>
              <a:t>identity-based</a:t>
            </a:r>
            <a:r>
              <a:rPr lang="en-US" sz="2400" dirty="0"/>
              <a:t> and </a:t>
            </a:r>
            <a:r>
              <a:rPr lang="en-US" sz="2400" i="1" dirty="0"/>
              <a:t>resource-based</a:t>
            </a:r>
            <a:endParaRPr lang="en-US" sz="2400" dirty="0"/>
          </a:p>
          <a:p>
            <a:r>
              <a:rPr lang="en-US" sz="2400" b="1" dirty="0">
                <a:solidFill>
                  <a:schemeClr val="accent5"/>
                </a:solidFill>
              </a:rPr>
              <a:t>Identity-based </a:t>
            </a:r>
            <a:r>
              <a:rPr lang="en-US" sz="2400" dirty="0"/>
              <a:t>policies – </a:t>
            </a:r>
            <a:endParaRPr lang="en-US" sz="2400" dirty="0"/>
          </a:p>
          <a:p>
            <a:pPr lvl="1"/>
            <a:r>
              <a:rPr lang="en-US" sz="2000" dirty="0"/>
              <a:t>Attach a policy to any IAM entity</a:t>
            </a:r>
            <a:endParaRPr lang="en-US" sz="2000" dirty="0"/>
          </a:p>
          <a:p>
            <a:pPr lvl="2"/>
            <a:r>
              <a:rPr lang="en-US" sz="1600" dirty="0"/>
              <a:t>An </a:t>
            </a:r>
            <a:r>
              <a:rPr lang="en-US" sz="1600" dirty="0">
                <a:solidFill>
                  <a:schemeClr val="accent6"/>
                </a:solidFill>
              </a:rPr>
              <a:t>IAM user</a:t>
            </a:r>
            <a:r>
              <a:rPr lang="en-US" sz="1600" dirty="0"/>
              <a:t>, an </a:t>
            </a:r>
            <a:r>
              <a:rPr lang="en-US" sz="1600" dirty="0">
                <a:solidFill>
                  <a:schemeClr val="accent6"/>
                </a:solidFill>
              </a:rPr>
              <a:t>IAM group</a:t>
            </a:r>
            <a:r>
              <a:rPr lang="en-US" sz="1600" dirty="0"/>
              <a:t>, or an </a:t>
            </a:r>
            <a:r>
              <a:rPr lang="en-US" sz="1600" dirty="0">
                <a:solidFill>
                  <a:schemeClr val="accent6"/>
                </a:solidFill>
              </a:rPr>
              <a:t>IAM role</a:t>
            </a:r>
            <a:endParaRPr lang="en-US" sz="1600" dirty="0">
              <a:solidFill>
                <a:schemeClr val="accent6"/>
              </a:solidFill>
            </a:endParaRPr>
          </a:p>
          <a:p>
            <a:pPr lvl="1"/>
            <a:r>
              <a:rPr lang="en-US" sz="2000" dirty="0"/>
              <a:t>Policies specify:</a:t>
            </a:r>
            <a:endParaRPr lang="en-US" sz="2000" dirty="0"/>
          </a:p>
          <a:p>
            <a:pPr lvl="2"/>
            <a:r>
              <a:rPr lang="en-US" sz="1600" dirty="0"/>
              <a:t>Actions that </a:t>
            </a:r>
            <a:r>
              <a:rPr lang="en-US" sz="1600" b="1" i="1" dirty="0"/>
              <a:t>may</a:t>
            </a:r>
            <a:r>
              <a:rPr lang="en-US" sz="1600" dirty="0"/>
              <a:t> be performed by the entity</a:t>
            </a:r>
            <a:endParaRPr lang="en-US" sz="1600" dirty="0"/>
          </a:p>
          <a:p>
            <a:pPr lvl="2"/>
            <a:r>
              <a:rPr lang="en-US" sz="1600" dirty="0"/>
              <a:t>Actions that </a:t>
            </a:r>
            <a:r>
              <a:rPr lang="en-US" sz="1600" b="1" i="1" dirty="0"/>
              <a:t>may not</a:t>
            </a:r>
            <a:r>
              <a:rPr lang="en-US" sz="1600" i="1" dirty="0"/>
              <a:t> </a:t>
            </a:r>
            <a:r>
              <a:rPr lang="en-US" sz="1600" dirty="0"/>
              <a:t>be performed by the entity</a:t>
            </a:r>
            <a:endParaRPr lang="en-US" sz="1600" dirty="0"/>
          </a:p>
          <a:p>
            <a:pPr lvl="1"/>
            <a:r>
              <a:rPr lang="en-US" sz="2000" dirty="0"/>
              <a:t>A single </a:t>
            </a:r>
            <a:r>
              <a:rPr lang="en-US" sz="2000" i="1" dirty="0"/>
              <a:t>policy</a:t>
            </a:r>
            <a:r>
              <a:rPr lang="en-US" sz="2000" dirty="0"/>
              <a:t> can be attached to multiple </a:t>
            </a:r>
            <a:r>
              <a:rPr lang="en-US" sz="2000" i="1" dirty="0"/>
              <a:t>entities</a:t>
            </a:r>
            <a:endParaRPr lang="en-US" sz="2000" dirty="0"/>
          </a:p>
          <a:p>
            <a:pPr lvl="1"/>
            <a:r>
              <a:rPr lang="en-US" sz="2000" dirty="0"/>
              <a:t>A single </a:t>
            </a:r>
            <a:r>
              <a:rPr lang="en-US" sz="2000" i="1" dirty="0"/>
              <a:t>entity</a:t>
            </a:r>
            <a:r>
              <a:rPr lang="en-US" sz="2000" dirty="0"/>
              <a:t> can have multiple </a:t>
            </a:r>
            <a:r>
              <a:rPr lang="en-US" sz="2000" i="1" dirty="0"/>
              <a:t>policies</a:t>
            </a:r>
            <a:r>
              <a:rPr lang="en-US" sz="2000" dirty="0"/>
              <a:t> attached to it</a:t>
            </a:r>
            <a:endParaRPr lang="en-US" sz="2400" dirty="0"/>
          </a:p>
          <a:p>
            <a:r>
              <a:rPr lang="en-US" sz="2400" b="1" dirty="0">
                <a:solidFill>
                  <a:schemeClr val="accent5"/>
                </a:solidFill>
              </a:rPr>
              <a:t>Resource-based</a:t>
            </a:r>
            <a:r>
              <a:rPr lang="en-US" sz="2400" b="1" dirty="0"/>
              <a:t> </a:t>
            </a:r>
            <a:r>
              <a:rPr lang="en-US" sz="2400" dirty="0"/>
              <a:t>policies</a:t>
            </a:r>
            <a:endParaRPr lang="en-US" sz="2400" dirty="0"/>
          </a:p>
          <a:p>
            <a:pPr lvl="1"/>
            <a:r>
              <a:rPr lang="en-US" sz="2000" dirty="0"/>
              <a:t>Attached to a resource (such as an S3 bucket)</a:t>
            </a:r>
            <a:endParaRPr lang="en-US" sz="2000" dirty="0"/>
          </a:p>
          <a:p>
            <a:pPr marL="0" indent="0">
              <a:buNone/>
            </a:pPr>
            <a:endParaRPr lang="en-US" sz="2000" dirty="0">
              <a:solidFill>
                <a:schemeClr val="accent6"/>
              </a:solidFill>
            </a:endParaRPr>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
        <p:nvSpPr>
          <p:cNvPr id="5" name="Footer Placeholder 4"/>
          <p:cNvSpPr>
            <a:spLocks noGrp="1"/>
          </p:cNvSpPr>
          <p:nvPr>
            <p:ph type="ftr" sz="quarter" idx="3"/>
          </p:nvPr>
        </p:nvSpPr>
        <p:spPr/>
        <p:txBody>
          <a:bodyPr/>
          <a:lstStyle/>
          <a:p>
            <a:r>
              <a:rPr lang="en-US" dirty="0"/>
              <a:t>© 2019 Amazon Web Services, Inc. or its Affiliates. All rights reserved.</a:t>
            </a:r>
            <a:endParaRPr lang="en-US" dirty="0"/>
          </a:p>
        </p:txBody>
      </p:sp>
      <p:grpSp>
        <p:nvGrpSpPr>
          <p:cNvPr id="40" name="Group 39" descr="diagram shows an IAM policy document icon on the left with an arrow labeled &quot;attach to one of&quot; pointing to a grouping on the right that contains the following IAM Entities: IAM User, IAM Group, and IAM Role."/>
          <p:cNvGrpSpPr/>
          <p:nvPr/>
        </p:nvGrpSpPr>
        <p:grpSpPr>
          <a:xfrm>
            <a:off x="7748570" y="2413877"/>
            <a:ext cx="3703054" cy="3072523"/>
            <a:chOff x="8069846" y="1623045"/>
            <a:chExt cx="3703054" cy="3072523"/>
          </a:xfrm>
        </p:grpSpPr>
        <p:pic>
          <p:nvPicPr>
            <p:cNvPr id="6" name="Graphic 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02854" y="2578133"/>
              <a:ext cx="869659" cy="869659"/>
            </a:xfrm>
            <a:prstGeom prst="rect">
              <a:avLst/>
            </a:prstGeom>
          </p:spPr>
        </p:pic>
        <p:pic>
          <p:nvPicPr>
            <p:cNvPr id="7" name="Graphic 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81429" y="3813833"/>
              <a:ext cx="597191" cy="597191"/>
            </a:xfrm>
            <a:prstGeom prst="rect">
              <a:avLst/>
            </a:prstGeom>
          </p:spPr>
        </p:pic>
        <p:sp>
          <p:nvSpPr>
            <p:cNvPr id="8" name="TextBox 7"/>
            <p:cNvSpPr txBox="1"/>
            <p:nvPr/>
          </p:nvSpPr>
          <p:spPr>
            <a:xfrm>
              <a:off x="8069846" y="3444095"/>
              <a:ext cx="1097653" cy="338554"/>
            </a:xfrm>
            <a:prstGeom prst="rect">
              <a:avLst/>
            </a:prstGeom>
            <a:noFill/>
          </p:spPr>
          <p:txBody>
            <a:bodyPr wrap="square" rtlCol="0">
              <a:spAutoFit/>
            </a:bodyPr>
            <a:lstStyle/>
            <a:p>
              <a:pPr algn="ctr"/>
              <a:r>
                <a:rPr lang="en-US" sz="1600" dirty="0"/>
                <a:t>IAM policy</a:t>
              </a:r>
              <a:endParaRPr lang="en-US" sz="1600" dirty="0"/>
            </a:p>
          </p:txBody>
        </p:sp>
        <p:pic>
          <p:nvPicPr>
            <p:cNvPr id="9" name="Graphic 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8457" y="2104623"/>
              <a:ext cx="469900" cy="469900"/>
            </a:xfrm>
            <a:prstGeom prst="rect">
              <a:avLst/>
            </a:prstGeom>
          </p:spPr>
        </p:pic>
        <p:pic>
          <p:nvPicPr>
            <p:cNvPr id="10" name="Graphic 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648457" y="2934182"/>
              <a:ext cx="483586" cy="469900"/>
            </a:xfrm>
            <a:prstGeom prst="rect">
              <a:avLst/>
            </a:prstGeom>
          </p:spPr>
        </p:pic>
        <p:sp>
          <p:nvSpPr>
            <p:cNvPr id="11" name="TextBox 10"/>
            <p:cNvSpPr txBox="1"/>
            <p:nvPr/>
          </p:nvSpPr>
          <p:spPr>
            <a:xfrm>
              <a:off x="10267450" y="2569516"/>
              <a:ext cx="1255226" cy="338554"/>
            </a:xfrm>
            <a:prstGeom prst="rect">
              <a:avLst/>
            </a:prstGeom>
            <a:noFill/>
          </p:spPr>
          <p:txBody>
            <a:bodyPr wrap="square" rtlCol="0">
              <a:spAutoFit/>
            </a:bodyPr>
            <a:lstStyle/>
            <a:p>
              <a:pPr algn="ctr"/>
              <a:r>
                <a:rPr lang="en-US" sz="1600" dirty="0">
                  <a:solidFill>
                    <a:srgbClr val="232F3E"/>
                  </a:solidFill>
                </a:rPr>
                <a:t>IAM user</a:t>
              </a:r>
              <a:endParaRPr lang="en-US" sz="1600" dirty="0">
                <a:solidFill>
                  <a:srgbClr val="232F3E"/>
                </a:solidFill>
              </a:endParaRPr>
            </a:p>
          </p:txBody>
        </p:sp>
        <p:sp>
          <p:nvSpPr>
            <p:cNvPr id="12" name="TextBox 11"/>
            <p:cNvSpPr txBox="1"/>
            <p:nvPr/>
          </p:nvSpPr>
          <p:spPr>
            <a:xfrm>
              <a:off x="10267450" y="3460971"/>
              <a:ext cx="1255226" cy="338554"/>
            </a:xfrm>
            <a:prstGeom prst="rect">
              <a:avLst/>
            </a:prstGeom>
            <a:noFill/>
          </p:spPr>
          <p:txBody>
            <a:bodyPr wrap="square" rtlCol="0">
              <a:spAutoFit/>
            </a:bodyPr>
            <a:lstStyle/>
            <a:p>
              <a:pPr algn="ctr"/>
              <a:r>
                <a:rPr lang="en-US" sz="1600" dirty="0">
                  <a:solidFill>
                    <a:srgbClr val="232F3E"/>
                  </a:solidFill>
                </a:rPr>
                <a:t>IAM group</a:t>
              </a:r>
              <a:endParaRPr lang="en-US" sz="1600" dirty="0">
                <a:solidFill>
                  <a:srgbClr val="232F3E"/>
                </a:solidFill>
              </a:endParaRPr>
            </a:p>
          </p:txBody>
        </p:sp>
        <p:sp>
          <p:nvSpPr>
            <p:cNvPr id="13" name="TextBox 12"/>
            <p:cNvSpPr txBox="1"/>
            <p:nvPr/>
          </p:nvSpPr>
          <p:spPr>
            <a:xfrm>
              <a:off x="10277675" y="4275128"/>
              <a:ext cx="1255226" cy="338554"/>
            </a:xfrm>
            <a:prstGeom prst="rect">
              <a:avLst/>
            </a:prstGeom>
            <a:noFill/>
          </p:spPr>
          <p:txBody>
            <a:bodyPr wrap="square" rtlCol="0">
              <a:spAutoFit/>
            </a:bodyPr>
            <a:lstStyle/>
            <a:p>
              <a:pPr algn="ctr"/>
              <a:r>
                <a:rPr lang="en-US" sz="1600" dirty="0">
                  <a:solidFill>
                    <a:srgbClr val="232F3E"/>
                  </a:solidFill>
                </a:rPr>
                <a:t>IAM role</a:t>
              </a:r>
              <a:endParaRPr lang="en-US" sz="1600" dirty="0">
                <a:solidFill>
                  <a:srgbClr val="232F3E"/>
                </a:solidFill>
              </a:endParaRPr>
            </a:p>
          </p:txBody>
        </p:sp>
        <p:cxnSp>
          <p:nvCxnSpPr>
            <p:cNvPr id="15" name="Straight Arrow Connector 14"/>
            <p:cNvCxnSpPr>
              <a:stCxn id="6" idx="3"/>
            </p:cNvCxnSpPr>
            <p:nvPr/>
          </p:nvCxnSpPr>
          <p:spPr>
            <a:xfrm>
              <a:off x="9072513" y="3012963"/>
              <a:ext cx="93508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982360" y="2433879"/>
              <a:ext cx="1117632" cy="584775"/>
            </a:xfrm>
            <a:prstGeom prst="rect">
              <a:avLst/>
            </a:prstGeom>
            <a:noFill/>
          </p:spPr>
          <p:txBody>
            <a:bodyPr wrap="square" rtlCol="0">
              <a:spAutoFit/>
            </a:bodyPr>
            <a:lstStyle/>
            <a:p>
              <a:pPr algn="ctr"/>
              <a:r>
                <a:rPr lang="en-US" sz="1600" dirty="0"/>
                <a:t>Attach to one of</a:t>
              </a:r>
              <a:endParaRPr lang="en-US" sz="1600" dirty="0"/>
            </a:p>
          </p:txBody>
        </p:sp>
        <p:sp>
          <p:nvSpPr>
            <p:cNvPr id="32" name="Rectangle 31"/>
            <p:cNvSpPr/>
            <p:nvPr/>
          </p:nvSpPr>
          <p:spPr>
            <a:xfrm>
              <a:off x="10007600" y="1623045"/>
              <a:ext cx="1765300" cy="3072523"/>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ctr"/>
              <a:r>
                <a:rPr lang="en-US" b="1" dirty="0">
                  <a:solidFill>
                    <a:schemeClr val="accent5"/>
                  </a:solidFill>
                </a:rPr>
                <a:t>IAM entities</a:t>
              </a:r>
              <a:endParaRPr lang="en-US" b="1" dirty="0">
                <a:solidFill>
                  <a:schemeClr val="accent5"/>
                </a:solidFill>
              </a:endParaRPr>
            </a:p>
          </p:txBody>
        </p:sp>
      </p:grpSp>
    </p:spTree>
    <p:custDataLst>
      <p:tags r:id="rId9"/>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policy example</a:t>
            </a:r>
            <a:endParaRPr lang="en-US" dirty="0"/>
          </a:p>
        </p:txBody>
      </p:sp>
      <p:grpSp>
        <p:nvGrpSpPr>
          <p:cNvPr id="16" name="Group 15" descr="Entire slide shows a labeld JSON-formatted IAM policy document.  Arrows point to key lines in the policy, including the &quot;Allow&quot; and &quot;Deny&quot; statements."/>
          <p:cNvGrpSpPr/>
          <p:nvPr/>
        </p:nvGrpSpPr>
        <p:grpSpPr>
          <a:xfrm>
            <a:off x="265284" y="1497794"/>
            <a:ext cx="11253728" cy="4918729"/>
            <a:chOff x="265284" y="1497794"/>
            <a:chExt cx="11253728" cy="4918729"/>
          </a:xfrm>
        </p:grpSpPr>
        <p:sp>
          <p:nvSpPr>
            <p:cNvPr id="5" name="Content Placeholder 2"/>
            <p:cNvSpPr txBox="1"/>
            <p:nvPr/>
          </p:nvSpPr>
          <p:spPr>
            <a:xfrm>
              <a:off x="265284" y="1497794"/>
              <a:ext cx="10940405" cy="4918729"/>
            </a:xfrm>
            <a:prstGeom prst="rect">
              <a:avLst/>
            </a:prstGeom>
          </p:spPr>
          <p:txBody>
            <a:bodyPr>
              <a:noAutofit/>
            </a:bodyPr>
            <a:lstStyle>
              <a:lvl1pPr marL="342900" indent="-342900" algn="l" defTabSz="457200" rtl="0" eaLnBrk="1" latinLnBrk="0" hangingPunct="1">
                <a:spcBef>
                  <a:spcPct val="20000"/>
                </a:spcBef>
                <a:buFontTx/>
                <a:buBlip>
                  <a:blip r:embed="rId1"/>
                </a:buBlip>
                <a:defRPr sz="2400" b="0" i="0" kern="1200">
                  <a:solidFill>
                    <a:schemeClr val="tx1"/>
                  </a:solidFill>
                  <a:latin typeface="Arial" panose="020B0604020202090204"/>
                  <a:ea typeface="+mn-ea"/>
                  <a:cs typeface="Arial" panose="020B0604020202090204"/>
                </a:defRPr>
              </a:lvl1pPr>
              <a:lvl2pPr marL="742950" indent="-285750" algn="l" defTabSz="457200" rtl="0" eaLnBrk="1" latinLnBrk="0" hangingPunct="1">
                <a:spcBef>
                  <a:spcPct val="20000"/>
                </a:spcBef>
                <a:buClr>
                  <a:schemeClr val="accent1"/>
                </a:buClr>
                <a:buFont typeface="Wingdings" panose="05000000000000000000" pitchFamily="2" charset="2"/>
                <a:buChar char="Ø"/>
                <a:defRPr sz="2000" b="0" i="0" kern="1200">
                  <a:solidFill>
                    <a:schemeClr val="tx1"/>
                  </a:solidFill>
                  <a:latin typeface="Arial" panose="020B0604020202090204"/>
                  <a:ea typeface="+mn-ea"/>
                  <a:cs typeface="Arial" panose="020B0604020202090204"/>
                </a:defRPr>
              </a:lvl2pPr>
              <a:lvl3pPr marL="1143000" indent="-228600" algn="l" defTabSz="457200" rtl="0" eaLnBrk="1" latinLnBrk="0" hangingPunct="1">
                <a:spcBef>
                  <a:spcPct val="20000"/>
                </a:spcBef>
                <a:buClr>
                  <a:schemeClr val="accent1"/>
                </a:buClr>
                <a:buFont typeface="Arial" panose="020B0604020202090204"/>
                <a:buChar char="•"/>
                <a:defRPr sz="1800" b="0" i="0" kern="1200">
                  <a:solidFill>
                    <a:schemeClr val="tx1"/>
                  </a:solidFill>
                  <a:latin typeface="Arial" panose="020B0604020202090204"/>
                  <a:ea typeface="+mn-ea"/>
                  <a:cs typeface="Arial" panose="020B0604020202090204"/>
                </a:defRPr>
              </a:lvl3pPr>
              <a:lvl4pPr marL="1371600" indent="0" algn="l" defTabSz="457200" rtl="0" eaLnBrk="1" latinLnBrk="0" hangingPunct="1">
                <a:spcBef>
                  <a:spcPct val="20000"/>
                </a:spcBef>
                <a:buFont typeface="Arial" panose="020B0604020202090204"/>
                <a:buNone/>
                <a:defRPr sz="1600" b="0" i="0" kern="1200">
                  <a:solidFill>
                    <a:srgbClr val="595A5D"/>
                  </a:solidFill>
                  <a:latin typeface="Arial" panose="020B0604020202090204"/>
                  <a:ea typeface="+mn-ea"/>
                  <a:cs typeface="Arial" panose="020B0604020202090204"/>
                </a:defRPr>
              </a:lvl4pPr>
              <a:lvl5pPr marL="2057400" indent="-228600" algn="l" defTabSz="457200" rtl="0" eaLnBrk="1" latinLnBrk="0" hangingPunct="1">
                <a:spcBef>
                  <a:spcPct val="20000"/>
                </a:spcBef>
                <a:buFont typeface="Arial" panose="020B0604020202090204"/>
                <a:buChar char="»"/>
                <a:defRPr sz="1600" b="0" i="0" kern="1200">
                  <a:solidFill>
                    <a:srgbClr val="595A5D"/>
                  </a:solidFill>
                  <a:latin typeface="Arial" panose="020B0604020202090204"/>
                  <a:ea typeface="+mn-ea"/>
                  <a:cs typeface="Arial" panose="020B0604020202090204"/>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a:lstStyle>
            <a:p>
              <a:pPr marL="0" indent="0">
                <a:buNone/>
              </a:pPr>
              <a:r>
                <a:rPr lang="en-US" sz="1450" dirty="0">
                  <a:latin typeface="Lucida Console" panose="020B0609040504020204" pitchFamily="49" charset="0"/>
                  <a:cs typeface="Courier New" panose="02070409020205090404" pitchFamily="49" charset="0"/>
                </a:rPr>
                <a:t>{</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"Version": "2012-10-17",</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"Statement":[{</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"Effect":"</a:t>
              </a:r>
              <a:r>
                <a:rPr lang="en-US" sz="1450" dirty="0">
                  <a:solidFill>
                    <a:srgbClr val="00B050"/>
                  </a:solidFill>
                  <a:latin typeface="Lucida Console" panose="020B0609040504020204" pitchFamily="49" charset="0"/>
                  <a:cs typeface="Courier New" panose="02070409020205090404" pitchFamily="49" charset="0"/>
                </a:rPr>
                <a:t>Allow</a:t>
              </a:r>
              <a:r>
                <a:rPr lang="en-US" sz="1450" dirty="0">
                  <a:latin typeface="Lucida Console" panose="020B0609040504020204" pitchFamily="49" charset="0"/>
                  <a:cs typeface="Courier New" panose="02070409020205090404" pitchFamily="49" charset="0"/>
                </a:rPr>
                <a:t>",</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"Action":["</a:t>
              </a:r>
              <a:r>
                <a:rPr lang="en-US" sz="1450" b="1" dirty="0">
                  <a:solidFill>
                    <a:schemeClr val="accent5"/>
                  </a:solidFill>
                  <a:latin typeface="Lucida Console" panose="020B0609040504020204" pitchFamily="49" charset="0"/>
                  <a:cs typeface="Courier New" panose="02070409020205090404" pitchFamily="49" charset="0"/>
                </a:rPr>
                <a:t>DynamoDB:*</a:t>
              </a:r>
              <a:r>
                <a:rPr lang="en-US" sz="1450" dirty="0">
                  <a:latin typeface="Lucida Console" panose="020B0609040504020204" pitchFamily="49" charset="0"/>
                  <a:cs typeface="Courier New" panose="02070409020205090404" pitchFamily="49" charset="0"/>
                </a:rPr>
                <a:t>","</a:t>
              </a:r>
              <a:r>
                <a:rPr lang="en-US" sz="1450" b="1" dirty="0">
                  <a:solidFill>
                    <a:schemeClr val="accent5"/>
                  </a:solidFill>
                  <a:latin typeface="Lucida Console" panose="020B0609040504020204" pitchFamily="49" charset="0"/>
                  <a:cs typeface="Courier New" panose="02070409020205090404" pitchFamily="49" charset="0"/>
                </a:rPr>
                <a:t>s3:*</a:t>
              </a:r>
              <a:r>
                <a:rPr lang="en-US" sz="1450" dirty="0">
                  <a:latin typeface="Lucida Console" panose="020B0609040504020204" pitchFamily="49" charset="0"/>
                  <a:cs typeface="Courier New" panose="02070409020205090404" pitchFamily="49" charset="0"/>
                </a:rPr>
                <a:t>"],</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"Resource":[</a:t>
              </a:r>
              <a:br>
                <a:rPr lang="en-US" sz="1450" dirty="0">
                  <a:latin typeface="Lucida Console" panose="020B0609040504020204" pitchFamily="49" charset="0"/>
                  <a:cs typeface="Courier New" panose="02070409020205090404" pitchFamily="49" charset="0"/>
                </a:rPr>
              </a:br>
              <a:r>
                <a:rPr lang="en-US" sz="1450" dirty="0">
                  <a:latin typeface="Lucida Console" panose="020B0609040504020204" pitchFamily="49" charset="0"/>
                  <a:cs typeface="Courier New" panose="02070409020205090404" pitchFamily="49" charset="0"/>
                </a:rPr>
                <a:t>	  "arn:aws:</a:t>
              </a:r>
              <a:r>
                <a:rPr lang="en-US" sz="1450" b="1" dirty="0">
                  <a:solidFill>
                    <a:schemeClr val="accent5"/>
                  </a:solidFill>
                  <a:latin typeface="Lucida Console" panose="020B0609040504020204" pitchFamily="49" charset="0"/>
                  <a:cs typeface="Courier New" panose="02070409020205090404" pitchFamily="49" charset="0"/>
                </a:rPr>
                <a:t>dynamodb</a:t>
              </a:r>
              <a:r>
                <a:rPr lang="en-US" sz="1450" dirty="0">
                  <a:latin typeface="Lucida Console" panose="020B0609040504020204" pitchFamily="49" charset="0"/>
                  <a:cs typeface="Courier New" panose="02070409020205090404" pitchFamily="49" charset="0"/>
                </a:rPr>
                <a:t>:region:account-number-without-hyphens:table</a:t>
              </a:r>
              <a:r>
                <a:rPr lang="en-US" sz="1450" dirty="0">
                  <a:solidFill>
                    <a:srgbClr val="0000CC"/>
                  </a:solidFill>
                  <a:latin typeface="Lucida Console" panose="020B0609040504020204" pitchFamily="49" charset="0"/>
                  <a:cs typeface="Courier New" panose="02070409020205090404" pitchFamily="49" charset="0"/>
                </a:rPr>
                <a:t>/table-name</a:t>
              </a:r>
              <a:r>
                <a:rPr lang="en-US" sz="1450" dirty="0">
                  <a:latin typeface="Lucida Console" panose="020B0609040504020204" pitchFamily="49" charset="0"/>
                  <a:cs typeface="Courier New" panose="02070409020205090404" pitchFamily="49" charset="0"/>
                </a:rPr>
                <a:t>",</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"arn:aws:</a:t>
              </a:r>
              <a:r>
                <a:rPr lang="en-US" sz="1450" b="1" dirty="0">
                  <a:solidFill>
                    <a:schemeClr val="accent5"/>
                  </a:solidFill>
                  <a:latin typeface="Lucida Console" panose="020B0609040504020204" pitchFamily="49" charset="0"/>
                  <a:cs typeface="Courier New" panose="02070409020205090404" pitchFamily="49" charset="0"/>
                </a:rPr>
                <a:t>s3</a:t>
              </a:r>
              <a:r>
                <a:rPr lang="en-US" sz="1450" dirty="0">
                  <a:latin typeface="Lucida Console" panose="020B0609040504020204" pitchFamily="49" charset="0"/>
                  <a:cs typeface="Courier New" panose="02070409020205090404" pitchFamily="49" charset="0"/>
                </a:rPr>
                <a:t>:::</a:t>
              </a:r>
              <a:r>
                <a:rPr lang="en-US" sz="1450" dirty="0">
                  <a:solidFill>
                    <a:srgbClr val="0000CC"/>
                  </a:solidFill>
                  <a:latin typeface="Lucida Console" panose="020B0609040504020204" pitchFamily="49" charset="0"/>
                  <a:cs typeface="Courier New" panose="02070409020205090404" pitchFamily="49" charset="0"/>
                </a:rPr>
                <a:t>bucket-name</a:t>
              </a:r>
              <a:r>
                <a:rPr lang="en-US" sz="1450" dirty="0">
                  <a:latin typeface="Lucida Console" panose="020B0609040504020204" pitchFamily="49" charset="0"/>
                  <a:cs typeface="Courier New" panose="02070409020205090404" pitchFamily="49" charset="0"/>
                </a:rPr>
                <a:t>",</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"arn:aws:</a:t>
              </a:r>
              <a:r>
                <a:rPr lang="en-US" sz="1450" b="1" dirty="0">
                  <a:solidFill>
                    <a:schemeClr val="accent5"/>
                  </a:solidFill>
                  <a:latin typeface="Lucida Console" panose="020B0609040504020204" pitchFamily="49" charset="0"/>
                  <a:cs typeface="Courier New" panose="02070409020205090404" pitchFamily="49" charset="0"/>
                </a:rPr>
                <a:t>s3</a:t>
              </a:r>
              <a:r>
                <a:rPr lang="en-US" sz="1450" dirty="0">
                  <a:latin typeface="Lucida Console" panose="020B0609040504020204" pitchFamily="49" charset="0"/>
                  <a:cs typeface="Courier New" panose="02070409020205090404" pitchFamily="49" charset="0"/>
                </a:rPr>
                <a:t>:::</a:t>
              </a:r>
              <a:r>
                <a:rPr lang="en-US" sz="1450" dirty="0">
                  <a:solidFill>
                    <a:srgbClr val="0000CC"/>
                  </a:solidFill>
                  <a:latin typeface="Lucida Console" panose="020B0609040504020204" pitchFamily="49" charset="0"/>
                  <a:cs typeface="Courier New" panose="02070409020205090404" pitchFamily="49" charset="0"/>
                </a:rPr>
                <a:t>bucket-name</a:t>
              </a:r>
              <a:r>
                <a:rPr lang="en-US" sz="1450" dirty="0">
                  <a:latin typeface="Lucida Console" panose="020B0609040504020204" pitchFamily="49" charset="0"/>
                  <a:cs typeface="Courier New" panose="02070409020205090404" pitchFamily="49" charset="0"/>
                </a:rPr>
                <a:t>/*"] </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"Effect":"</a:t>
              </a:r>
              <a:r>
                <a:rPr lang="en-US" sz="1450" dirty="0">
                  <a:solidFill>
                    <a:srgbClr val="FF0000"/>
                  </a:solidFill>
                  <a:latin typeface="Lucida Console" panose="020B0609040504020204" pitchFamily="49" charset="0"/>
                  <a:cs typeface="Courier New" panose="02070409020205090404" pitchFamily="49" charset="0"/>
                </a:rPr>
                <a:t>Deny</a:t>
              </a:r>
              <a:r>
                <a:rPr lang="en-US" sz="1450" dirty="0">
                  <a:latin typeface="Lucida Console" panose="020B0609040504020204" pitchFamily="49" charset="0"/>
                  <a:cs typeface="Courier New" panose="02070409020205090404" pitchFamily="49" charset="0"/>
                </a:rPr>
                <a:t>",</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"Action":["dynamodb:*","s3:*"],</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t>
              </a:r>
              <a:r>
                <a:rPr lang="en-US" sz="1450" dirty="0">
                  <a:solidFill>
                    <a:srgbClr val="FF0000"/>
                  </a:solidFill>
                  <a:latin typeface="Lucida Console" panose="020B0609040504020204" pitchFamily="49" charset="0"/>
                  <a:cs typeface="Courier New" panose="02070409020205090404" pitchFamily="49" charset="0"/>
                </a:rPr>
                <a:t>NotResource</a:t>
              </a:r>
              <a:r>
                <a:rPr lang="en-US" sz="1450" dirty="0">
                  <a:latin typeface="Lucida Console" panose="020B0609040504020204" pitchFamily="49" charset="0"/>
                  <a:cs typeface="Courier New" panose="02070409020205090404" pitchFamily="49" charset="0"/>
                </a:rPr>
                <a:t>":["arn:aws:dynamodb:region:account-number-without-hyphens:table/table-name”,</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"arn:aws:s3:::bucket-name",</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"arn:aws:s3:::bucket-name/*"] </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  ]</a:t>
              </a:r>
              <a:endParaRPr lang="en-US" sz="1450" dirty="0">
                <a:latin typeface="Lucida Console" panose="020B0609040504020204" pitchFamily="49" charset="0"/>
                <a:cs typeface="Courier New" panose="02070409020205090404" pitchFamily="49" charset="0"/>
              </a:endParaRPr>
            </a:p>
            <a:p>
              <a:pPr marL="0" indent="0">
                <a:buNone/>
              </a:pPr>
              <a:r>
                <a:rPr lang="en-US" sz="1450" dirty="0">
                  <a:latin typeface="Lucida Console" panose="020B0609040504020204" pitchFamily="49" charset="0"/>
                  <a:cs typeface="Courier New" panose="02070409020205090404" pitchFamily="49" charset="0"/>
                </a:rPr>
                <a:t>}</a:t>
              </a:r>
              <a:endParaRPr lang="en-US" sz="1450" dirty="0">
                <a:latin typeface="Lucida Console" panose="020B0609040504020204" pitchFamily="49" charset="0"/>
                <a:cs typeface="Courier New" panose="02070409020205090404" pitchFamily="49" charset="0"/>
              </a:endParaRPr>
            </a:p>
          </p:txBody>
        </p:sp>
        <p:sp>
          <p:nvSpPr>
            <p:cNvPr id="6" name="TextBox 5"/>
            <p:cNvSpPr txBox="1"/>
            <p:nvPr/>
          </p:nvSpPr>
          <p:spPr>
            <a:xfrm>
              <a:off x="5556086" y="1632769"/>
              <a:ext cx="4904199" cy="625684"/>
            </a:xfrm>
            <a:prstGeom prst="rect">
              <a:avLst/>
            </a:prstGeom>
            <a:solidFill>
              <a:schemeClr val="accent3">
                <a:lumMod val="20000"/>
                <a:lumOff val="80000"/>
              </a:schemeClr>
            </a:solidFill>
            <a:ln>
              <a:solidFill>
                <a:schemeClr val="accent1"/>
              </a:solidFill>
            </a:ln>
          </p:spPr>
          <p:txBody>
            <a:bodyPr wrap="square" rtlCol="0">
              <a:spAutoFit/>
            </a:bodyPr>
            <a:lstStyle/>
            <a:p>
              <a:r>
                <a:rPr lang="en-US" sz="1735"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5" dirty="0">
                  <a:latin typeface="Amazon Ember" panose="020B0603020204020204" pitchFamily="34" charset="0"/>
                  <a:ea typeface="Amazon Ember" panose="020B0603020204020204" pitchFamily="34" charset="0"/>
                  <a:cs typeface="Amazon Ember" panose="020B0603020204020204" pitchFamily="34" charset="0"/>
                </a:rPr>
                <a:t> </a:t>
              </a:r>
              <a:r>
                <a:rPr lang="en-US" sz="1735" b="1" dirty="0">
                  <a:latin typeface="Amazon Ember" panose="020B0603020204020204" pitchFamily="34" charset="0"/>
                  <a:ea typeface="Amazon Ember" panose="020B0603020204020204" pitchFamily="34" charset="0"/>
                  <a:cs typeface="Amazon Ember" panose="020B0603020204020204" pitchFamily="34" charset="0"/>
                </a:rPr>
                <a:t>allow</a:t>
              </a:r>
              <a:r>
                <a:rPr lang="en-US" sz="1735" dirty="0">
                  <a:latin typeface="Amazon Ember" panose="020B0603020204020204" pitchFamily="34" charset="0"/>
                  <a:ea typeface="Amazon Ember" panose="020B0603020204020204" pitchFamily="34" charset="0"/>
                  <a:cs typeface="Amazon Ember" panose="020B0603020204020204" pitchFamily="34" charset="0"/>
                </a:rPr>
                <a:t> gives users access to a specific DynamoDB table and…</a:t>
              </a:r>
              <a:endParaRPr lang="en-US" sz="1735" dirty="0">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7" name="Curved Connector 6"/>
            <p:cNvCxnSpPr>
              <a:stCxn id="6" idx="1"/>
            </p:cNvCxnSpPr>
            <p:nvPr/>
          </p:nvCxnSpPr>
          <p:spPr>
            <a:xfrm rot="10800000" flipV="1">
              <a:off x="2705380" y="1945611"/>
              <a:ext cx="2850706" cy="534600"/>
            </a:xfrm>
            <a:prstGeom prst="curvedConnector3">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6" idx="2"/>
            </p:cNvCxnSpPr>
            <p:nvPr/>
          </p:nvCxnSpPr>
          <p:spPr>
            <a:xfrm>
              <a:off x="8008186" y="2258453"/>
              <a:ext cx="0" cy="804087"/>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9" idx="1"/>
            </p:cNvCxnSpPr>
            <p:nvPr/>
          </p:nvCxnSpPr>
          <p:spPr>
            <a:xfrm flipH="1">
              <a:off x="4261544" y="3496114"/>
              <a:ext cx="575352" cy="25680"/>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2549184" y="4184531"/>
              <a:ext cx="2287712" cy="14049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2439592" y="4214347"/>
              <a:ext cx="2397304" cy="644939"/>
            </a:xfrm>
            <a:prstGeom prst="straightConnector1">
              <a:avLst/>
            </a:prstGeom>
            <a:ln w="28575">
              <a:solidFill>
                <a:srgbClr val="0070C0"/>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18402" y="5574830"/>
              <a:ext cx="4779568" cy="666977"/>
            </a:xfrm>
            <a:prstGeom prst="rect">
              <a:avLst/>
            </a:prstGeom>
            <a:solidFill>
              <a:schemeClr val="accent2"/>
            </a:solidFill>
            <a:ln>
              <a:solidFill>
                <a:schemeClr val="accent1"/>
              </a:solidFill>
            </a:ln>
          </p:spPr>
          <p:txBody>
            <a:bodyPr wrap="square" rtlCol="0">
              <a:spAutoFit/>
            </a:bodyPr>
            <a:lstStyle/>
            <a:p>
              <a:pPr algn="ctr"/>
              <a:r>
                <a:rPr lang="en-US" sz="1865" dirty="0">
                  <a:latin typeface="Amazon Ember" panose="020B0603020204020204" pitchFamily="34" charset="0"/>
                  <a:ea typeface="Amazon Ember" panose="020B0603020204020204" pitchFamily="34" charset="0"/>
                  <a:cs typeface="Amazon Ember" panose="020B0603020204020204" pitchFamily="34" charset="0"/>
                </a:rPr>
                <a:t>An explicit deny statement </a:t>
              </a:r>
              <a:r>
                <a:rPr lang="en-US" sz="1865" b="1" dirty="0">
                  <a:latin typeface="Amazon Ember" panose="020B0603020204020204" pitchFamily="34" charset="0"/>
                  <a:ea typeface="Amazon Ember" panose="020B0603020204020204" pitchFamily="34" charset="0"/>
                  <a:cs typeface="Amazon Ember" panose="020B0603020204020204" pitchFamily="34" charset="0"/>
                </a:rPr>
                <a:t>takes</a:t>
              </a:r>
              <a:r>
                <a:rPr lang="en-US" sz="1865" dirty="0">
                  <a:latin typeface="Amazon Ember" panose="020B0603020204020204" pitchFamily="34" charset="0"/>
                  <a:ea typeface="Amazon Ember" panose="020B0603020204020204" pitchFamily="34" charset="0"/>
                  <a:cs typeface="Amazon Ember" panose="020B0603020204020204" pitchFamily="34" charset="0"/>
                </a:rPr>
                <a:t> </a:t>
              </a:r>
              <a:r>
                <a:rPr lang="en-US" sz="1865" b="1" dirty="0">
                  <a:latin typeface="Amazon Ember" panose="020B0603020204020204" pitchFamily="34" charset="0"/>
                  <a:ea typeface="Amazon Ember" panose="020B0603020204020204" pitchFamily="34" charset="0"/>
                  <a:cs typeface="Amazon Ember" panose="020B0603020204020204" pitchFamily="34" charset="0"/>
                </a:rPr>
                <a:t>precedence</a:t>
              </a:r>
              <a:r>
                <a:rPr lang="en-US" sz="1865" dirty="0">
                  <a:latin typeface="Amazon Ember" panose="020B0603020204020204" pitchFamily="34" charset="0"/>
                  <a:ea typeface="Amazon Ember" panose="020B0603020204020204" pitchFamily="34" charset="0"/>
                  <a:cs typeface="Amazon Ember" panose="020B0603020204020204" pitchFamily="34" charset="0"/>
                </a:rPr>
                <a:t> over an allow statement.</a:t>
              </a:r>
              <a:endParaRPr lang="en-US" sz="1865"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9" name="TextBox 8"/>
            <p:cNvSpPr txBox="1"/>
            <p:nvPr/>
          </p:nvSpPr>
          <p:spPr>
            <a:xfrm>
              <a:off x="4836896" y="3316609"/>
              <a:ext cx="2492990" cy="359009"/>
            </a:xfrm>
            <a:prstGeom prst="rect">
              <a:avLst/>
            </a:prstGeom>
            <a:solidFill>
              <a:schemeClr val="accent5">
                <a:lumMod val="20000"/>
                <a:lumOff val="80000"/>
              </a:schemeClr>
            </a:solidFill>
            <a:ln>
              <a:solidFill>
                <a:schemeClr val="accent1"/>
              </a:solidFill>
            </a:ln>
          </p:spPr>
          <p:txBody>
            <a:bodyPr wrap="none" rtlCol="0">
              <a:spAutoFit/>
            </a:bodyPr>
            <a:lstStyle/>
            <a:p>
              <a:r>
                <a:rPr lang="en-US" sz="1735" dirty="0">
                  <a:latin typeface="Amazon Ember" panose="020B0603020204020204" pitchFamily="34" charset="0"/>
                  <a:ea typeface="Amazon Ember" panose="020B0603020204020204" pitchFamily="34" charset="0"/>
                  <a:cs typeface="Amazon Ember" panose="020B0603020204020204" pitchFamily="34" charset="0"/>
                </a:rPr>
                <a:t> …Amazon S3 buckets.</a:t>
              </a:r>
              <a:endParaRPr lang="en-US" sz="1735"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1" name="TextBox 10"/>
            <p:cNvSpPr txBox="1"/>
            <p:nvPr/>
          </p:nvSpPr>
          <p:spPr>
            <a:xfrm>
              <a:off x="4836896" y="3871689"/>
              <a:ext cx="6682116" cy="625684"/>
            </a:xfrm>
            <a:prstGeom prst="rect">
              <a:avLst/>
            </a:prstGeom>
            <a:solidFill>
              <a:schemeClr val="accent6">
                <a:lumMod val="20000"/>
                <a:lumOff val="80000"/>
              </a:schemeClr>
            </a:solidFill>
            <a:ln>
              <a:solidFill>
                <a:schemeClr val="accent1"/>
              </a:solidFill>
            </a:ln>
          </p:spPr>
          <p:txBody>
            <a:bodyPr wrap="square" rtlCol="0">
              <a:spAutoFit/>
            </a:bodyPr>
            <a:lstStyle/>
            <a:p>
              <a:r>
                <a:rPr lang="en-US" sz="1735" b="1" dirty="0">
                  <a:latin typeface="Amazon Ember" panose="020B0603020204020204" pitchFamily="34" charset="0"/>
                  <a:ea typeface="Amazon Ember" panose="020B0603020204020204" pitchFamily="34" charset="0"/>
                  <a:cs typeface="Amazon Ember" panose="020B0603020204020204" pitchFamily="34" charset="0"/>
                </a:rPr>
                <a:t>Explicit</a:t>
              </a:r>
              <a:r>
                <a:rPr lang="en-US" sz="1735" dirty="0">
                  <a:latin typeface="Amazon Ember" panose="020B0603020204020204" pitchFamily="34" charset="0"/>
                  <a:ea typeface="Amazon Ember" panose="020B0603020204020204" pitchFamily="34" charset="0"/>
                  <a:cs typeface="Amazon Ember" panose="020B0603020204020204" pitchFamily="34" charset="0"/>
                </a:rPr>
                <a:t> </a:t>
              </a:r>
              <a:r>
                <a:rPr lang="en-US" sz="1735" b="1" dirty="0">
                  <a:latin typeface="Amazon Ember" panose="020B0603020204020204" pitchFamily="34" charset="0"/>
                  <a:ea typeface="Amazon Ember" panose="020B0603020204020204" pitchFamily="34" charset="0"/>
                  <a:cs typeface="Amazon Ember" panose="020B0603020204020204" pitchFamily="34" charset="0"/>
                </a:rPr>
                <a:t>deny</a:t>
              </a:r>
              <a:r>
                <a:rPr lang="en-US" sz="1735" dirty="0">
                  <a:latin typeface="Amazon Ember" panose="020B0603020204020204" pitchFamily="34" charset="0"/>
                  <a:ea typeface="Amazon Ember" panose="020B0603020204020204" pitchFamily="34" charset="0"/>
                  <a:cs typeface="Amazon Ember" panose="020B0603020204020204" pitchFamily="34" charset="0"/>
                </a:rPr>
                <a:t> ensures that the users cannot use any other AWS actions or resources other than that table and those buckets.</a:t>
              </a:r>
              <a:endParaRPr lang="en-US" sz="1735" dirty="0">
                <a:latin typeface="Amazon Ember" panose="020B0603020204020204" pitchFamily="34" charset="0"/>
                <a:ea typeface="Amazon Ember" panose="020B0603020204020204" pitchFamily="34" charset="0"/>
                <a:cs typeface="Amazon Ember" panose="020B0603020204020204" pitchFamily="34" charset="0"/>
              </a:endParaRPr>
            </a:p>
          </p:txBody>
        </p:sp>
      </p:grpSp>
      <p:sp>
        <p:nvSpPr>
          <p:cNvPr id="3" name="Footer Placeholder 2"/>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Tree>
    <p:custDataLst>
      <p:tags r:id="rId2"/>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Resource-based policies</a:t>
            </a:r>
            <a:endParaRPr lang="en-US" dirty="0"/>
          </a:p>
        </p:txBody>
      </p:sp>
      <p:sp>
        <p:nvSpPr>
          <p:cNvPr id="3" name="Content Placeholder 2"/>
          <p:cNvSpPr>
            <a:spLocks noGrp="1"/>
          </p:cNvSpPr>
          <p:nvPr>
            <p:ph idx="1"/>
          </p:nvPr>
        </p:nvSpPr>
        <p:spPr>
          <a:xfrm>
            <a:off x="419100" y="1528175"/>
            <a:ext cx="5433060" cy="4648788"/>
          </a:xfrm>
        </p:spPr>
        <p:txBody>
          <a:bodyPr/>
          <a:lstStyle/>
          <a:p>
            <a:r>
              <a:rPr lang="en-US" sz="2400" i="1" dirty="0"/>
              <a:t>Identity-based policies</a:t>
            </a:r>
            <a:r>
              <a:rPr lang="en-US" sz="2400" dirty="0"/>
              <a:t> are attached to a user, group, or role</a:t>
            </a:r>
            <a:endParaRPr lang="en-US" sz="2000" dirty="0"/>
          </a:p>
          <a:p>
            <a:r>
              <a:rPr lang="en-US" sz="2400" b="1" dirty="0">
                <a:solidFill>
                  <a:schemeClr val="accent5"/>
                </a:solidFill>
              </a:rPr>
              <a:t>Resource-based policies</a:t>
            </a:r>
            <a:r>
              <a:rPr lang="en-US" sz="2400" dirty="0">
                <a:solidFill>
                  <a:schemeClr val="accent5"/>
                </a:solidFill>
              </a:rPr>
              <a:t> </a:t>
            </a:r>
            <a:r>
              <a:rPr lang="en-US" sz="2400" dirty="0"/>
              <a:t>are attached to a resource (</a:t>
            </a:r>
            <a:r>
              <a:rPr lang="en-US" sz="2400" i="1" dirty="0"/>
              <a:t>not</a:t>
            </a:r>
            <a:r>
              <a:rPr lang="en-US" sz="2400" dirty="0"/>
              <a:t> to a user, group or role)</a:t>
            </a:r>
            <a:endParaRPr lang="en-US" sz="2400" dirty="0"/>
          </a:p>
          <a:p>
            <a:r>
              <a:rPr lang="en-US" sz="2400" dirty="0"/>
              <a:t>Characteristics of resource-based policies – </a:t>
            </a:r>
            <a:endParaRPr lang="en-US" sz="2400" dirty="0"/>
          </a:p>
          <a:p>
            <a:pPr lvl="1"/>
            <a:r>
              <a:rPr lang="en-US" sz="2000" dirty="0"/>
              <a:t>Specifies who has access to the resource and what actions they can perform on it</a:t>
            </a:r>
            <a:endParaRPr lang="en-US" sz="2000" dirty="0"/>
          </a:p>
          <a:p>
            <a:pPr lvl="1"/>
            <a:r>
              <a:rPr lang="en-US" sz="2000" dirty="0"/>
              <a:t>The policies are </a:t>
            </a:r>
            <a:r>
              <a:rPr lang="en-US" sz="2000" i="1" dirty="0"/>
              <a:t>inline</a:t>
            </a:r>
            <a:r>
              <a:rPr lang="en-US" sz="2000" dirty="0"/>
              <a:t> only, not managed</a:t>
            </a:r>
            <a:endParaRPr lang="en-US" sz="2000" dirty="0"/>
          </a:p>
          <a:p>
            <a:r>
              <a:rPr lang="en-US" sz="2400" dirty="0"/>
              <a:t>Resource-based policies are supported only by some AWS services</a:t>
            </a:r>
            <a:endParaRPr lang="en-US" sz="2400" dirty="0"/>
          </a:p>
          <a:p>
            <a:endParaRPr lang="en-US" sz="2400"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
        <p:nvSpPr>
          <p:cNvPr id="5" name="Footer Placeholder 4"/>
          <p:cNvSpPr>
            <a:spLocks noGrp="1"/>
          </p:cNvSpPr>
          <p:nvPr>
            <p:ph type="ftr" sz="quarter" idx="3"/>
          </p:nvPr>
        </p:nvSpPr>
        <p:spPr/>
        <p:txBody>
          <a:bodyPr/>
          <a:lstStyle/>
          <a:p>
            <a:r>
              <a:rPr lang="en-US" dirty="0"/>
              <a:t>© 2019 Amazon Web Services, Inc. or its Affiliates. All rights reserved.</a:t>
            </a:r>
            <a:endParaRPr lang="en-US" dirty="0"/>
          </a:p>
        </p:txBody>
      </p:sp>
      <p:grpSp>
        <p:nvGrpSpPr>
          <p:cNvPr id="30" name="Group 29" descr="Diagram shows an AWS account with an S3 bucket named photos in it. The bucket has a resource-based policy defined inline on the bucket. There is also a separate identity-based policy attached to an IAM user named MaryMajors."/>
          <p:cNvGrpSpPr/>
          <p:nvPr/>
        </p:nvGrpSpPr>
        <p:grpSpPr>
          <a:xfrm>
            <a:off x="6118110" y="1841496"/>
            <a:ext cx="5675306" cy="4178809"/>
            <a:chOff x="6575324" y="1470010"/>
            <a:chExt cx="5675306" cy="4178809"/>
          </a:xfrm>
        </p:grpSpPr>
        <p:pic>
          <p:nvPicPr>
            <p:cNvPr id="9" name="Graphic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074782" y="1470010"/>
              <a:ext cx="469900" cy="469900"/>
            </a:xfrm>
            <a:prstGeom prst="rect">
              <a:avLst/>
            </a:prstGeom>
          </p:spPr>
        </p:pic>
        <p:sp>
          <p:nvSpPr>
            <p:cNvPr id="10" name="TextBox 9"/>
            <p:cNvSpPr txBox="1"/>
            <p:nvPr/>
          </p:nvSpPr>
          <p:spPr>
            <a:xfrm>
              <a:off x="8499544" y="1956913"/>
              <a:ext cx="1571025" cy="369332"/>
            </a:xfrm>
            <a:prstGeom prst="rect">
              <a:avLst/>
            </a:prstGeom>
            <a:noFill/>
          </p:spPr>
          <p:txBody>
            <a:bodyPr wrap="square" rtlCol="0">
              <a:spAutoFit/>
            </a:bodyPr>
            <a:lstStyle/>
            <a:p>
              <a:pPr algn="ctr"/>
              <a:r>
                <a:rPr lang="en-US" dirty="0"/>
                <a:t>AWS Account</a:t>
              </a:r>
              <a:endParaRPr lang="en-US" dirty="0"/>
            </a:p>
          </p:txBody>
        </p:sp>
        <p:sp>
          <p:nvSpPr>
            <p:cNvPr id="11" name="TextBox 10"/>
            <p:cNvSpPr txBox="1"/>
            <p:nvPr/>
          </p:nvSpPr>
          <p:spPr>
            <a:xfrm>
              <a:off x="7304771" y="4213772"/>
              <a:ext cx="1571025" cy="584775"/>
            </a:xfrm>
            <a:prstGeom prst="rect">
              <a:avLst/>
            </a:prstGeom>
            <a:noFill/>
          </p:spPr>
          <p:txBody>
            <a:bodyPr wrap="square" rtlCol="0">
              <a:spAutoFit/>
            </a:bodyPr>
            <a:lstStyle/>
            <a:p>
              <a:pPr algn="ctr"/>
              <a:r>
                <a:rPr lang="en-US" sz="1600" b="1" dirty="0">
                  <a:solidFill>
                    <a:schemeClr val="accent5"/>
                  </a:solidFill>
                </a:rPr>
                <a:t>Identity-based </a:t>
              </a:r>
              <a:r>
                <a:rPr lang="en-US" sz="1600" b="1" dirty="0"/>
                <a:t>policy</a:t>
              </a:r>
              <a:endParaRPr lang="en-US" sz="1600" b="1" dirty="0"/>
            </a:p>
          </p:txBody>
        </p:sp>
        <p:pic>
          <p:nvPicPr>
            <p:cNvPr id="12" name="Graphic 1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5333" y="3772882"/>
              <a:ext cx="469900" cy="469900"/>
            </a:xfrm>
            <a:prstGeom prst="rect">
              <a:avLst/>
            </a:prstGeom>
          </p:spPr>
        </p:pic>
        <p:sp>
          <p:nvSpPr>
            <p:cNvPr id="13" name="TextBox 12"/>
            <p:cNvSpPr txBox="1"/>
            <p:nvPr/>
          </p:nvSpPr>
          <p:spPr>
            <a:xfrm>
              <a:off x="9881030" y="4211160"/>
              <a:ext cx="1571025" cy="584775"/>
            </a:xfrm>
            <a:prstGeom prst="rect">
              <a:avLst/>
            </a:prstGeom>
            <a:noFill/>
          </p:spPr>
          <p:txBody>
            <a:bodyPr wrap="square" rtlCol="0">
              <a:spAutoFit/>
            </a:bodyPr>
            <a:lstStyle/>
            <a:p>
              <a:pPr algn="ctr"/>
              <a:r>
                <a:rPr lang="en-US" sz="1600" b="1" dirty="0">
                  <a:solidFill>
                    <a:schemeClr val="accent6"/>
                  </a:solidFill>
                </a:rPr>
                <a:t>Resource-based </a:t>
              </a:r>
              <a:r>
                <a:rPr lang="en-US" sz="1600" b="1" dirty="0"/>
                <a:t>policy</a:t>
              </a:r>
              <a:endParaRPr lang="en-US" sz="1600" b="1" dirty="0"/>
            </a:p>
          </p:txBody>
        </p:sp>
        <p:pic>
          <p:nvPicPr>
            <p:cNvPr id="14" name="Graphic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1592" y="3770270"/>
              <a:ext cx="469900" cy="469900"/>
            </a:xfrm>
            <a:prstGeom prst="rect">
              <a:avLst/>
            </a:prstGeom>
          </p:spPr>
        </p:pic>
        <p:sp>
          <p:nvSpPr>
            <p:cNvPr id="16" name="Rectangle 15"/>
            <p:cNvSpPr/>
            <p:nvPr/>
          </p:nvSpPr>
          <p:spPr>
            <a:xfrm>
              <a:off x="9624083" y="4743466"/>
              <a:ext cx="2210383"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ctr"/>
              <a:r>
                <a:rPr lang="en-US" i="1" dirty="0">
                  <a:solidFill>
                    <a:schemeClr val="tx1"/>
                  </a:solidFill>
                </a:rPr>
                <a:t>Policy grants user MaryMajor list, read objects  </a:t>
              </a:r>
              <a:endParaRPr lang="en-US" i="1" dirty="0">
                <a:solidFill>
                  <a:schemeClr val="tx1"/>
                </a:solidFill>
              </a:endParaRPr>
            </a:p>
            <a:p>
              <a:pPr algn="ctr"/>
              <a:endParaRPr lang="en-US" i="1" dirty="0">
                <a:solidFill>
                  <a:schemeClr val="tx1"/>
                </a:solidFill>
              </a:endParaRPr>
            </a:p>
          </p:txBody>
        </p:sp>
        <p:sp>
          <p:nvSpPr>
            <p:cNvPr id="17" name="Rectangle 16"/>
            <p:cNvSpPr/>
            <p:nvPr/>
          </p:nvSpPr>
          <p:spPr>
            <a:xfrm>
              <a:off x="6963043" y="4743466"/>
              <a:ext cx="2210383" cy="905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i="1" dirty="0">
                  <a:solidFill>
                    <a:schemeClr val="tx1"/>
                  </a:solidFill>
                </a:rPr>
                <a:t>Policy grants list, read objects to the photos bucket </a:t>
              </a:r>
              <a:endParaRPr lang="en-US" i="1" dirty="0">
                <a:solidFill>
                  <a:schemeClr val="tx1"/>
                </a:solidFill>
              </a:endParaRPr>
            </a:p>
          </p:txBody>
        </p:sp>
        <p:pic>
          <p:nvPicPr>
            <p:cNvPr id="18" name="Graphic 1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31592" y="2463814"/>
              <a:ext cx="469900" cy="469900"/>
            </a:xfrm>
            <a:prstGeom prst="rect">
              <a:avLst/>
            </a:prstGeom>
          </p:spPr>
        </p:pic>
        <p:sp>
          <p:nvSpPr>
            <p:cNvPr id="19" name="TextBox 18"/>
            <p:cNvSpPr txBox="1"/>
            <p:nvPr/>
          </p:nvSpPr>
          <p:spPr>
            <a:xfrm>
              <a:off x="10806801" y="2406377"/>
              <a:ext cx="1290508" cy="646331"/>
            </a:xfrm>
            <a:prstGeom prst="rect">
              <a:avLst/>
            </a:prstGeom>
            <a:noFill/>
          </p:spPr>
          <p:txBody>
            <a:bodyPr wrap="square" rtlCol="0">
              <a:spAutoFit/>
            </a:bodyPr>
            <a:lstStyle/>
            <a:p>
              <a:pPr algn="ctr"/>
              <a:r>
                <a:rPr lang="en-US" dirty="0"/>
                <a:t>S3 bucket </a:t>
              </a:r>
              <a:r>
                <a:rPr lang="en-US" i="1" dirty="0"/>
                <a:t>photos</a:t>
              </a:r>
              <a:endParaRPr lang="en-US" i="1" dirty="0"/>
            </a:p>
          </p:txBody>
        </p:sp>
        <p:pic>
          <p:nvPicPr>
            <p:cNvPr id="20" name="Graphic 1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35164" y="2463814"/>
              <a:ext cx="469900" cy="469900"/>
            </a:xfrm>
            <a:prstGeom prst="rect">
              <a:avLst/>
            </a:prstGeom>
          </p:spPr>
        </p:pic>
        <p:sp>
          <p:nvSpPr>
            <p:cNvPr id="21" name="TextBox 20"/>
            <p:cNvSpPr txBox="1"/>
            <p:nvPr/>
          </p:nvSpPr>
          <p:spPr>
            <a:xfrm>
              <a:off x="6575324" y="2438267"/>
              <a:ext cx="1369462" cy="646331"/>
            </a:xfrm>
            <a:prstGeom prst="rect">
              <a:avLst/>
            </a:prstGeom>
            <a:noFill/>
          </p:spPr>
          <p:txBody>
            <a:bodyPr wrap="square" rtlCol="0">
              <a:spAutoFit/>
            </a:bodyPr>
            <a:lstStyle/>
            <a:p>
              <a:pPr algn="ctr"/>
              <a:r>
                <a:rPr lang="en-US" dirty="0"/>
                <a:t>IAM user </a:t>
              </a:r>
              <a:r>
                <a:rPr lang="en-US" i="1" dirty="0"/>
                <a:t>MaryMajor</a:t>
              </a:r>
              <a:endParaRPr lang="en-US" i="1" dirty="0"/>
            </a:p>
          </p:txBody>
        </p:sp>
        <p:cxnSp>
          <p:nvCxnSpPr>
            <p:cNvPr id="23" name="Straight Arrow Connector 22"/>
            <p:cNvCxnSpPr>
              <a:endCxn id="20" idx="2"/>
            </p:cNvCxnSpPr>
            <p:nvPr/>
          </p:nvCxnSpPr>
          <p:spPr>
            <a:xfrm flipV="1">
              <a:off x="8068235" y="2933714"/>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683532" y="2919086"/>
              <a:ext cx="1879" cy="7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016620" y="3206079"/>
              <a:ext cx="1053494" cy="369332"/>
            </a:xfrm>
            <a:prstGeom prst="rect">
              <a:avLst/>
            </a:prstGeom>
            <a:noFill/>
          </p:spPr>
          <p:txBody>
            <a:bodyPr wrap="none" rtlCol="0">
              <a:spAutoFit/>
            </a:bodyPr>
            <a:lstStyle/>
            <a:p>
              <a:r>
                <a:rPr lang="en-US" i="1" dirty="0">
                  <a:latin typeface="Amazon Ember Light" panose="020B0403020204020204" pitchFamily="34" charset="0"/>
                  <a:ea typeface="Amazon Ember Light" panose="020B0403020204020204" pitchFamily="34" charset="0"/>
                  <a:cs typeface="Amazon Ember Light" panose="020B0403020204020204" pitchFamily="34" charset="0"/>
                </a:rPr>
                <a:t>attached</a:t>
              </a:r>
              <a:endParaRPr lang="en-US" i="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TextBox 25"/>
            <p:cNvSpPr txBox="1"/>
            <p:nvPr/>
          </p:nvSpPr>
          <p:spPr>
            <a:xfrm>
              <a:off x="10666542" y="3106305"/>
              <a:ext cx="1584088" cy="646331"/>
            </a:xfrm>
            <a:prstGeom prst="rect">
              <a:avLst/>
            </a:prstGeom>
            <a:noFill/>
          </p:spPr>
          <p:txBody>
            <a:bodyPr wrap="non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Defined </a:t>
              </a:r>
              <a:r>
                <a:rPr lang="en-US" i="1" dirty="0">
                  <a:latin typeface="Amazon Ember Light" panose="020B0403020204020204" pitchFamily="34" charset="0"/>
                  <a:ea typeface="Amazon Ember Light" panose="020B0403020204020204" pitchFamily="34" charset="0"/>
                  <a:cs typeface="Amazon Ember Light" panose="020B0403020204020204" pitchFamily="34" charset="0"/>
                </a:rPr>
                <a:t>inline</a:t>
              </a:r>
              <a:endParaRPr lang="en-US" i="1"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on the bucket</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custDataLst>
      <p:tags r:id="rId9"/>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IAM permissions</a:t>
            </a:r>
            <a:endParaRPr lang="en-US" dirty="0"/>
          </a:p>
        </p:txBody>
      </p:sp>
      <p:sp>
        <p:nvSpPr>
          <p:cNvPr id="3" name="Content Placeholder 2"/>
          <p:cNvSpPr>
            <a:spLocks noGrp="1"/>
          </p:cNvSpPr>
          <p:nvPr>
            <p:ph idx="1"/>
          </p:nvPr>
        </p:nvSpPr>
        <p:spPr>
          <a:xfrm>
            <a:off x="419100" y="1543337"/>
            <a:ext cx="6589644" cy="920569"/>
          </a:xfrm>
        </p:spPr>
        <p:txBody>
          <a:bodyPr>
            <a:normAutofit/>
          </a:bodyPr>
          <a:lstStyle/>
          <a:p>
            <a:pPr marL="0" indent="0">
              <a:buNone/>
            </a:pPr>
            <a:r>
              <a:rPr lang="en-US" dirty="0">
                <a:latin typeface="+mn-lt"/>
              </a:rPr>
              <a:t>How IAM determines permissions:</a:t>
            </a:r>
            <a:endParaRPr lang="en-US" dirty="0">
              <a:latin typeface="+mn-lt"/>
            </a:endParaRPr>
          </a:p>
        </p:txBody>
      </p:sp>
      <p:grpSp>
        <p:nvGrpSpPr>
          <p:cNvPr id="6" name="Group 5" descr="a flow chart that starts with the question &quot;is the permissions explictly denied?&quot; The question has yes and no paths out of it. If No, it goes to the question &quot;Is the permission explicitly allowed?&quot;. Ony of the permission is both not explicitly denied and is explicitly allowed is the permission allowed."/>
          <p:cNvGrpSpPr/>
          <p:nvPr/>
        </p:nvGrpSpPr>
        <p:grpSpPr>
          <a:xfrm>
            <a:off x="1434191" y="2359577"/>
            <a:ext cx="9523349" cy="2717468"/>
            <a:chOff x="1434191" y="2359577"/>
            <a:chExt cx="9523349" cy="2717468"/>
          </a:xfrm>
        </p:grpSpPr>
        <p:sp>
          <p:nvSpPr>
            <p:cNvPr id="40" name="Freeform 39"/>
            <p:cNvSpPr/>
            <p:nvPr/>
          </p:nvSpPr>
          <p:spPr>
            <a:xfrm>
              <a:off x="1434192" y="2359577"/>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lang="en-US" kern="0" dirty="0">
                  <a:solidFill>
                    <a:srgbClr val="474746"/>
                  </a:solidFill>
                  <a:ea typeface="Amazon Ember" panose="020B0603020204020204" pitchFamily="34" charset="0"/>
                  <a:cs typeface="Amazon Ember" panose="020B0603020204020204" pitchFamily="34" charset="0"/>
                </a:rPr>
                <a:t>Is</a:t>
              </a:r>
              <a:r>
                <a:rPr kumimoji="0" lang="en-US"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 the </a:t>
              </a:r>
              <a:r>
                <a:rPr lang="en-US" kern="0" dirty="0">
                  <a:solidFill>
                    <a:srgbClr val="474746"/>
                  </a:solidFill>
                  <a:ea typeface="Amazon Ember" panose="020B0603020204020204" pitchFamily="34" charset="0"/>
                  <a:cs typeface="Amazon Ember" panose="020B0603020204020204" pitchFamily="34" charset="0"/>
                </a:rPr>
                <a:t>permission explicitly </a:t>
              </a:r>
              <a:r>
                <a:rPr kumimoji="0" lang="en-US" i="1"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denied </a:t>
              </a:r>
              <a:r>
                <a:rPr kumimoji="0" lang="en-US"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a:t>
              </a:r>
              <a:endParaRPr kumimoji="0" lang="en-US" sz="1600"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endParaRPr>
            </a:p>
          </p:txBody>
        </p:sp>
        <p:sp>
          <p:nvSpPr>
            <p:cNvPr id="41" name="Freeform 40"/>
            <p:cNvSpPr/>
            <p:nvPr/>
          </p:nvSpPr>
          <p:spPr>
            <a:xfrm>
              <a:off x="3974378"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en-US" sz="18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2" name="Freeform 41"/>
            <p:cNvSpPr/>
            <p:nvPr/>
          </p:nvSpPr>
          <p:spPr>
            <a:xfrm>
              <a:off x="1434191" y="4499657"/>
              <a:ext cx="2476856"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defRPr/>
              </a:pPr>
              <a:r>
                <a:rPr kumimoji="0" lang="en-US"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endParaRPr kumimoji="0" lang="en-US"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3" name="Freeform 42"/>
            <p:cNvSpPr/>
            <p:nvPr/>
          </p:nvSpPr>
          <p:spPr>
            <a:xfrm>
              <a:off x="4957438" y="2377430"/>
              <a:ext cx="2476856" cy="1383634"/>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19050" cap="flat" cmpd="sng" algn="ctr">
              <a:solidFill>
                <a:srgbClr val="474746"/>
              </a:solidFill>
              <a:prstDash val="solid"/>
            </a:ln>
            <a:effectLst>
              <a:outerShdw blurRad="40000" dist="20000" dir="5400000" rotWithShape="0">
                <a:srgbClr val="000000">
                  <a:alpha val="38000"/>
                </a:srgbClr>
              </a:outerShdw>
            </a:effectLst>
          </p:spPr>
          <p:txBody>
            <a:bodyPr spcFirstLastPara="0" vert="horz" wrap="square" lIns="85292" tIns="85292" rIns="85292" bIns="85292" numCol="1" spcCol="1270" anchor="ctr" anchorCtr="0">
              <a:noAutofit/>
            </a:bodyPr>
            <a:lstStyle/>
            <a:p>
              <a:pPr lvl="0" algn="ctr" defTabSz="666750">
                <a:lnSpc>
                  <a:spcPct val="90000"/>
                </a:lnSpc>
                <a:spcBef>
                  <a:spcPct val="0"/>
                </a:spcBef>
                <a:spcAft>
                  <a:spcPct val="35000"/>
                </a:spcAft>
                <a:defRPr/>
              </a:pPr>
              <a:r>
                <a:rPr kumimoji="0" lang="en-US"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Is the </a:t>
              </a:r>
              <a:r>
                <a:rPr lang="en-US" kern="0" dirty="0">
                  <a:solidFill>
                    <a:srgbClr val="474746"/>
                  </a:solidFill>
                  <a:ea typeface="Amazon Ember" panose="020B0603020204020204" pitchFamily="34" charset="0"/>
                  <a:cs typeface="Amazon Ember" panose="020B0603020204020204" pitchFamily="34" charset="0"/>
                </a:rPr>
                <a:t>permission explicitly </a:t>
              </a:r>
              <a:r>
                <a:rPr kumimoji="0" lang="en-US" i="1"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allowed </a:t>
              </a:r>
              <a:r>
                <a:rPr kumimoji="0" lang="en-US" sz="1600"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rPr>
                <a:t>?</a:t>
              </a:r>
              <a:endParaRPr kumimoji="0" lang="en-US" sz="1600" i="0" u="none" strike="noStrike" kern="0" cap="none" spc="0" normalizeH="0" baseline="0" noProof="0" dirty="0">
                <a:ln>
                  <a:noFill/>
                </a:ln>
                <a:solidFill>
                  <a:srgbClr val="474746"/>
                </a:solidFill>
                <a:effectLst/>
                <a:uLnTx/>
                <a:uFillTx/>
                <a:ea typeface="Amazon Ember" panose="020B0603020204020204" pitchFamily="34" charset="0"/>
                <a:cs typeface="Amazon Ember" panose="020B0603020204020204" pitchFamily="34" charset="0"/>
              </a:endParaRPr>
            </a:p>
          </p:txBody>
        </p:sp>
        <p:sp>
          <p:nvSpPr>
            <p:cNvPr id="44" name="Freeform 43"/>
            <p:cNvSpPr/>
            <p:nvPr/>
          </p:nvSpPr>
          <p:spPr>
            <a:xfrm>
              <a:off x="4922525" y="4499657"/>
              <a:ext cx="2511769" cy="577388"/>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defRPr/>
              </a:pPr>
              <a:r>
                <a:rPr kumimoji="0" lang="en-US" i="0" u="none" strike="noStrike" kern="0" cap="none" spc="0" normalizeH="0" baseline="0" noProof="0" dirty="0">
                  <a:ln>
                    <a:noFill/>
                  </a:ln>
                  <a:solidFill>
                    <a:schemeClr val="accent3"/>
                  </a:solidFill>
                  <a:effectLst/>
                  <a:uLnTx/>
                  <a:uFillTx/>
                  <a:latin typeface="Amazon Ember" panose="020B0603020204020204" pitchFamily="34" charset="0"/>
                  <a:ea typeface="Amazon Ember" panose="020B0603020204020204" pitchFamily="34" charset="0"/>
                  <a:cs typeface="Amazon Ember" panose="020B0603020204020204" pitchFamily="34" charset="0"/>
                </a:rPr>
                <a:t>Allow</a:t>
              </a:r>
              <a:endParaRPr kumimoji="0" lang="en-US" i="0" u="none" strike="noStrike" kern="0" cap="none" spc="0" normalizeH="0" baseline="0" noProof="0" dirty="0">
                <a:ln>
                  <a:noFill/>
                </a:ln>
                <a:solidFill>
                  <a:schemeClr val="accent3"/>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5" name="Freeform 44"/>
            <p:cNvSpPr/>
            <p:nvPr/>
          </p:nvSpPr>
          <p:spPr>
            <a:xfrm>
              <a:off x="8480684" y="2821315"/>
              <a:ext cx="2476856" cy="607685"/>
            </a:xfrm>
            <a:custGeom>
              <a:avLst/>
              <a:gdLst>
                <a:gd name="connsiteX0" fmla="*/ 0 w 1601390"/>
                <a:gd name="connsiteY0" fmla="*/ 96083 h 960834"/>
                <a:gd name="connsiteX1" fmla="*/ 96083 w 1601390"/>
                <a:gd name="connsiteY1" fmla="*/ 0 h 960834"/>
                <a:gd name="connsiteX2" fmla="*/ 1505307 w 1601390"/>
                <a:gd name="connsiteY2" fmla="*/ 0 h 960834"/>
                <a:gd name="connsiteX3" fmla="*/ 1601390 w 1601390"/>
                <a:gd name="connsiteY3" fmla="*/ 96083 h 960834"/>
                <a:gd name="connsiteX4" fmla="*/ 1601390 w 1601390"/>
                <a:gd name="connsiteY4" fmla="*/ 864751 h 960834"/>
                <a:gd name="connsiteX5" fmla="*/ 1505307 w 1601390"/>
                <a:gd name="connsiteY5" fmla="*/ 960834 h 960834"/>
                <a:gd name="connsiteX6" fmla="*/ 96083 w 1601390"/>
                <a:gd name="connsiteY6" fmla="*/ 960834 h 960834"/>
                <a:gd name="connsiteX7" fmla="*/ 0 w 1601390"/>
                <a:gd name="connsiteY7" fmla="*/ 864751 h 960834"/>
                <a:gd name="connsiteX8" fmla="*/ 0 w 1601390"/>
                <a:gd name="connsiteY8" fmla="*/ 96083 h 960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390" h="960834">
                  <a:moveTo>
                    <a:pt x="0" y="96083"/>
                  </a:moveTo>
                  <a:cubicBezTo>
                    <a:pt x="0" y="43018"/>
                    <a:pt x="43018" y="0"/>
                    <a:pt x="96083" y="0"/>
                  </a:cubicBezTo>
                  <a:lnTo>
                    <a:pt x="1505307" y="0"/>
                  </a:lnTo>
                  <a:cubicBezTo>
                    <a:pt x="1558372" y="0"/>
                    <a:pt x="1601390" y="43018"/>
                    <a:pt x="1601390" y="96083"/>
                  </a:cubicBezTo>
                  <a:lnTo>
                    <a:pt x="1601390" y="864751"/>
                  </a:lnTo>
                  <a:cubicBezTo>
                    <a:pt x="1601390" y="917816"/>
                    <a:pt x="1558372" y="960834"/>
                    <a:pt x="1505307" y="960834"/>
                  </a:cubicBezTo>
                  <a:lnTo>
                    <a:pt x="96083" y="960834"/>
                  </a:lnTo>
                  <a:cubicBezTo>
                    <a:pt x="43018" y="960834"/>
                    <a:pt x="0" y="917816"/>
                    <a:pt x="0" y="864751"/>
                  </a:cubicBezTo>
                  <a:lnTo>
                    <a:pt x="0" y="96083"/>
                  </a:lnTo>
                  <a:close/>
                </a:path>
              </a:pathLst>
            </a:custGeom>
            <a:noFill/>
            <a:ln w="25400" cap="flat" cmpd="sng" algn="ctr">
              <a:solidFill>
                <a:srgbClr val="474746"/>
              </a:solidFill>
              <a:prstDash val="solid"/>
            </a:ln>
            <a:effectLst/>
          </p:spPr>
          <p:txBody>
            <a:bodyPr spcFirstLastPara="0" vert="horz" wrap="square" lIns="85292" tIns="85292" rIns="85292" bIns="85292" numCol="1" spcCol="1270" anchor="ctr" anchorCtr="0">
              <a:noAutofit/>
            </a:bodyPr>
            <a:lstStyle/>
            <a:p>
              <a:pPr marL="0" marR="0" lvl="0" indent="0" algn="ctr" defTabSz="666750" eaLnBrk="1" fontAlgn="auto" latinLnBrk="0" hangingPunct="1">
                <a:lnSpc>
                  <a:spcPct val="90000"/>
                </a:lnSpc>
                <a:spcBef>
                  <a:spcPct val="0"/>
                </a:spcBef>
                <a:spcAft>
                  <a:spcPct val="35000"/>
                </a:spcAft>
                <a:buClrTx/>
                <a:buSzTx/>
                <a:buFontTx/>
                <a:buNone/>
                <a:defRPr/>
              </a:pPr>
              <a:r>
                <a:rPr kumimoji="0" lang="en-US"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Deny</a:t>
              </a:r>
              <a:endParaRPr kumimoji="0" lang="en-US"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6" name="Down Arrow 45"/>
            <p:cNvSpPr/>
            <p:nvPr/>
          </p:nvSpPr>
          <p:spPr>
            <a:xfrm>
              <a:off x="2075366" y="380776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en-US" sz="18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7" name="Freeform 46"/>
            <p:cNvSpPr/>
            <p:nvPr/>
          </p:nvSpPr>
          <p:spPr>
            <a:xfrm>
              <a:off x="7497624" y="2645543"/>
              <a:ext cx="919730" cy="1001716"/>
            </a:xfrm>
            <a:custGeom>
              <a:avLst/>
              <a:gdLst>
                <a:gd name="connsiteX0" fmla="*/ 0 w 339494"/>
                <a:gd name="connsiteY0" fmla="*/ 79429 h 397144"/>
                <a:gd name="connsiteX1" fmla="*/ 169747 w 339494"/>
                <a:gd name="connsiteY1" fmla="*/ 79429 h 397144"/>
                <a:gd name="connsiteX2" fmla="*/ 169747 w 339494"/>
                <a:gd name="connsiteY2" fmla="*/ 0 h 397144"/>
                <a:gd name="connsiteX3" fmla="*/ 339494 w 339494"/>
                <a:gd name="connsiteY3" fmla="*/ 198572 h 397144"/>
                <a:gd name="connsiteX4" fmla="*/ 169747 w 339494"/>
                <a:gd name="connsiteY4" fmla="*/ 397144 h 397144"/>
                <a:gd name="connsiteX5" fmla="*/ 169747 w 339494"/>
                <a:gd name="connsiteY5" fmla="*/ 317715 h 397144"/>
                <a:gd name="connsiteX6" fmla="*/ 0 w 339494"/>
                <a:gd name="connsiteY6" fmla="*/ 317715 h 397144"/>
                <a:gd name="connsiteX7" fmla="*/ 0 w 339494"/>
                <a:gd name="connsiteY7" fmla="*/ 79429 h 39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494" h="397144">
                  <a:moveTo>
                    <a:pt x="0" y="79429"/>
                  </a:moveTo>
                  <a:lnTo>
                    <a:pt x="169747" y="79429"/>
                  </a:lnTo>
                  <a:lnTo>
                    <a:pt x="169747" y="0"/>
                  </a:lnTo>
                  <a:lnTo>
                    <a:pt x="339494" y="198572"/>
                  </a:lnTo>
                  <a:lnTo>
                    <a:pt x="169747" y="397144"/>
                  </a:lnTo>
                  <a:lnTo>
                    <a:pt x="169747" y="317715"/>
                  </a:lnTo>
                  <a:lnTo>
                    <a:pt x="0" y="317715"/>
                  </a:lnTo>
                  <a:lnTo>
                    <a:pt x="0" y="79429"/>
                  </a:lnTo>
                  <a:close/>
                </a:path>
              </a:pathLst>
            </a:custGeom>
            <a:solidFill>
              <a:sysClr val="window" lastClr="FFFFFF"/>
            </a:solidFill>
            <a:ln w="25400" cap="flat" cmpd="sng" algn="ctr">
              <a:solidFill>
                <a:srgbClr val="474746"/>
              </a:solidFill>
              <a:prstDash val="solid"/>
            </a:ln>
            <a:effectLst/>
          </p:spPr>
          <p:txBody>
            <a:bodyPr spcFirstLastPara="0" vert="horz" wrap="square" lIns="0" tIns="79429" rIns="101848" bIns="79429"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en-US" sz="18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rPr>
                <a:t>No</a:t>
              </a:r>
              <a:endParaRPr kumimoji="0" lang="en-US" sz="1200" b="0" i="0" u="none" strike="noStrike" kern="0" cap="none" spc="0" normalizeH="0" baseline="0" noProof="0" dirty="0">
                <a:ln>
                  <a:noFill/>
                </a:ln>
                <a:solidFill>
                  <a:srgbClr val="FF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48" name="Down Arrow 47"/>
            <p:cNvSpPr/>
            <p:nvPr/>
          </p:nvSpPr>
          <p:spPr>
            <a:xfrm>
              <a:off x="5598612" y="3818452"/>
              <a:ext cx="1194507" cy="636471"/>
            </a:xfrm>
            <a:prstGeom prst="downArrow">
              <a:avLst>
                <a:gd name="adj1" fmla="val 65625"/>
                <a:gd name="adj2" fmla="val 50000"/>
              </a:avLst>
            </a:prstGeom>
            <a:solidFill>
              <a:sysClr val="window" lastClr="FFFFFF"/>
            </a:solidFill>
            <a:ln w="25400" cap="flat" cmpd="sng" algn="ctr">
              <a:solidFill>
                <a:srgbClr val="474746"/>
              </a:solidFill>
              <a:prstDash val="solid"/>
            </a:ln>
            <a:effectLst/>
          </p:spPr>
          <p:txBody>
            <a:bodyPr spcFirstLastPara="0" vert="horz" wrap="square" lIns="0" tIns="91440" rIns="0" bIns="0" numCol="1" spcCol="1270" anchor="ctr" anchorCtr="0">
              <a:noAutofit/>
            </a:bodyPr>
            <a:lstStyle/>
            <a:p>
              <a:pPr marL="0" marR="0" lvl="0" indent="0" algn="ctr" defTabSz="533400" eaLnBrk="1" fontAlgn="auto" latinLnBrk="0" hangingPunct="1">
                <a:lnSpc>
                  <a:spcPct val="90000"/>
                </a:lnSpc>
                <a:spcBef>
                  <a:spcPct val="0"/>
                </a:spcBef>
                <a:spcAft>
                  <a:spcPct val="35000"/>
                </a:spcAft>
                <a:buClrTx/>
                <a:buSzTx/>
                <a:buFontTx/>
                <a:buNone/>
                <a:defRPr/>
              </a:pPr>
              <a:r>
                <a:rPr kumimoji="0" lang="en-US" sz="18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rPr>
                <a:t>Yes</a:t>
              </a:r>
              <a:endParaRPr kumimoji="0" lang="en-US" sz="1200" b="0" i="0" u="none" strike="noStrike" kern="0" cap="none" spc="0" normalizeH="0" baseline="0" noProof="0" dirty="0">
                <a:ln>
                  <a:noFill/>
                </a:ln>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TextBox 15"/>
            <p:cNvSpPr txBox="1"/>
            <p:nvPr/>
          </p:nvSpPr>
          <p:spPr>
            <a:xfrm>
              <a:off x="8865220" y="3429000"/>
              <a:ext cx="1706136" cy="338554"/>
            </a:xfrm>
            <a:prstGeom prst="rect">
              <a:avLst/>
            </a:prstGeom>
            <a:noFill/>
          </p:spPr>
          <p:txBody>
            <a:bodyPr wrap="square" rtlCol="0">
              <a:spAutoFit/>
            </a:bodyPr>
            <a:lstStyle/>
            <a:p>
              <a:pPr algn="ctr"/>
              <a:r>
                <a:rPr lang="en-US" sz="1600" b="1" dirty="0"/>
                <a:t>Implicit deny</a:t>
              </a:r>
              <a:endParaRPr lang="en-US" sz="1400" b="1" dirty="0"/>
            </a:p>
          </p:txBody>
        </p:sp>
      </p:grpSp>
      <p:sp>
        <p:nvSpPr>
          <p:cNvPr id="2" name="Footer Placeholder 1"/>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IAM groups</a:t>
            </a:r>
            <a:endParaRPr lang="en-US" dirty="0"/>
          </a:p>
        </p:txBody>
      </p:sp>
      <p:sp>
        <p:nvSpPr>
          <p:cNvPr id="3" name="Content Placeholder 2"/>
          <p:cNvSpPr>
            <a:spLocks noGrp="1"/>
          </p:cNvSpPr>
          <p:nvPr>
            <p:ph idx="1"/>
          </p:nvPr>
        </p:nvSpPr>
        <p:spPr>
          <a:xfrm>
            <a:off x="419099" y="1528175"/>
            <a:ext cx="5921491" cy="4648788"/>
          </a:xfrm>
        </p:spPr>
        <p:txBody>
          <a:bodyPr/>
          <a:lstStyle/>
          <a:p>
            <a:pPr marL="238125" lvl="1" indent="-225425">
              <a:lnSpc>
                <a:spcPct val="150000"/>
              </a:lnSpc>
            </a:pPr>
            <a:r>
              <a:rPr lang="en-US" dirty="0"/>
              <a:t>An </a:t>
            </a:r>
            <a:r>
              <a:rPr lang="en-US" b="1" dirty="0">
                <a:solidFill>
                  <a:schemeClr val="accent5"/>
                </a:solidFill>
              </a:rPr>
              <a:t>IAM group</a:t>
            </a:r>
            <a:r>
              <a:rPr lang="en-US" dirty="0"/>
              <a:t> is a collection of IAM users</a:t>
            </a:r>
            <a:endParaRPr lang="en-US" dirty="0"/>
          </a:p>
          <a:p>
            <a:pPr marL="238125" lvl="1" indent="-225425">
              <a:lnSpc>
                <a:spcPct val="100000"/>
              </a:lnSpc>
            </a:pPr>
            <a:r>
              <a:rPr lang="en-US" dirty="0"/>
              <a:t>A group is used to grant the same permissions to multiple users</a:t>
            </a:r>
            <a:endParaRPr lang="en-US" dirty="0"/>
          </a:p>
          <a:p>
            <a:pPr marL="695325" lvl="2" indent="-225425">
              <a:lnSpc>
                <a:spcPct val="100000"/>
              </a:lnSpc>
            </a:pPr>
            <a:r>
              <a:rPr lang="en-US" dirty="0"/>
              <a:t>Permissions granted by attaching IAM </a:t>
            </a:r>
            <a:r>
              <a:rPr lang="en-US" i="1" dirty="0"/>
              <a:t>policy </a:t>
            </a:r>
            <a:r>
              <a:rPr lang="en-US" dirty="0"/>
              <a:t>or policies to the group</a:t>
            </a:r>
            <a:endParaRPr lang="en-US" dirty="0"/>
          </a:p>
          <a:p>
            <a:pPr marL="238125" lvl="1" indent="-225425">
              <a:lnSpc>
                <a:spcPct val="150000"/>
              </a:lnSpc>
            </a:pPr>
            <a:r>
              <a:rPr lang="en-US" dirty="0"/>
              <a:t>A user can belong to multiple groups</a:t>
            </a:r>
            <a:endParaRPr lang="en-US" dirty="0"/>
          </a:p>
          <a:p>
            <a:pPr marL="238125" lvl="1" indent="-225425">
              <a:lnSpc>
                <a:spcPct val="150000"/>
              </a:lnSpc>
            </a:pPr>
            <a:r>
              <a:rPr lang="en-US" dirty="0"/>
              <a:t>There is no default group</a:t>
            </a:r>
            <a:endParaRPr lang="en-US" dirty="0"/>
          </a:p>
          <a:p>
            <a:pPr marL="238125" lvl="1" indent="-225425">
              <a:lnSpc>
                <a:spcPct val="150000"/>
              </a:lnSpc>
            </a:pPr>
            <a:r>
              <a:rPr lang="en-US" dirty="0"/>
              <a:t>Groups cannot be nested</a:t>
            </a:r>
            <a:endParaRPr lang="en-US" dirty="0"/>
          </a:p>
        </p:txBody>
      </p:sp>
      <p:sp>
        <p:nvSpPr>
          <p:cNvPr id="5" name="Slide Number Placeholder 4"/>
          <p:cNvSpPr>
            <a:spLocks noGrp="1"/>
          </p:cNvSpPr>
          <p:nvPr>
            <p:ph type="sldNum" sz="quarter" idx="12"/>
          </p:nvPr>
        </p:nvSpPr>
        <p:spPr/>
        <p:txBody>
          <a:bodyPr/>
          <a:lstStyle/>
          <a:p>
            <a:fld id="{B6A95138-A96E-2F42-A959-2EFD44FE4AB7}" type="slidenum">
              <a:rPr lang="en-US" smtClean="0"/>
            </a:fld>
            <a:endParaRPr lang="en-US"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grpSp>
        <p:nvGrpSpPr>
          <p:cNvPr id="26" name="Group 25" descr="A diagram showing an AWS Account with three IAM groups defined (Admins, Developers, and Testers). Each group has two or three users as members."/>
          <p:cNvGrpSpPr/>
          <p:nvPr/>
        </p:nvGrpSpPr>
        <p:grpSpPr>
          <a:xfrm>
            <a:off x="6540500" y="1599188"/>
            <a:ext cx="5009791" cy="3493072"/>
            <a:chOff x="6551745" y="1599188"/>
            <a:chExt cx="5009791" cy="3493072"/>
          </a:xfrm>
        </p:grpSpPr>
        <p:pic>
          <p:nvPicPr>
            <p:cNvPr id="30" name="Graphic 2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94007" y="1599188"/>
              <a:ext cx="740597" cy="740597"/>
            </a:xfrm>
            <a:prstGeom prst="rect">
              <a:avLst/>
            </a:prstGeom>
          </p:spPr>
        </p:pic>
        <p:sp>
          <p:nvSpPr>
            <p:cNvPr id="34" name="TextBox 33"/>
            <p:cNvSpPr txBox="1"/>
            <p:nvPr/>
          </p:nvSpPr>
          <p:spPr>
            <a:xfrm>
              <a:off x="8634826" y="1851261"/>
              <a:ext cx="1364961" cy="584775"/>
            </a:xfrm>
            <a:prstGeom prst="rect">
              <a:avLst/>
            </a:prstGeom>
            <a:noFill/>
          </p:spPr>
          <p:txBody>
            <a:bodyPr wrap="square" rtlCol="0">
              <a:spAutoFit/>
            </a:bodyPr>
            <a:lstStyle/>
            <a:p>
              <a:pPr algn="ctr"/>
              <a:r>
                <a:rPr lang="en-US" sz="1600" b="1" dirty="0"/>
                <a:t>AWS account</a:t>
              </a:r>
              <a:endParaRPr lang="en-US" sz="1600" b="1" dirty="0"/>
            </a:p>
          </p:txBody>
        </p:sp>
        <p:sp>
          <p:nvSpPr>
            <p:cNvPr id="17" name="TextBox 16"/>
            <p:cNvSpPr txBox="1"/>
            <p:nvPr/>
          </p:nvSpPr>
          <p:spPr>
            <a:xfrm>
              <a:off x="6679988"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IAM group:</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Admins</a:t>
              </a: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TextBox 84"/>
            <p:cNvSpPr txBox="1"/>
            <p:nvPr/>
          </p:nvSpPr>
          <p:spPr>
            <a:xfrm>
              <a:off x="6551745" y="3549969"/>
              <a:ext cx="1653134" cy="338554"/>
            </a:xfrm>
            <a:prstGeom prst="rect">
              <a:avLst/>
            </a:prstGeom>
            <a:noFill/>
            <a:ln>
              <a:solidFill>
                <a:schemeClr val="accent1">
                  <a:shade val="50000"/>
                </a:schemeClr>
              </a:solidFill>
            </a:ln>
          </p:spPr>
          <p:txBody>
            <a:bodyPr wrap="none" rtlCol="0">
              <a:no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Carlos Salazar</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TextBox 85"/>
            <p:cNvSpPr txBox="1"/>
            <p:nvPr/>
          </p:nvSpPr>
          <p:spPr>
            <a:xfrm>
              <a:off x="6551745" y="4150792"/>
              <a:ext cx="1653134" cy="338554"/>
            </a:xfrm>
            <a:prstGeom prst="rect">
              <a:avLst/>
            </a:prstGeom>
            <a:noFill/>
            <a:ln>
              <a:solidFill>
                <a:schemeClr val="accent1">
                  <a:shade val="50000"/>
                </a:schemeClr>
              </a:solidFill>
            </a:ln>
          </p:spPr>
          <p:txBody>
            <a:bodyPr wrap="none" rtlCol="0">
              <a:noAutofit/>
            </a:bodyPr>
            <a:lstStyle/>
            <a:p>
              <a:pPr algn="ctr"/>
              <a:r>
                <a:rPr lang="en-US" dirty="0"/>
                <a:t>Márcia Oliveira</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TextBox 87"/>
            <p:cNvSpPr txBox="1"/>
            <p:nvPr/>
          </p:nvSpPr>
          <p:spPr>
            <a:xfrm>
              <a:off x="8430868" y="3549818"/>
              <a:ext cx="1371600" cy="338554"/>
            </a:xfrm>
            <a:prstGeom prst="rect">
              <a:avLst/>
            </a:prstGeom>
            <a:noFill/>
            <a:ln>
              <a:solidFill>
                <a:schemeClr val="accent1">
                  <a:shade val="50000"/>
                </a:schemeClr>
              </a:solidFill>
            </a:ln>
          </p:spPr>
          <p:txBody>
            <a:bodyPr wrap="none" rtlCol="0">
              <a:noAutofit/>
            </a:bodyPr>
            <a:lstStyle/>
            <a:p>
              <a:pPr algn="ctr"/>
              <a:r>
                <a:rPr lang="en-US" dirty="0"/>
                <a:t>Li Juan</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TextBox 88"/>
            <p:cNvSpPr txBox="1"/>
            <p:nvPr/>
          </p:nvSpPr>
          <p:spPr>
            <a:xfrm>
              <a:off x="8412077" y="4150792"/>
              <a:ext cx="1371600" cy="338554"/>
            </a:xfrm>
            <a:prstGeom prst="rect">
              <a:avLst/>
            </a:prstGeom>
            <a:noFill/>
            <a:ln>
              <a:solidFill>
                <a:schemeClr val="accent1">
                  <a:shade val="50000"/>
                </a:schemeClr>
              </a:solidFill>
            </a:ln>
          </p:spPr>
          <p:txBody>
            <a:bodyPr wrap="none" rtlCol="0">
              <a:noAutofit/>
            </a:bodyPr>
            <a:lstStyle/>
            <a:p>
              <a:pPr algn="ctr"/>
              <a:r>
                <a:rPr lang="en-US" dirty="0"/>
                <a:t>Mary Major</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TextBox 89"/>
            <p:cNvSpPr txBox="1"/>
            <p:nvPr/>
          </p:nvSpPr>
          <p:spPr>
            <a:xfrm>
              <a:off x="8430868" y="4753706"/>
              <a:ext cx="1371600" cy="338554"/>
            </a:xfrm>
            <a:prstGeom prst="rect">
              <a:avLst/>
            </a:prstGeom>
            <a:noFill/>
            <a:ln>
              <a:solidFill>
                <a:schemeClr val="accent1">
                  <a:shade val="50000"/>
                </a:schemeClr>
              </a:solidFill>
            </a:ln>
          </p:spPr>
          <p:txBody>
            <a:bodyPr wrap="none" rtlCol="0">
              <a:noAutofit/>
            </a:bodyPr>
            <a:lstStyle/>
            <a:p>
              <a:pPr algn="ctr"/>
              <a:r>
                <a:rPr lang="en-US" dirty="0"/>
                <a:t>Richard Roe</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TextBox 91"/>
            <p:cNvSpPr txBox="1"/>
            <p:nvPr/>
          </p:nvSpPr>
          <p:spPr>
            <a:xfrm>
              <a:off x="10179881" y="3549818"/>
              <a:ext cx="1371600" cy="338554"/>
            </a:xfrm>
            <a:prstGeom prst="rect">
              <a:avLst/>
            </a:prstGeom>
            <a:noFill/>
            <a:ln>
              <a:solidFill>
                <a:schemeClr val="accent1">
                  <a:shade val="50000"/>
                </a:schemeClr>
              </a:solidFill>
            </a:ln>
          </p:spPr>
          <p:txBody>
            <a:bodyPr wrap="none" rtlCol="0">
              <a:noAutofit/>
            </a:bodyPr>
            <a:lstStyle/>
            <a:p>
              <a:pPr algn="ctr"/>
              <a:r>
                <a:rPr lang="en-US" dirty="0"/>
                <a:t>Zhang Wei</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TextBox 92"/>
            <p:cNvSpPr txBox="1"/>
            <p:nvPr/>
          </p:nvSpPr>
          <p:spPr>
            <a:xfrm>
              <a:off x="10179881" y="4131346"/>
              <a:ext cx="1371600" cy="338554"/>
            </a:xfrm>
            <a:prstGeom prst="rect">
              <a:avLst/>
            </a:prstGeom>
            <a:noFill/>
            <a:ln>
              <a:solidFill>
                <a:schemeClr val="accent1">
                  <a:shade val="50000"/>
                </a:schemeClr>
              </a:solidFill>
            </a:ln>
          </p:spPr>
          <p:txBody>
            <a:bodyPr wrap="none" rtlCol="0">
              <a:noAutofit/>
            </a:bodyPr>
            <a:lstStyle/>
            <a:p>
              <a:pPr algn="ctr"/>
              <a:r>
                <a:rPr lang="en-US" dirty="0"/>
                <a:t>John Stiles</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TextBox 93"/>
            <p:cNvSpPr txBox="1"/>
            <p:nvPr/>
          </p:nvSpPr>
          <p:spPr>
            <a:xfrm>
              <a:off x="10179881" y="4745333"/>
              <a:ext cx="1371600" cy="338554"/>
            </a:xfrm>
            <a:prstGeom prst="rect">
              <a:avLst/>
            </a:prstGeom>
            <a:noFill/>
            <a:ln>
              <a:solidFill>
                <a:schemeClr val="accent1">
                  <a:shade val="50000"/>
                </a:schemeClr>
              </a:solidFill>
            </a:ln>
          </p:spPr>
          <p:txBody>
            <a:bodyPr wrap="none" rtlCol="0">
              <a:noAutofit/>
            </a:bodyPr>
            <a:lstStyle/>
            <a:p>
              <a:pPr algn="ctr"/>
              <a:r>
                <a:rPr lang="en-US" dirty="0"/>
                <a:t>Li Juan</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TextBox 94"/>
            <p:cNvSpPr txBox="1"/>
            <p:nvPr/>
          </p:nvSpPr>
          <p:spPr>
            <a:xfrm>
              <a:off x="8415874"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IAM group:</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Developers</a:t>
              </a: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TextBox 95"/>
            <p:cNvSpPr txBox="1"/>
            <p:nvPr/>
          </p:nvSpPr>
          <p:spPr>
            <a:xfrm>
              <a:off x="10164887" y="2750456"/>
              <a:ext cx="1396649" cy="584775"/>
            </a:xfrm>
            <a:prstGeom prst="rect">
              <a:avLst/>
            </a:prstGeom>
            <a:solidFill>
              <a:schemeClr val="accent5">
                <a:lumMod val="20000"/>
                <a:lumOff val="80000"/>
              </a:schemeClr>
            </a:solidFill>
            <a:ln>
              <a:solidFill>
                <a:schemeClr val="accent1">
                  <a:shade val="50000"/>
                </a:schemeClr>
              </a:solidFill>
            </a:ln>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IAM group:</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Testers</a:t>
              </a: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9" name="Straight Connector 18"/>
            <p:cNvCxnSpPr>
              <a:stCxn id="17" idx="2"/>
              <a:endCxn id="85" idx="0"/>
            </p:cNvCxnSpPr>
            <p:nvPr/>
          </p:nvCxnSpPr>
          <p:spPr>
            <a:xfrm flipH="1">
              <a:off x="7378312" y="3335231"/>
              <a:ext cx="1" cy="2147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5" idx="2"/>
              <a:endCxn id="88" idx="0"/>
            </p:cNvCxnSpPr>
            <p:nvPr/>
          </p:nvCxnSpPr>
          <p:spPr>
            <a:xfrm>
              <a:off x="9114199" y="3335231"/>
              <a:ext cx="2469" cy="214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96" idx="2"/>
              <a:endCxn id="92" idx="0"/>
            </p:cNvCxnSpPr>
            <p:nvPr/>
          </p:nvCxnSpPr>
          <p:spPr>
            <a:xfrm>
              <a:off x="10863212" y="3335231"/>
              <a:ext cx="2469" cy="214587"/>
            </a:xfrm>
            <a:prstGeom prst="line">
              <a:avLst/>
            </a:prstGeom>
          </p:spPr>
          <p:style>
            <a:lnRef idx="1">
              <a:schemeClr val="accent1"/>
            </a:lnRef>
            <a:fillRef idx="0">
              <a:schemeClr val="accent1"/>
            </a:fillRef>
            <a:effectRef idx="0">
              <a:schemeClr val="accent1"/>
            </a:effectRef>
            <a:fontRef idx="minor">
              <a:schemeClr val="tx1"/>
            </a:fontRef>
          </p:style>
        </p:cxnSp>
      </p:grpSp>
    </p:spTree>
    <p:custDataLst>
      <p:tags r:id="rId3"/>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IAM roles</a:t>
            </a:r>
            <a:endParaRPr lang="en-US" dirty="0"/>
          </a:p>
        </p:txBody>
      </p:sp>
      <p:sp>
        <p:nvSpPr>
          <p:cNvPr id="8" name="Content Placeholder 7"/>
          <p:cNvSpPr>
            <a:spLocks noGrp="1"/>
          </p:cNvSpPr>
          <p:nvPr>
            <p:ph idx="1"/>
          </p:nvPr>
        </p:nvSpPr>
        <p:spPr>
          <a:xfrm>
            <a:off x="419100" y="1528175"/>
            <a:ext cx="10614660" cy="4648788"/>
          </a:xfrm>
        </p:spPr>
        <p:txBody>
          <a:bodyPr/>
          <a:lstStyle/>
          <a:p>
            <a:r>
              <a:rPr lang="en-US" dirty="0"/>
              <a:t>An </a:t>
            </a:r>
            <a:r>
              <a:rPr lang="en-US" b="1" dirty="0">
                <a:solidFill>
                  <a:schemeClr val="accent5"/>
                </a:solidFill>
              </a:rPr>
              <a:t>IAM role </a:t>
            </a:r>
            <a:r>
              <a:rPr lang="en-US" dirty="0"/>
              <a:t>is an IAM identity with specific permissions</a:t>
            </a:r>
            <a:endParaRPr lang="en-US" dirty="0"/>
          </a:p>
          <a:p>
            <a:r>
              <a:rPr lang="en-US" dirty="0"/>
              <a:t>Similar to an IAM user</a:t>
            </a:r>
            <a:endParaRPr lang="en-US" dirty="0"/>
          </a:p>
          <a:p>
            <a:pPr lvl="1"/>
            <a:r>
              <a:rPr lang="en-US" sz="2000" dirty="0"/>
              <a:t>Attach permissions policies to it</a:t>
            </a:r>
            <a:endParaRPr lang="en-US" sz="2000" dirty="0"/>
          </a:p>
          <a:p>
            <a:r>
              <a:rPr lang="en-US" dirty="0"/>
              <a:t>Different from an IAM user </a:t>
            </a:r>
            <a:endParaRPr lang="en-US" dirty="0"/>
          </a:p>
          <a:p>
            <a:pPr lvl="1"/>
            <a:r>
              <a:rPr lang="en-US" sz="2000" dirty="0"/>
              <a:t>Not uniquely associated with one person</a:t>
            </a:r>
            <a:endParaRPr lang="en-US" sz="2000" dirty="0"/>
          </a:p>
          <a:p>
            <a:pPr lvl="1"/>
            <a:r>
              <a:rPr lang="en-US" sz="2000" dirty="0"/>
              <a:t>Intended to be </a:t>
            </a:r>
            <a:r>
              <a:rPr lang="en-US" sz="2000" i="1" dirty="0">
                <a:solidFill>
                  <a:schemeClr val="accent6"/>
                </a:solidFill>
              </a:rPr>
              <a:t>assumable</a:t>
            </a:r>
            <a:r>
              <a:rPr lang="en-US" sz="2000" dirty="0"/>
              <a:t> by a </a:t>
            </a:r>
            <a:r>
              <a:rPr lang="en-US" sz="2000" b="1" dirty="0">
                <a:solidFill>
                  <a:schemeClr val="accent5"/>
                </a:solidFill>
              </a:rPr>
              <a:t>person</a:t>
            </a:r>
            <a:r>
              <a:rPr lang="en-US" sz="2000" dirty="0"/>
              <a:t>, </a:t>
            </a:r>
            <a:r>
              <a:rPr lang="en-US" sz="2000" b="1" dirty="0">
                <a:solidFill>
                  <a:schemeClr val="accent5"/>
                </a:solidFill>
              </a:rPr>
              <a:t>application</a:t>
            </a:r>
            <a:r>
              <a:rPr lang="en-US" sz="2000" dirty="0"/>
              <a:t>, or </a:t>
            </a:r>
            <a:r>
              <a:rPr lang="en-US" sz="2000" b="1" dirty="0">
                <a:solidFill>
                  <a:schemeClr val="accent5"/>
                </a:solidFill>
              </a:rPr>
              <a:t>service</a:t>
            </a:r>
            <a:endParaRPr lang="en-US" dirty="0"/>
          </a:p>
          <a:p>
            <a:r>
              <a:rPr lang="en-US" dirty="0"/>
              <a:t>Role provides </a:t>
            </a:r>
            <a:r>
              <a:rPr lang="en-US" i="1" dirty="0">
                <a:solidFill>
                  <a:schemeClr val="accent6"/>
                </a:solidFill>
              </a:rPr>
              <a:t>temporary</a:t>
            </a:r>
            <a:r>
              <a:rPr lang="en-US" dirty="0"/>
              <a:t> security credentials </a:t>
            </a:r>
            <a:endParaRPr lang="en-US" dirty="0"/>
          </a:p>
          <a:p>
            <a:r>
              <a:rPr lang="en-US" dirty="0"/>
              <a:t>Examples of how IAM roles are used to </a:t>
            </a:r>
            <a:r>
              <a:rPr lang="en-US" b="1" dirty="0">
                <a:solidFill>
                  <a:schemeClr val="accent5"/>
                </a:solidFill>
              </a:rPr>
              <a:t>delegate</a:t>
            </a:r>
            <a:r>
              <a:rPr lang="en-US" dirty="0"/>
              <a:t> access – </a:t>
            </a:r>
            <a:endParaRPr lang="en-US" dirty="0"/>
          </a:p>
          <a:p>
            <a:pPr lvl="1"/>
            <a:r>
              <a:rPr lang="en-US" sz="2000" dirty="0"/>
              <a:t>Used by an IAM user in the same AWS account as the role </a:t>
            </a:r>
            <a:endParaRPr lang="en-US" sz="2000" dirty="0"/>
          </a:p>
          <a:p>
            <a:pPr lvl="1"/>
            <a:r>
              <a:rPr lang="en-US" sz="2000" dirty="0"/>
              <a:t>Used by an AWS service—such as Amazon EC2—in the same account as the role</a:t>
            </a:r>
            <a:endParaRPr lang="en-US" sz="2000" dirty="0"/>
          </a:p>
          <a:p>
            <a:pPr lvl="1"/>
            <a:r>
              <a:rPr lang="en-US" sz="2000" dirty="0"/>
              <a:t>Used by an IAM user in a different AWS account than the role</a:t>
            </a:r>
            <a:endParaRPr lang="en-US" sz="2000"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
        <p:nvSpPr>
          <p:cNvPr id="6" name="Footer Placeholder 5"/>
          <p:cNvSpPr>
            <a:spLocks noGrp="1"/>
          </p:cNvSpPr>
          <p:nvPr>
            <p:ph type="ftr" sz="quarter" idx="3"/>
          </p:nvPr>
        </p:nvSpPr>
        <p:spPr/>
        <p:txBody>
          <a:bodyPr/>
          <a:lstStyle/>
          <a:p>
            <a:r>
              <a:rPr lang="en-US" dirty="0"/>
              <a:t>© 2019 Amazon Web Services, Inc. or its Affiliates. All rights reserved.</a:t>
            </a:r>
            <a:endParaRPr lang="en-US" dirty="0"/>
          </a:p>
        </p:txBody>
      </p:sp>
      <p:pic>
        <p:nvPicPr>
          <p:cNvPr id="9" name="Graphic 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472928" y="1821668"/>
            <a:ext cx="994748" cy="994748"/>
          </a:xfrm>
          <a:prstGeom prst="rect">
            <a:avLst/>
          </a:prstGeom>
        </p:spPr>
      </p:pic>
      <p:sp>
        <p:nvSpPr>
          <p:cNvPr id="10" name="TextBox 9"/>
          <p:cNvSpPr txBox="1"/>
          <p:nvPr/>
        </p:nvSpPr>
        <p:spPr>
          <a:xfrm>
            <a:off x="10201875" y="2688026"/>
            <a:ext cx="1571025" cy="338554"/>
          </a:xfrm>
          <a:prstGeom prst="rect">
            <a:avLst/>
          </a:prstGeom>
          <a:noFill/>
        </p:spPr>
        <p:txBody>
          <a:bodyPr wrap="square" rtlCol="0">
            <a:spAutoFit/>
          </a:bodyPr>
          <a:lstStyle/>
          <a:p>
            <a:pPr algn="ctr"/>
            <a:r>
              <a:rPr lang="en-US" sz="1600" b="1" dirty="0"/>
              <a:t>IAM role</a:t>
            </a:r>
            <a:endParaRPr lang="en-US" sz="1600" b="1" dirty="0"/>
          </a:p>
        </p:txBody>
      </p:sp>
    </p:spTree>
    <p:custDataLst>
      <p:tags r:id="rId3"/>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use of an IAM role</a:t>
            </a:r>
            <a:endParaRPr lang="en-US" dirty="0"/>
          </a:p>
        </p:txBody>
      </p:sp>
      <p:sp>
        <p:nvSpPr>
          <p:cNvPr id="3" name="Content Placeholder 2"/>
          <p:cNvSpPr>
            <a:spLocks noGrp="1"/>
          </p:cNvSpPr>
          <p:nvPr>
            <p:ph idx="1"/>
          </p:nvPr>
        </p:nvSpPr>
        <p:spPr>
          <a:xfrm>
            <a:off x="419100" y="1528175"/>
            <a:ext cx="4516242" cy="4648788"/>
          </a:xfrm>
        </p:spPr>
        <p:txBody>
          <a:bodyPr/>
          <a:lstStyle/>
          <a:p>
            <a:pPr marL="0" indent="0">
              <a:buNone/>
            </a:pPr>
            <a:r>
              <a:rPr lang="en-US" sz="2400" b="1" dirty="0">
                <a:solidFill>
                  <a:schemeClr val="accent5"/>
                </a:solidFill>
              </a:rPr>
              <a:t>Scenario</a:t>
            </a:r>
            <a:r>
              <a:rPr lang="en-US" sz="2400" dirty="0"/>
              <a:t>: </a:t>
            </a:r>
            <a:endParaRPr lang="en-US" sz="2400" dirty="0"/>
          </a:p>
          <a:p>
            <a:r>
              <a:rPr lang="en-US" sz="1800" dirty="0"/>
              <a:t>An application that runs on an EC2 instance needs access to an S3 bucket</a:t>
            </a:r>
            <a:endParaRPr lang="en-US" sz="1800" dirty="0"/>
          </a:p>
          <a:p>
            <a:pPr marL="0" indent="0">
              <a:buNone/>
            </a:pPr>
            <a:endParaRPr lang="en-US" sz="2400" dirty="0"/>
          </a:p>
          <a:p>
            <a:pPr marL="0" indent="0">
              <a:buNone/>
            </a:pPr>
            <a:r>
              <a:rPr lang="en-US" sz="2400" b="1" dirty="0">
                <a:solidFill>
                  <a:schemeClr val="accent6"/>
                </a:solidFill>
              </a:rPr>
              <a:t>Solution</a:t>
            </a:r>
            <a:r>
              <a:rPr lang="en-US" sz="2400" dirty="0"/>
              <a:t>:</a:t>
            </a:r>
            <a:endParaRPr lang="en-US" sz="2400" dirty="0"/>
          </a:p>
          <a:p>
            <a:r>
              <a:rPr lang="en-US" sz="1800" dirty="0"/>
              <a:t>Define an IAM policy that grants access to the S3 bucket. </a:t>
            </a:r>
            <a:endParaRPr lang="en-US" sz="1800" dirty="0"/>
          </a:p>
          <a:p>
            <a:r>
              <a:rPr lang="en-US" sz="1800" dirty="0"/>
              <a:t>Attach the policy to a role</a:t>
            </a:r>
            <a:endParaRPr lang="en-US" sz="1800" dirty="0"/>
          </a:p>
          <a:p>
            <a:r>
              <a:rPr lang="en-US" sz="1800" dirty="0"/>
              <a:t>Allow the EC2 instance to assume the role</a:t>
            </a:r>
            <a:endParaRPr lang="en-US" sz="1800" dirty="0"/>
          </a:p>
          <a:p>
            <a:endParaRPr lang="en-US" sz="1800"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
        <p:nvSpPr>
          <p:cNvPr id="5" name="Footer Placeholder 4"/>
          <p:cNvSpPr>
            <a:spLocks noGrp="1"/>
          </p:cNvSpPr>
          <p:nvPr>
            <p:ph type="ftr" sz="quarter" idx="3"/>
          </p:nvPr>
        </p:nvSpPr>
        <p:spPr/>
        <p:txBody>
          <a:bodyPr/>
          <a:lstStyle/>
          <a:p>
            <a:r>
              <a:rPr lang="en-US" dirty="0"/>
              <a:t>© 2019 Amazon Web Services, Inc. or its Affiliates. All rights reserved.</a:t>
            </a:r>
            <a:endParaRPr lang="en-US" dirty="0"/>
          </a:p>
        </p:txBody>
      </p:sp>
      <p:grpSp>
        <p:nvGrpSpPr>
          <p:cNvPr id="7" name="Group 6" descr="diagram shows an IAM policy attached to an IAM role which is in turn attached to an EC2 instance running an application. The application must access an S3 bucket, and it can, because of the attached permissions."/>
          <p:cNvGrpSpPr/>
          <p:nvPr/>
        </p:nvGrpSpPr>
        <p:grpSpPr>
          <a:xfrm>
            <a:off x="5405119" y="1690841"/>
            <a:ext cx="5999163" cy="4231171"/>
            <a:chOff x="4330699" y="1690841"/>
            <a:chExt cx="5999163" cy="4231171"/>
          </a:xfrm>
        </p:grpSpPr>
        <p:sp>
          <p:nvSpPr>
            <p:cNvPr id="6" name="Rectangle 5"/>
            <p:cNvSpPr/>
            <p:nvPr/>
          </p:nvSpPr>
          <p:spPr>
            <a:xfrm>
              <a:off x="4330699" y="1690841"/>
              <a:ext cx="5999163" cy="41855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r>
                <a:rPr lang="en-US" sz="1600" dirty="0">
                  <a:solidFill>
                    <a:sysClr val="windowText" lastClr="000000"/>
                  </a:solidFill>
                </a:rPr>
                <a:t> AWS Cloud</a:t>
              </a:r>
              <a:endParaRPr lang="en-US" sz="1600" dirty="0">
                <a:solidFill>
                  <a:sysClr val="windowText" lastClr="000000"/>
                </a:solidFill>
              </a:endParaRPr>
            </a:p>
          </p:txBody>
        </p:sp>
        <p:pic>
          <p:nvPicPr>
            <p:cNvPr id="8" name="Graphic 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330699" y="1690842"/>
              <a:ext cx="384176" cy="384176"/>
            </a:xfrm>
            <a:prstGeom prst="rect">
              <a:avLst/>
            </a:prstGeom>
          </p:spPr>
        </p:pic>
        <p:pic>
          <p:nvPicPr>
            <p:cNvPr id="10" name="Graphic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0728" y="2450035"/>
              <a:ext cx="469900" cy="469900"/>
            </a:xfrm>
            <a:prstGeom prst="rect">
              <a:avLst/>
            </a:prstGeom>
          </p:spPr>
        </p:pic>
        <p:pic>
          <p:nvPicPr>
            <p:cNvPr id="11" name="Picture 10"/>
            <p:cNvPicPr>
              <a:picLocks noChangeAspect="1"/>
            </p:cNvPicPr>
            <p:nvPr/>
          </p:nvPicPr>
          <p:blipFill>
            <a:blip r:embed="rId5"/>
            <a:stretch>
              <a:fillRect/>
            </a:stretch>
          </p:blipFill>
          <p:spPr>
            <a:xfrm>
              <a:off x="5255878" y="3001595"/>
              <a:ext cx="496301" cy="469900"/>
            </a:xfrm>
            <a:prstGeom prst="rect">
              <a:avLst/>
            </a:prstGeom>
          </p:spPr>
        </p:pic>
        <p:sp>
          <p:nvSpPr>
            <p:cNvPr id="12" name="Rectangle 11"/>
            <p:cNvSpPr/>
            <p:nvPr/>
          </p:nvSpPr>
          <p:spPr>
            <a:xfrm>
              <a:off x="4662153" y="2454797"/>
              <a:ext cx="2677676" cy="115843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noAutofit/>
            </a:bodyPr>
            <a:lstStyle/>
            <a:p>
              <a:pPr algn="r"/>
              <a:r>
                <a:rPr lang="en-US" sz="1600" dirty="0">
                  <a:solidFill>
                    <a:srgbClr val="5A6B86"/>
                  </a:solidFill>
                </a:rPr>
                <a:t>Amazon EC2 instance</a:t>
              </a:r>
              <a:endParaRPr lang="en-US" sz="1600" dirty="0">
                <a:solidFill>
                  <a:srgbClr val="5A6B86"/>
                </a:solidFill>
              </a:endParaRPr>
            </a:p>
          </p:txBody>
        </p:sp>
        <p:sp>
          <p:nvSpPr>
            <p:cNvPr id="13" name="TextBox 12"/>
            <p:cNvSpPr txBox="1"/>
            <p:nvPr/>
          </p:nvSpPr>
          <p:spPr>
            <a:xfrm>
              <a:off x="5706563" y="3062611"/>
              <a:ext cx="119295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6" name="Graphic 15"/>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1785" y="2765356"/>
              <a:ext cx="635809" cy="635809"/>
            </a:xfrm>
            <a:prstGeom prst="rect">
              <a:avLst/>
            </a:prstGeom>
          </p:spPr>
        </p:pic>
        <p:sp>
          <p:nvSpPr>
            <p:cNvPr id="17" name="TextBox 16"/>
            <p:cNvSpPr txBox="1"/>
            <p:nvPr/>
          </p:nvSpPr>
          <p:spPr>
            <a:xfrm>
              <a:off x="8930787" y="3411275"/>
              <a:ext cx="1253485" cy="830997"/>
            </a:xfrm>
            <a:prstGeom prst="rect">
              <a:avLst/>
            </a:prstGeom>
            <a:noFill/>
          </p:spPr>
          <p:txBody>
            <a:bodyPr wrap="square" rtlCol="0">
              <a:spAutoFit/>
            </a:bodyPr>
            <a:lstStyle/>
            <a:p>
              <a:pPr algn="ctr"/>
              <a:r>
                <a:rPr lang="en-US" sz="1600" dirty="0"/>
                <a:t>Amazon S3 bucket </a:t>
              </a:r>
              <a:r>
                <a:rPr lang="en-US" sz="1600" i="1" dirty="0"/>
                <a:t>photos</a:t>
              </a:r>
              <a:endParaRPr lang="en-US" sz="1600" dirty="0"/>
            </a:p>
          </p:txBody>
        </p:sp>
        <p:sp>
          <p:nvSpPr>
            <p:cNvPr id="18" name="TextBox 17"/>
            <p:cNvSpPr txBox="1"/>
            <p:nvPr/>
          </p:nvSpPr>
          <p:spPr>
            <a:xfrm>
              <a:off x="5516019" y="4798628"/>
              <a:ext cx="1037442" cy="338554"/>
            </a:xfrm>
            <a:prstGeom prst="rect">
              <a:avLst/>
            </a:prstGeom>
            <a:noFill/>
          </p:spPr>
          <p:txBody>
            <a:bodyPr wrap="square" rtlCol="0">
              <a:spAutoFit/>
            </a:bodyPr>
            <a:lstStyle/>
            <a:p>
              <a:pPr algn="ctr"/>
              <a:r>
                <a:rPr lang="en-US" sz="1600" dirty="0"/>
                <a:t>IAM role</a:t>
              </a:r>
              <a:endParaRPr lang="en-US" sz="1600" dirty="0"/>
            </a:p>
          </p:txBody>
        </p:sp>
        <p:pic>
          <p:nvPicPr>
            <p:cNvPr id="19" name="Graphic 1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67949" y="4374529"/>
              <a:ext cx="469900" cy="469900"/>
            </a:xfrm>
            <a:prstGeom prst="rect">
              <a:avLst/>
            </a:prstGeom>
          </p:spPr>
        </p:pic>
        <p:sp>
          <p:nvSpPr>
            <p:cNvPr id="20" name="TextBox 19"/>
            <p:cNvSpPr txBox="1"/>
            <p:nvPr/>
          </p:nvSpPr>
          <p:spPr>
            <a:xfrm>
              <a:off x="7926817" y="4844794"/>
              <a:ext cx="1541378" cy="1077218"/>
            </a:xfrm>
            <a:prstGeom prst="rect">
              <a:avLst/>
            </a:prstGeom>
            <a:noFill/>
          </p:spPr>
          <p:txBody>
            <a:bodyPr wrap="square" rtlCol="0">
              <a:spAutoFit/>
            </a:bodyPr>
            <a:lstStyle/>
            <a:p>
              <a:pPr algn="ctr"/>
              <a:r>
                <a:rPr lang="en-US" sz="1600" dirty="0"/>
                <a:t>IAM policy </a:t>
              </a:r>
              <a:r>
                <a:rPr lang="en-US" sz="1600" i="1" dirty="0"/>
                <a:t>grants access to photos bucket</a:t>
              </a:r>
              <a:endParaRPr lang="en-US" sz="1600" i="1" dirty="0"/>
            </a:p>
          </p:txBody>
        </p:sp>
        <p:pic>
          <p:nvPicPr>
            <p:cNvPr id="21" name="Graphic 20"/>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9061" y="4367390"/>
              <a:ext cx="516890" cy="516890"/>
            </a:xfrm>
            <a:prstGeom prst="rect">
              <a:avLst/>
            </a:prstGeom>
          </p:spPr>
        </p:pic>
        <p:cxnSp>
          <p:nvCxnSpPr>
            <p:cNvPr id="23" name="Straight Arrow Connector 22"/>
            <p:cNvCxnSpPr>
              <a:stCxn id="19" idx="0"/>
              <a:endCxn id="12" idx="2"/>
            </p:cNvCxnSpPr>
            <p:nvPr/>
          </p:nvCxnSpPr>
          <p:spPr>
            <a:xfrm flipH="1" flipV="1">
              <a:off x="6000991" y="3613231"/>
              <a:ext cx="1908" cy="761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72591" y="4633946"/>
              <a:ext cx="973343"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6" name="Straight Arrow Connector 25"/>
            <p:cNvCxnSpPr>
              <a:stCxn id="21" idx="1"/>
              <a:endCxn id="19" idx="3"/>
            </p:cNvCxnSpPr>
            <p:nvPr/>
          </p:nvCxnSpPr>
          <p:spPr>
            <a:xfrm flipH="1" flipV="1">
              <a:off x="6237849" y="4609479"/>
              <a:ext cx="2201212" cy="16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958492" y="3743770"/>
              <a:ext cx="1699504" cy="584775"/>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Role </a:t>
              </a: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assumed</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by</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the EC2 instance</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0" name="Straight Arrow Connector 39"/>
            <p:cNvCxnSpPr/>
            <p:nvPr/>
          </p:nvCxnSpPr>
          <p:spPr>
            <a:xfrm>
              <a:off x="7338455" y="3120152"/>
              <a:ext cx="169124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449367" y="1999834"/>
              <a:ext cx="1692879" cy="1077218"/>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has permissions to access the S3 bucket</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Oval 47"/>
            <p:cNvSpPr/>
            <p:nvPr/>
          </p:nvSpPr>
          <p:spPr>
            <a:xfrm>
              <a:off x="7120134" y="4932152"/>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US" dirty="0"/>
            </a:p>
          </p:txBody>
        </p:sp>
        <p:sp>
          <p:nvSpPr>
            <p:cNvPr id="49" name="Oval 48"/>
            <p:cNvSpPr/>
            <p:nvPr/>
          </p:nvSpPr>
          <p:spPr>
            <a:xfrm>
              <a:off x="5680237" y="3885297"/>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en-US" dirty="0"/>
            </a:p>
          </p:txBody>
        </p:sp>
        <p:sp>
          <p:nvSpPr>
            <p:cNvPr id="51" name="Oval 50"/>
            <p:cNvSpPr/>
            <p:nvPr/>
          </p:nvSpPr>
          <p:spPr>
            <a:xfrm>
              <a:off x="7911994" y="3216821"/>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US" dirty="0"/>
            </a:p>
          </p:txBody>
        </p:sp>
      </p:grpSp>
    </p:spTree>
    <p:custDataLst>
      <p:tags r:id="rId1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volution-of-data-centers-a-look-at-how-data-centers-have-evolved-ove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5184" y="2297184"/>
            <a:ext cx="5193792" cy="37804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crosoft's data centers dwarf the small Eastern Washington town of Quinc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712" y="2297184"/>
            <a:ext cx="5352287" cy="37804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2752" y="6108154"/>
            <a:ext cx="5413248" cy="769441"/>
          </a:xfrm>
          <a:prstGeom prst="rect">
            <a:avLst/>
          </a:prstGeom>
          <a:noFill/>
        </p:spPr>
        <p:txBody>
          <a:bodyPr wrap="square" rtlCol="0">
            <a:spAutoFit/>
          </a:bodyPr>
          <a:lstStyle/>
          <a:p>
            <a:r>
              <a:rPr lang="en-US" sz="1100" i="1" dirty="0"/>
              <a:t>Microsoft's datacenters dwarf the small Eastern Washington town of Quincy.</a:t>
            </a:r>
            <a:endParaRPr lang="en-US" sz="1100" i="1" dirty="0"/>
          </a:p>
          <a:p>
            <a:r>
              <a:rPr lang="en-US" sz="1100" i="1" dirty="0"/>
              <a:t>https://</a:t>
            </a:r>
            <a:r>
              <a:rPr lang="en-US" sz="1100" i="1" dirty="0" err="1"/>
              <a:t>www.zdnet.com</a:t>
            </a:r>
            <a:r>
              <a:rPr lang="en-US" sz="1100" i="1" dirty="0"/>
              <a:t>/article/photos-a-tour-inside-one-of-</a:t>
            </a:r>
            <a:r>
              <a:rPr lang="en-US" sz="1100" i="1" dirty="0" err="1"/>
              <a:t>microsofts</a:t>
            </a:r>
            <a:r>
              <a:rPr lang="en-US" sz="1100" i="1" dirty="0"/>
              <a:t>-cloud-data-centers/</a:t>
            </a:r>
            <a:endParaRPr lang="en-US" sz="1100" i="1" dirty="0"/>
          </a:p>
          <a:p>
            <a:br>
              <a:rPr lang="en-US" sz="1100" i="1" dirty="0"/>
            </a:br>
            <a:endParaRPr lang="en-US" sz="1100" dirty="0"/>
          </a:p>
        </p:txBody>
      </p:sp>
      <p:sp>
        <p:nvSpPr>
          <p:cNvPr id="7" name="TextBox 6"/>
          <p:cNvSpPr txBox="1"/>
          <p:nvPr/>
        </p:nvSpPr>
        <p:spPr>
          <a:xfrm>
            <a:off x="890016" y="1548384"/>
            <a:ext cx="3072384" cy="584775"/>
          </a:xfrm>
          <a:prstGeom prst="rect">
            <a:avLst/>
          </a:prstGeom>
          <a:noFill/>
        </p:spPr>
        <p:txBody>
          <a:bodyPr wrap="square" rtlCol="0">
            <a:spAutoFit/>
          </a:bodyPr>
          <a:lstStyle/>
          <a:p>
            <a:r>
              <a:rPr lang="en-US" sz="3200" dirty="0"/>
              <a:t>Outside</a:t>
            </a:r>
            <a:endParaRPr lang="en-US" sz="3200" dirty="0"/>
          </a:p>
        </p:txBody>
      </p:sp>
      <p:sp>
        <p:nvSpPr>
          <p:cNvPr id="8" name="TextBox 7"/>
          <p:cNvSpPr txBox="1"/>
          <p:nvPr/>
        </p:nvSpPr>
        <p:spPr>
          <a:xfrm>
            <a:off x="8016240" y="1554480"/>
            <a:ext cx="3072384" cy="584775"/>
          </a:xfrm>
          <a:prstGeom prst="rect">
            <a:avLst/>
          </a:prstGeom>
          <a:noFill/>
        </p:spPr>
        <p:txBody>
          <a:bodyPr wrap="square" rtlCol="0">
            <a:spAutoFit/>
          </a:bodyPr>
          <a:lstStyle/>
          <a:p>
            <a:r>
              <a:rPr lang="en-US" sz="3200" dirty="0"/>
              <a:t>Inside</a:t>
            </a:r>
            <a:endParaRPr lang="en-US" sz="3200" dirty="0"/>
          </a:p>
        </p:txBody>
      </p:sp>
      <p:sp>
        <p:nvSpPr>
          <p:cNvPr id="9" name="Title 8"/>
          <p:cNvSpPr>
            <a:spLocks noGrp="1"/>
          </p:cNvSpPr>
          <p:nvPr>
            <p:ph type="title"/>
          </p:nvPr>
        </p:nvSpPr>
        <p:spPr/>
        <p:txBody>
          <a:bodyPr/>
          <a:lstStyle/>
          <a:p>
            <a:r>
              <a:rPr lang="en-US" dirty="0"/>
              <a:t>How a Data Center looks like?</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2019 Amazon Web Services, Inc. or its Affiliates. All rights reserved.</a:t>
            </a:r>
            <a:endParaRPr lang="en-US" dirty="0"/>
          </a:p>
        </p:txBody>
      </p:sp>
      <p:sp>
        <p:nvSpPr>
          <p:cNvPr id="3" name="Title 2"/>
          <p:cNvSpPr>
            <a:spLocks noGrp="1"/>
          </p:cNvSpPr>
          <p:nvPr>
            <p:ph type="title"/>
          </p:nvPr>
        </p:nvSpPr>
        <p:spPr/>
        <p:txBody>
          <a:bodyPr/>
          <a:lstStyle/>
          <a:p>
            <a:r>
              <a:rPr lang="en-US" dirty="0"/>
              <a:t>Section 2 key takeaways</a:t>
            </a:r>
            <a:endParaRPr lang="en-US" dirty="0"/>
          </a:p>
        </p:txBody>
      </p:sp>
      <p:sp>
        <p:nvSpPr>
          <p:cNvPr id="4" name="Slide Number Placeholder 3"/>
          <p:cNvSpPr>
            <a:spLocks noGrp="1"/>
          </p:cNvSpPr>
          <p:nvPr>
            <p:ph type="sldNum" sz="quarter" idx="10"/>
          </p:nvPr>
        </p:nvSpPr>
        <p:spPr/>
        <p:txBody>
          <a:bodyPr/>
          <a:lstStyle/>
          <a:p>
            <a:fld id="{B6A95138-A96E-2F42-A959-2EFD44FE4AB7}" type="slidenum">
              <a:rPr lang="en-US" smtClean="0"/>
            </a:fld>
            <a:endParaRPr lang="en-US" dirty="0"/>
          </a:p>
        </p:txBody>
      </p:sp>
      <p:sp>
        <p:nvSpPr>
          <p:cNvPr id="5" name="Content Placeholder 4"/>
          <p:cNvSpPr>
            <a:spLocks noGrp="1"/>
          </p:cNvSpPr>
          <p:nvPr>
            <p:ph idx="16"/>
          </p:nvPr>
        </p:nvSpPr>
        <p:spPr/>
        <p:txBody>
          <a:bodyPr/>
          <a:lstStyle/>
          <a:p>
            <a:r>
              <a:rPr lang="en-US" sz="2200" b="1" dirty="0">
                <a:solidFill>
                  <a:schemeClr val="accent5"/>
                </a:solidFill>
              </a:rPr>
              <a:t>IAM policies </a:t>
            </a:r>
            <a:r>
              <a:rPr lang="en-US" sz="2200" dirty="0"/>
              <a:t>are constructed with JavaScript Object Notation (JSON) and define permissions.</a:t>
            </a:r>
            <a:endParaRPr lang="en-US" sz="2200" dirty="0"/>
          </a:p>
          <a:p>
            <a:pPr lvl="1"/>
            <a:r>
              <a:rPr lang="en-US" sz="1800" dirty="0"/>
              <a:t>IAM policies can be attached to any </a:t>
            </a:r>
            <a:r>
              <a:rPr lang="en-US" sz="1800" b="1" dirty="0">
                <a:solidFill>
                  <a:schemeClr val="accent5"/>
                </a:solidFill>
              </a:rPr>
              <a:t>IAM entity</a:t>
            </a:r>
            <a:r>
              <a:rPr lang="en-US" sz="1800" dirty="0"/>
              <a:t>.</a:t>
            </a:r>
            <a:endParaRPr lang="en-US" sz="1800" dirty="0"/>
          </a:p>
          <a:p>
            <a:pPr lvl="1"/>
            <a:r>
              <a:rPr lang="en-US" sz="1800" dirty="0"/>
              <a:t>Entities are IAM users, IAM groups, and IAM roles.</a:t>
            </a:r>
            <a:endParaRPr lang="en-US" sz="1600" dirty="0"/>
          </a:p>
          <a:p>
            <a:r>
              <a:rPr lang="en-US" sz="2200" dirty="0"/>
              <a:t>An </a:t>
            </a:r>
            <a:r>
              <a:rPr lang="en-US" sz="2200" b="1" dirty="0">
                <a:solidFill>
                  <a:schemeClr val="accent5"/>
                </a:solidFill>
              </a:rPr>
              <a:t>IAM user </a:t>
            </a:r>
            <a:r>
              <a:rPr lang="en-US" sz="2200" dirty="0"/>
              <a:t>provides a way for a person, application, or service to authenticate to AWS.</a:t>
            </a:r>
            <a:endParaRPr lang="en-US" sz="2200" dirty="0"/>
          </a:p>
          <a:p>
            <a:r>
              <a:rPr lang="en-US" sz="2200" dirty="0"/>
              <a:t>An </a:t>
            </a:r>
            <a:r>
              <a:rPr lang="en-US" sz="2200" b="1" dirty="0">
                <a:solidFill>
                  <a:schemeClr val="accent5"/>
                </a:solidFill>
              </a:rPr>
              <a:t>IAM group </a:t>
            </a:r>
            <a:r>
              <a:rPr lang="en-US" sz="2200" dirty="0"/>
              <a:t>is a simple way to attach the same policies to multiple users.</a:t>
            </a:r>
            <a:endParaRPr lang="en-US" sz="2200" dirty="0"/>
          </a:p>
          <a:p>
            <a:r>
              <a:rPr lang="en-US" sz="2200" dirty="0"/>
              <a:t>An </a:t>
            </a:r>
            <a:r>
              <a:rPr lang="en-US" sz="2200" b="1" dirty="0">
                <a:solidFill>
                  <a:schemeClr val="accent5"/>
                </a:solidFill>
              </a:rPr>
              <a:t>IAM role </a:t>
            </a:r>
            <a:r>
              <a:rPr lang="en-US" sz="2200" dirty="0"/>
              <a:t>can have permissions policies attached to it, and can be used to delegate temporary access to users or applications.</a:t>
            </a:r>
            <a:endParaRPr lang="en-US" sz="2200" dirty="0"/>
          </a:p>
        </p:txBody>
      </p:sp>
      <p:pic>
        <p:nvPicPr>
          <p:cNvPr id="6" name="Picture Placeholder 6"/>
          <p:cNvPicPr>
            <a:picLocks noChangeAspect="1"/>
          </p:cNvPicPr>
          <p:nvPr/>
        </p:nvPicPr>
        <p:blipFill>
          <a:blip r:embed="rId1"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2"/>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2019 Amazon Web Services, Inc. or its Affiliates. All rights reserved.</a:t>
            </a:r>
            <a:endParaRPr lang="en-US" dirty="0"/>
          </a:p>
        </p:txBody>
      </p:sp>
      <p:sp>
        <p:nvSpPr>
          <p:cNvPr id="2" name="Title 1"/>
          <p:cNvSpPr>
            <a:spLocks noGrp="1"/>
          </p:cNvSpPr>
          <p:nvPr>
            <p:ph type="title"/>
          </p:nvPr>
        </p:nvSpPr>
        <p:spPr/>
        <p:txBody>
          <a:bodyPr>
            <a:noAutofit/>
          </a:bodyPr>
          <a:lstStyle/>
          <a:p>
            <a:pPr algn="ctr"/>
            <a:r>
              <a:rPr lang="en-US" sz="4400" dirty="0"/>
              <a:t>Recorded demo: IAM</a:t>
            </a:r>
            <a:endParaRPr lang="en-US" sz="4400" dirty="0"/>
          </a:p>
        </p:txBody>
      </p:sp>
      <p:sp>
        <p:nvSpPr>
          <p:cNvPr id="6" name="Slide Number Placeholder 5"/>
          <p:cNvSpPr>
            <a:spLocks noGrp="1"/>
          </p:cNvSpPr>
          <p:nvPr>
            <p:ph type="sldNum" sz="quarter" idx="10"/>
          </p:nvPr>
        </p:nvSpPr>
        <p:spPr/>
        <p:txBody>
          <a:bodyPr/>
          <a:lstStyle/>
          <a:p>
            <a:fld id="{B6A95138-A96E-2F42-A959-2EFD44FE4AB7}" type="slidenum">
              <a:rPr lang="en-US" smtClean="0"/>
            </a:fld>
            <a:endParaRPr lang="en-US" dirty="0"/>
          </a:p>
        </p:txBody>
      </p:sp>
      <p:pic>
        <p:nvPicPr>
          <p:cNvPr id="3" name="Picture 2">
            <a:hlinkClick r:id="rId1"/>
          </p:cNvPr>
          <p:cNvPicPr>
            <a:picLocks noChangeAspect="1"/>
          </p:cNvPicPr>
          <p:nvPr/>
        </p:nvPicPr>
        <p:blipFill>
          <a:blip r:embed="rId2"/>
          <a:stretch>
            <a:fillRect/>
          </a:stretch>
        </p:blipFill>
        <p:spPr>
          <a:xfrm>
            <a:off x="5520131" y="2190750"/>
            <a:ext cx="5961955" cy="3086100"/>
          </a:xfrm>
          <a:prstGeom prst="rect">
            <a:avLst/>
          </a:prstGeom>
        </p:spPr>
      </p:pic>
    </p:spTree>
    <p:custDataLst>
      <p:tags r:id="rId3"/>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ICS 432 Lab 1: Exercise 2:</a:t>
            </a:r>
            <a:br>
              <a:rPr lang="en-US" dirty="0">
                <a:latin typeface="+mj-lt"/>
              </a:rPr>
            </a:br>
            <a:r>
              <a:rPr lang="en-US" dirty="0">
                <a:latin typeface="+mj-lt"/>
              </a:rPr>
              <a:t>AWS Academy course Module 4 - Lab 1</a:t>
            </a:r>
            <a:endParaRPr lang="en-US" dirty="0">
              <a:latin typeface="+mj-lt"/>
            </a:endParaRPr>
          </a:p>
        </p:txBody>
      </p:sp>
      <p:sp>
        <p:nvSpPr>
          <p:cNvPr id="3" name="Content Placeholder 2"/>
          <p:cNvSpPr>
            <a:spLocks noGrp="1"/>
          </p:cNvSpPr>
          <p:nvPr>
            <p:ph idx="1"/>
          </p:nvPr>
        </p:nvSpPr>
        <p:spPr/>
        <p:txBody>
          <a:bodyPr/>
          <a:lstStyle/>
          <a:p>
            <a:pPr>
              <a:lnSpc>
                <a:spcPct val="200000"/>
              </a:lnSpc>
            </a:pPr>
            <a:r>
              <a:rPr lang="en-US" sz="2400" dirty="0"/>
              <a:t>Task 1: Explore the Users and Groups.</a:t>
            </a:r>
            <a:endParaRPr lang="en-US" sz="2400" dirty="0"/>
          </a:p>
          <a:p>
            <a:pPr>
              <a:lnSpc>
                <a:spcPct val="200000"/>
              </a:lnSpc>
            </a:pPr>
            <a:r>
              <a:rPr lang="en-US" sz="2400" dirty="0"/>
              <a:t>Task 2: Add Users to Groups.</a:t>
            </a:r>
            <a:endParaRPr lang="en-US" sz="2400" dirty="0"/>
          </a:p>
          <a:p>
            <a:pPr>
              <a:lnSpc>
                <a:spcPct val="200000"/>
              </a:lnSpc>
            </a:pPr>
            <a:r>
              <a:rPr lang="en-US" sz="2400" dirty="0"/>
              <a:t>Task 3: Sign-In and Test Users.</a:t>
            </a:r>
            <a:endParaRPr lang="en-US" sz="2400" dirty="0"/>
          </a:p>
        </p:txBody>
      </p:sp>
      <p:sp>
        <p:nvSpPr>
          <p:cNvPr id="5" name="Slide Number Placeholder 4"/>
          <p:cNvSpPr>
            <a:spLocks noGrp="1"/>
          </p:cNvSpPr>
          <p:nvPr>
            <p:ph type="sldNum" sz="quarter" idx="12"/>
          </p:nvPr>
        </p:nvSpPr>
        <p:spPr/>
        <p:txBody>
          <a:bodyPr/>
          <a:lstStyle/>
          <a:p>
            <a:fld id="{B6A95138-A96E-2F42-A959-2EFD44FE4AB7}" type="slidenum">
              <a:rPr lang="en-US" smtClean="0"/>
            </a:fld>
            <a:endParaRPr lang="en-US"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pic>
        <p:nvPicPr>
          <p:cNvPr id="14" name="Graphic 1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471216" y="2254152"/>
            <a:ext cx="982156" cy="982156"/>
          </a:xfrm>
          <a:prstGeom prst="rect">
            <a:avLst/>
          </a:prstGeom>
        </p:spPr>
      </p:pic>
      <p:sp>
        <p:nvSpPr>
          <p:cNvPr id="15" name="TextBox 14"/>
          <p:cNvSpPr txBox="1"/>
          <p:nvPr/>
        </p:nvSpPr>
        <p:spPr>
          <a:xfrm>
            <a:off x="7811342" y="3436065"/>
            <a:ext cx="2301904" cy="830997"/>
          </a:xfrm>
          <a:prstGeom prst="rect">
            <a:avLst/>
          </a:prstGeom>
          <a:noFill/>
        </p:spPr>
        <p:txBody>
          <a:bodyPr wrap="square" rtlCol="0">
            <a:spAutoFit/>
          </a:bodyPr>
          <a:lstStyle/>
          <a:p>
            <a:pPr algn="ctr"/>
            <a:r>
              <a:rPr lang="en-US" sz="1600" dirty="0"/>
              <a:t>AWS Identity and Access Management (IAM)</a:t>
            </a:r>
            <a:endParaRPr lang="en-US" sz="1600" dirty="0"/>
          </a:p>
        </p:txBody>
      </p:sp>
    </p:spTree>
    <p:custDataLst>
      <p:tags r:id="rId3"/>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Lab 1: Final product </a:t>
            </a:r>
            <a:endParaRPr lang="en-US" dirty="0">
              <a:latin typeface="+mj-lt"/>
            </a:endParaRPr>
          </a:p>
        </p:txBody>
      </p:sp>
      <p:sp>
        <p:nvSpPr>
          <p:cNvPr id="3" name="Footer Placeholder 2"/>
          <p:cNvSpPr>
            <a:spLocks noGrp="1"/>
          </p:cNvSpPr>
          <p:nvPr>
            <p:ph type="ftr" sz="quarter" idx="3"/>
          </p:nvPr>
        </p:nvSpPr>
        <p:spPr/>
        <p:txBody>
          <a:bodyPr/>
          <a:lstStyle/>
          <a:p>
            <a:r>
              <a:rPr lang="en-US" dirty="0"/>
              <a:t>© 2019 Amazon Web Services, Inc. or its Affiliates. All rights reserved.</a:t>
            </a:r>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grpSp>
        <p:nvGrpSpPr>
          <p:cNvPr id="5" name="Group 4" descr="graphic shows an AWS account with users 1, 2, and 3, and groups. user1 is part of the EC2-Admin group, user2 is part of the EC2-Support group, and user3 is part of the S3-Support group. Each group has different policy rights."/>
          <p:cNvGrpSpPr/>
          <p:nvPr/>
        </p:nvGrpSpPr>
        <p:grpSpPr>
          <a:xfrm>
            <a:off x="1226293" y="1539102"/>
            <a:ext cx="9509094" cy="4547109"/>
            <a:chOff x="1226293" y="1539102"/>
            <a:chExt cx="9509094" cy="4547109"/>
          </a:xfrm>
        </p:grpSpPr>
        <p:sp>
          <p:nvSpPr>
            <p:cNvPr id="38" name="TextBox 37"/>
            <p:cNvSpPr txBox="1"/>
            <p:nvPr/>
          </p:nvSpPr>
          <p:spPr>
            <a:xfrm>
              <a:off x="2587399"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user-2</a:t>
              </a:r>
              <a:endParaRPr lang="en-US" sz="1600" dirty="0">
                <a:ea typeface="Amazon Ember" panose="020B0603020204020204" pitchFamily="34" charset="0"/>
                <a:cs typeface="Amazon Ember" panose="020B0603020204020204" pitchFamily="34" charset="0"/>
              </a:endParaRPr>
            </a:p>
          </p:txBody>
        </p:sp>
        <p:sp>
          <p:nvSpPr>
            <p:cNvPr id="39" name="TextBox 38"/>
            <p:cNvSpPr txBox="1"/>
            <p:nvPr/>
          </p:nvSpPr>
          <p:spPr>
            <a:xfrm>
              <a:off x="3946062" y="3052838"/>
              <a:ext cx="1106956"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user-3</a:t>
              </a:r>
              <a:endParaRPr lang="en-US" sz="1600" dirty="0">
                <a:ea typeface="Amazon Ember" panose="020B0603020204020204" pitchFamily="34" charset="0"/>
                <a:cs typeface="Amazon Ember" panose="020B0603020204020204" pitchFamily="34" charset="0"/>
              </a:endParaRPr>
            </a:p>
          </p:txBody>
        </p:sp>
        <p:sp>
          <p:nvSpPr>
            <p:cNvPr id="40" name="TextBox 39"/>
            <p:cNvSpPr txBox="1"/>
            <p:nvPr/>
          </p:nvSpPr>
          <p:spPr>
            <a:xfrm>
              <a:off x="5331064" y="3047801"/>
              <a:ext cx="1340827"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EC2-Admin</a:t>
              </a:r>
              <a:endParaRPr lang="en-US" sz="1600" dirty="0">
                <a:ea typeface="Amazon Ember" panose="020B0603020204020204" pitchFamily="34" charset="0"/>
                <a:cs typeface="Amazon Ember" panose="020B0603020204020204" pitchFamily="34" charset="0"/>
              </a:endParaRPr>
            </a:p>
          </p:txBody>
        </p:sp>
        <p:cxnSp>
          <p:nvCxnSpPr>
            <p:cNvPr id="50" name="Elbow Connector 49"/>
            <p:cNvCxnSpPr/>
            <p:nvPr/>
          </p:nvCxnSpPr>
          <p:spPr>
            <a:xfrm rot="10800000" flipV="1">
              <a:off x="1852733" y="2732093"/>
              <a:ext cx="3488683" cy="667620"/>
            </a:xfrm>
            <a:prstGeom prst="bentConnector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 name="Elbow Connector 50"/>
            <p:cNvCxnSpPr>
              <a:endCxn id="40" idx="0"/>
            </p:cNvCxnSpPr>
            <p:nvPr/>
          </p:nvCxnSpPr>
          <p:spPr>
            <a:xfrm rot="16200000" flipH="1">
              <a:off x="5319034" y="2365357"/>
              <a:ext cx="687982" cy="676906"/>
            </a:xfrm>
            <a:prstGeom prst="bentConnector3">
              <a:avLst>
                <a:gd name="adj1" fmla="val 53692"/>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7031265" y="2356788"/>
              <a:ext cx="1166613" cy="379656"/>
            </a:xfrm>
            <a:prstGeom prst="rect">
              <a:avLst/>
            </a:prstGeom>
            <a:noFill/>
          </p:spPr>
          <p:txBody>
            <a:bodyPr wrap="square" rtlCol="0">
              <a:spAutoFit/>
            </a:bodyPr>
            <a:lstStyle/>
            <a:p>
              <a:r>
                <a:rPr lang="en-US" sz="1865" b="1" dirty="0">
                  <a:solidFill>
                    <a:schemeClr val="accent6"/>
                  </a:solidFill>
                  <a:ea typeface="Amazon Ember" panose="020B0603020204020204" pitchFamily="34" charset="0"/>
                  <a:cs typeface="Amazon Ember" panose="020B0603020204020204" pitchFamily="34" charset="0"/>
                </a:rPr>
                <a:t>Groups</a:t>
              </a:r>
              <a:endParaRPr lang="en-US" sz="1865" b="1" dirty="0">
                <a:solidFill>
                  <a:schemeClr val="accent6"/>
                </a:solidFill>
                <a:ea typeface="Amazon Ember" panose="020B0603020204020204" pitchFamily="34" charset="0"/>
                <a:cs typeface="Amazon Ember" panose="020B0603020204020204" pitchFamily="34" charset="0"/>
              </a:endParaRPr>
            </a:p>
          </p:txBody>
        </p:sp>
        <p:sp>
          <p:nvSpPr>
            <p:cNvPr id="67" name="TextBox 66"/>
            <p:cNvSpPr txBox="1"/>
            <p:nvPr/>
          </p:nvSpPr>
          <p:spPr>
            <a:xfrm>
              <a:off x="6775644"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EC2-Support</a:t>
              </a:r>
              <a:endParaRPr lang="en-US" sz="1600" dirty="0">
                <a:ea typeface="Amazon Ember" panose="020B0603020204020204" pitchFamily="34" charset="0"/>
                <a:cs typeface="Amazon Ember" panose="020B0603020204020204" pitchFamily="34" charset="0"/>
              </a:endParaRPr>
            </a:p>
          </p:txBody>
        </p:sp>
        <p:cxnSp>
          <p:nvCxnSpPr>
            <p:cNvPr id="73" name="Straight Connector 72"/>
            <p:cNvCxnSpPr/>
            <p:nvPr/>
          </p:nvCxnSpPr>
          <p:spPr>
            <a:xfrm flipV="1">
              <a:off x="9644689" y="3432421"/>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Elbow Connector 75"/>
            <p:cNvCxnSpPr/>
            <p:nvPr/>
          </p:nvCxnSpPr>
          <p:spPr>
            <a:xfrm>
              <a:off x="5628857" y="2728481"/>
              <a:ext cx="3971431" cy="697221"/>
            </a:xfrm>
            <a:prstGeom prst="bentConnector3">
              <a:avLst>
                <a:gd name="adj1" fmla="val 100813"/>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Elbow Connector 80"/>
            <p:cNvCxnSpPr>
              <a:endCxn id="39" idx="0"/>
            </p:cNvCxnSpPr>
            <p:nvPr/>
          </p:nvCxnSpPr>
          <p:spPr>
            <a:xfrm rot="5400000">
              <a:off x="4567588" y="2293386"/>
              <a:ext cx="691405" cy="827499"/>
            </a:xfrm>
            <a:prstGeom prst="bentConnector3">
              <a:avLst>
                <a:gd name="adj1" fmla="val 53674"/>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194794" y="1630283"/>
              <a:ext cx="1343720" cy="379656"/>
            </a:xfrm>
            <a:prstGeom prst="rect">
              <a:avLst/>
            </a:prstGeom>
            <a:noFill/>
            <a:ln>
              <a:noFill/>
            </a:ln>
          </p:spPr>
          <p:txBody>
            <a:bodyPr wrap="square" rtlCol="0">
              <a:spAutoFit/>
            </a:bodyPr>
            <a:lstStyle/>
            <a:p>
              <a:pPr algn="ctr"/>
              <a:r>
                <a:rPr lang="en-US" sz="1865" b="1" dirty="0">
                  <a:solidFill>
                    <a:schemeClr val="bg1"/>
                  </a:solidFill>
                  <a:ea typeface="Amazon Ember" panose="020B0603020204020204" pitchFamily="34" charset="0"/>
                  <a:cs typeface="Amazon Ember" panose="020B0603020204020204" pitchFamily="34" charset="0"/>
                </a:rPr>
                <a:t>Account</a:t>
              </a:r>
              <a:endParaRPr lang="en-US" sz="1865" b="1" dirty="0">
                <a:solidFill>
                  <a:schemeClr val="bg1"/>
                </a:solidFill>
                <a:ea typeface="Amazon Ember" panose="020B0603020204020204" pitchFamily="34" charset="0"/>
                <a:cs typeface="Amazon Ember" panose="020B0603020204020204" pitchFamily="34" charset="0"/>
              </a:endParaRPr>
            </a:p>
          </p:txBody>
        </p:sp>
        <p:sp>
          <p:nvSpPr>
            <p:cNvPr id="62" name="TextBox 61"/>
            <p:cNvSpPr txBox="1"/>
            <p:nvPr/>
          </p:nvSpPr>
          <p:spPr>
            <a:xfrm>
              <a:off x="2728595" y="2352437"/>
              <a:ext cx="1166613" cy="379656"/>
            </a:xfrm>
            <a:prstGeom prst="rect">
              <a:avLst/>
            </a:prstGeom>
            <a:noFill/>
          </p:spPr>
          <p:txBody>
            <a:bodyPr wrap="square" rtlCol="0">
              <a:spAutoFit/>
            </a:bodyPr>
            <a:lstStyle/>
            <a:p>
              <a:r>
                <a:rPr lang="en-US" sz="1865" b="1" dirty="0">
                  <a:solidFill>
                    <a:schemeClr val="accent5"/>
                  </a:solidFill>
                  <a:ea typeface="Amazon Ember" panose="020B0603020204020204" pitchFamily="34" charset="0"/>
                  <a:cs typeface="Amazon Ember" panose="020B0603020204020204" pitchFamily="34" charset="0"/>
                </a:rPr>
                <a:t>Users</a:t>
              </a:r>
              <a:endParaRPr lang="en-US" sz="1865" b="1" dirty="0">
                <a:solidFill>
                  <a:schemeClr val="accent5"/>
                </a:solidFill>
                <a:ea typeface="Amazon Ember" panose="020B0603020204020204" pitchFamily="34" charset="0"/>
                <a:cs typeface="Amazon Ember" panose="020B0603020204020204" pitchFamily="34" charset="0"/>
              </a:endParaRPr>
            </a:p>
          </p:txBody>
        </p:sp>
        <p:cxnSp>
          <p:nvCxnSpPr>
            <p:cNvPr id="64" name="Straight Connector 63"/>
            <p:cNvCxnSpPr/>
            <p:nvPr/>
          </p:nvCxnSpPr>
          <p:spPr>
            <a:xfrm>
              <a:off x="3207505" y="2744221"/>
              <a:ext cx="0" cy="295726"/>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endCxn id="67" idx="0"/>
            </p:cNvCxnSpPr>
            <p:nvPr/>
          </p:nvCxnSpPr>
          <p:spPr>
            <a:xfrm>
              <a:off x="7568123" y="2688661"/>
              <a:ext cx="1" cy="3591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788388" y="3047801"/>
              <a:ext cx="1584960" cy="338554"/>
            </a:xfrm>
            <a:prstGeom prst="rect">
              <a:avLst/>
            </a:prstGeom>
            <a:solidFill>
              <a:schemeClr val="accent6">
                <a:lumMod val="20000"/>
                <a:lumOff val="80000"/>
              </a:schemeClr>
            </a:solidFill>
            <a:ln>
              <a:solidFill>
                <a:srgbClr val="FF99FF"/>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S3-Support</a:t>
              </a:r>
              <a:endParaRPr lang="en-US" sz="1600" dirty="0">
                <a:ea typeface="Amazon Ember" panose="020B0603020204020204" pitchFamily="34" charset="0"/>
                <a:cs typeface="Amazon Ember" panose="020B0603020204020204" pitchFamily="34" charset="0"/>
              </a:endParaRPr>
            </a:p>
          </p:txBody>
        </p:sp>
        <p:sp>
          <p:nvSpPr>
            <p:cNvPr id="86" name="TextBox 85"/>
            <p:cNvSpPr txBox="1"/>
            <p:nvPr/>
          </p:nvSpPr>
          <p:spPr>
            <a:xfrm>
              <a:off x="8914801" y="4737371"/>
              <a:ext cx="1584960" cy="710997"/>
            </a:xfrm>
            <a:prstGeom prst="rect">
              <a:avLst/>
            </a:prstGeom>
            <a:noFill/>
          </p:spPr>
          <p:txBody>
            <a:bodyPr wrap="square" lIns="0" tIns="0" rIns="0" bIns="0" rtlCol="0">
              <a:noAutofit/>
            </a:bodyPr>
            <a:lstStyle/>
            <a:p>
              <a:pPr algn="ctr"/>
              <a:r>
                <a:rPr lang="en-US" sz="1600" dirty="0">
                  <a:ea typeface="Amazon Ember Light" panose="020B0403020204020204" pitchFamily="34" charset="0"/>
                  <a:cs typeface="Amazon Ember Light" panose="020B0403020204020204" pitchFamily="34" charset="0"/>
                </a:rPr>
                <a:t>IAM managed policy S3 read-only access</a:t>
              </a:r>
              <a:endParaRPr lang="en-US" sz="1600" dirty="0">
                <a:ea typeface="Amazon Ember Light" panose="020B0403020204020204" pitchFamily="34" charset="0"/>
                <a:cs typeface="Amazon Ember Light" panose="020B0403020204020204" pitchFamily="34" charset="0"/>
              </a:endParaRPr>
            </a:p>
          </p:txBody>
        </p:sp>
        <p:cxnSp>
          <p:nvCxnSpPr>
            <p:cNvPr id="87" name="Straight Connector 86"/>
            <p:cNvCxnSpPr/>
            <p:nvPr/>
          </p:nvCxnSpPr>
          <p:spPr>
            <a:xfrm flipV="1">
              <a:off x="5981818" y="3427163"/>
              <a:ext cx="0" cy="54864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5321587" y="4708732"/>
              <a:ext cx="1359780" cy="494568"/>
            </a:xfrm>
            <a:prstGeom prst="rect">
              <a:avLst/>
            </a:prstGeom>
            <a:noFill/>
          </p:spPr>
          <p:txBody>
            <a:bodyPr wrap="square" lIns="0" tIns="0" rIns="0" bIns="0" rtlCol="0">
              <a:noAutofit/>
            </a:bodyPr>
            <a:lstStyle/>
            <a:p>
              <a:pPr algn="ctr"/>
              <a:r>
                <a:rPr lang="en-US" sz="1600" dirty="0">
                  <a:ea typeface="Amazon Ember Light" panose="020B0403020204020204" pitchFamily="34" charset="0"/>
                  <a:cs typeface="Amazon Ember Light" panose="020B0403020204020204" pitchFamily="34" charset="0"/>
                </a:rPr>
                <a:t>IAM inline policy</a:t>
              </a:r>
              <a:endParaRPr lang="en-US" sz="1600" dirty="0">
                <a:ea typeface="Amazon Ember Light" panose="020B0403020204020204" pitchFamily="34" charset="0"/>
                <a:cs typeface="Amazon Ember Light" panose="020B0403020204020204" pitchFamily="34" charset="0"/>
              </a:endParaRPr>
            </a:p>
          </p:txBody>
        </p:sp>
        <p:sp>
          <p:nvSpPr>
            <p:cNvPr id="98" name="TextBox 97"/>
            <p:cNvSpPr txBox="1"/>
            <p:nvPr/>
          </p:nvSpPr>
          <p:spPr>
            <a:xfrm>
              <a:off x="7625312" y="4328789"/>
              <a:ext cx="1453736" cy="934045"/>
            </a:xfrm>
            <a:prstGeom prst="rect">
              <a:avLst/>
            </a:prstGeom>
            <a:noFill/>
          </p:spPr>
          <p:txBody>
            <a:bodyPr wrap="square" lIns="0" tIns="0" rIns="0" bIns="0" rtlCol="0">
              <a:noAutofit/>
            </a:bodyPr>
            <a:lstStyle/>
            <a:p>
              <a:pPr algn="ctr"/>
              <a:r>
                <a:rPr lang="en-US" sz="1600" dirty="0">
                  <a:latin typeface="Amazon Ember" panose="020B0603020204020204" pitchFamily="34" charset="0"/>
                  <a:ea typeface="Amazon Ember" panose="020B0603020204020204" pitchFamily="34" charset="0"/>
                  <a:cs typeface="Amazon Ember Light" panose="020B0403020204020204" pitchFamily="34" charset="0"/>
                </a:rPr>
                <a:t>Amazon EC2 </a:t>
              </a:r>
              <a:br>
                <a:rPr lang="en-US" sz="1600" dirty="0">
                  <a:latin typeface="Amazon Ember" panose="020B0603020204020204" pitchFamily="34" charset="0"/>
                  <a:ea typeface="Amazon Ember" panose="020B0603020204020204" pitchFamily="34" charset="0"/>
                  <a:cs typeface="Amazon Ember Light" panose="020B0403020204020204" pitchFamily="34" charset="0"/>
                </a:rPr>
              </a:br>
              <a:r>
                <a:rPr lang="en-US" sz="1600" dirty="0">
                  <a:latin typeface="Amazon Ember" panose="020B0603020204020204" pitchFamily="34" charset="0"/>
                  <a:ea typeface="Amazon Ember" panose="020B0603020204020204" pitchFamily="34" charset="0"/>
                  <a:cs typeface="Amazon Ember Light" panose="020B0403020204020204" pitchFamily="34" charset="0"/>
                </a:rPr>
                <a:t>read-only access</a:t>
              </a:r>
              <a:endParaRPr lang="en-US" sz="1600" dirty="0">
                <a:latin typeface="Amazon Ember" panose="020B0603020204020204" pitchFamily="34" charset="0"/>
                <a:ea typeface="Amazon Ember" panose="020B0603020204020204" pitchFamily="34" charset="0"/>
                <a:cs typeface="Amazon Ember Light" panose="020B0403020204020204" pitchFamily="34" charset="0"/>
              </a:endParaRPr>
            </a:p>
          </p:txBody>
        </p:sp>
        <p:sp>
          <p:nvSpPr>
            <p:cNvPr id="101" name="TextBox 100"/>
            <p:cNvSpPr txBox="1"/>
            <p:nvPr/>
          </p:nvSpPr>
          <p:spPr>
            <a:xfrm>
              <a:off x="3971700" y="4708732"/>
              <a:ext cx="1661478" cy="746461"/>
            </a:xfrm>
            <a:prstGeom prst="rect">
              <a:avLst/>
            </a:prstGeom>
            <a:noFill/>
          </p:spPr>
          <p:txBody>
            <a:bodyPr wrap="square" lIns="0" tIns="0" rIns="0" bIns="0" rtlCol="0">
              <a:noAutofit/>
            </a:bodyPr>
            <a:lstStyle/>
            <a:p>
              <a:pPr algn="ctr"/>
              <a:r>
                <a:rPr lang="en-US" sz="1600" dirty="0">
                  <a:ea typeface="Amazon Ember Light" panose="020B0403020204020204" pitchFamily="34" charset="0"/>
                  <a:cs typeface="Amazon Ember Light" panose="020B0403020204020204" pitchFamily="34" charset="0"/>
                </a:rPr>
                <a:t>Amazon EC2 –  </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View, start, and stop access</a:t>
              </a:r>
              <a:endParaRPr lang="en-US" sz="1600" dirty="0">
                <a:ea typeface="Amazon Ember Light" panose="020B0403020204020204" pitchFamily="34" charset="0"/>
                <a:cs typeface="Amazon Ember Light" panose="020B0403020204020204" pitchFamily="34" charset="0"/>
              </a:endParaRPr>
            </a:p>
          </p:txBody>
        </p:sp>
        <p:sp>
          <p:nvSpPr>
            <p:cNvPr id="102" name="TextBox 101"/>
            <p:cNvSpPr txBox="1"/>
            <p:nvPr/>
          </p:nvSpPr>
          <p:spPr>
            <a:xfrm>
              <a:off x="1226293" y="3052838"/>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user-1</a:t>
              </a:r>
              <a:endParaRPr lang="en-US" sz="1600" dirty="0">
                <a:ea typeface="Amazon Ember" panose="020B0603020204020204" pitchFamily="34" charset="0"/>
                <a:cs typeface="Amazon Ember" panose="020B0603020204020204" pitchFamily="34" charset="0"/>
              </a:endParaRPr>
            </a:p>
          </p:txBody>
        </p:sp>
        <p:sp>
          <p:nvSpPr>
            <p:cNvPr id="103" name="TextBox 102"/>
            <p:cNvSpPr txBox="1"/>
            <p:nvPr/>
          </p:nvSpPr>
          <p:spPr>
            <a:xfrm>
              <a:off x="9073305"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user-1</a:t>
              </a:r>
              <a:endParaRPr lang="en-US" sz="1600" dirty="0">
                <a:ea typeface="Amazon Ember" panose="020B0603020204020204" pitchFamily="34" charset="0"/>
                <a:cs typeface="Amazon Ember" panose="020B0603020204020204" pitchFamily="34" charset="0"/>
              </a:endParaRPr>
            </a:p>
          </p:txBody>
        </p:sp>
        <p:cxnSp>
          <p:nvCxnSpPr>
            <p:cNvPr id="104" name="Straight Connector 103"/>
            <p:cNvCxnSpPr/>
            <p:nvPr/>
          </p:nvCxnSpPr>
          <p:spPr>
            <a:xfrm flipV="1">
              <a:off x="9651373" y="5489697"/>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6692252" y="3664890"/>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user-2</a:t>
              </a:r>
              <a:endParaRPr lang="en-US" sz="1600" dirty="0">
                <a:ea typeface="Amazon Ember" panose="020B0603020204020204" pitchFamily="34" charset="0"/>
                <a:cs typeface="Amazon Ember" panose="020B0603020204020204" pitchFamily="34" charset="0"/>
              </a:endParaRPr>
            </a:p>
          </p:txBody>
        </p:sp>
        <p:cxnSp>
          <p:nvCxnSpPr>
            <p:cNvPr id="106" name="Straight Connector 105"/>
            <p:cNvCxnSpPr/>
            <p:nvPr/>
          </p:nvCxnSpPr>
          <p:spPr>
            <a:xfrm flipV="1">
              <a:off x="7238792" y="3454606"/>
              <a:ext cx="0" cy="182880"/>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107" name="TextBox 106"/>
            <p:cNvSpPr txBox="1"/>
            <p:nvPr/>
          </p:nvSpPr>
          <p:spPr>
            <a:xfrm>
              <a:off x="5391877" y="5747657"/>
              <a:ext cx="1219200" cy="338554"/>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lgn="ctr"/>
              <a:r>
                <a:rPr lang="en-US" sz="1600" dirty="0">
                  <a:ea typeface="Amazon Ember" panose="020B0603020204020204" pitchFamily="34" charset="0"/>
                  <a:cs typeface="Amazon Ember" panose="020B0603020204020204" pitchFamily="34" charset="0"/>
                </a:rPr>
                <a:t>user-3</a:t>
              </a:r>
              <a:endParaRPr lang="en-US" sz="1600" dirty="0">
                <a:ea typeface="Amazon Ember" panose="020B0603020204020204" pitchFamily="34" charset="0"/>
                <a:cs typeface="Amazon Ember" panose="020B0603020204020204" pitchFamily="34" charset="0"/>
              </a:endParaRPr>
            </a:p>
          </p:txBody>
        </p:sp>
        <p:cxnSp>
          <p:nvCxnSpPr>
            <p:cNvPr id="108" name="Straight Connector 107"/>
            <p:cNvCxnSpPr>
              <a:stCxn id="107" idx="0"/>
              <a:endCxn id="92" idx="2"/>
            </p:cNvCxnSpPr>
            <p:nvPr/>
          </p:nvCxnSpPr>
          <p:spPr>
            <a:xfrm flipV="1">
              <a:off x="6001477" y="5203300"/>
              <a:ext cx="0" cy="544357"/>
            </a:xfrm>
            <a:prstGeom prst="line">
              <a:avLst/>
            </a:prstGeom>
            <a:ln w="9525">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pic>
          <p:nvPicPr>
            <p:cNvPr id="49" name="Graphic 4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45918" y="4014646"/>
              <a:ext cx="722726" cy="722726"/>
            </a:xfrm>
            <a:prstGeom prst="rect">
              <a:avLst/>
            </a:prstGeom>
          </p:spPr>
        </p:pic>
        <p:pic>
          <p:nvPicPr>
            <p:cNvPr id="54" name="Graphic 5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640114" y="3940289"/>
              <a:ext cx="722726" cy="722726"/>
            </a:xfrm>
            <a:prstGeom prst="rect">
              <a:avLst/>
            </a:prstGeom>
          </p:spPr>
        </p:pic>
        <p:pic>
          <p:nvPicPr>
            <p:cNvPr id="57" name="Graphic 56"/>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2662" y="3981061"/>
              <a:ext cx="722725" cy="722725"/>
            </a:xfrm>
            <a:prstGeom prst="rect">
              <a:avLst/>
            </a:prstGeom>
          </p:spPr>
        </p:pic>
        <p:pic>
          <p:nvPicPr>
            <p:cNvPr id="58" name="Graphic 5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2070" y="3931951"/>
              <a:ext cx="711200" cy="711200"/>
            </a:xfrm>
            <a:prstGeom prst="rect">
              <a:avLst/>
            </a:prstGeom>
          </p:spPr>
        </p:pic>
        <p:pic>
          <p:nvPicPr>
            <p:cNvPr id="59" name="Graphic 5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5004" y="3595346"/>
              <a:ext cx="711200" cy="711200"/>
            </a:xfrm>
            <a:prstGeom prst="rect">
              <a:avLst/>
            </a:prstGeom>
          </p:spPr>
        </p:pic>
        <p:pic>
          <p:nvPicPr>
            <p:cNvPr id="60" name="Graphic 5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32734" y="1539102"/>
              <a:ext cx="740597" cy="740597"/>
            </a:xfrm>
            <a:prstGeom prst="rect">
              <a:avLst/>
            </a:prstGeom>
          </p:spPr>
        </p:pic>
        <p:sp>
          <p:nvSpPr>
            <p:cNvPr id="61" name="TextBox 60"/>
            <p:cNvSpPr txBox="1"/>
            <p:nvPr/>
          </p:nvSpPr>
          <p:spPr>
            <a:xfrm>
              <a:off x="5173553" y="1791175"/>
              <a:ext cx="1857712" cy="400110"/>
            </a:xfrm>
            <a:prstGeom prst="rect">
              <a:avLst/>
            </a:prstGeom>
            <a:noFill/>
          </p:spPr>
          <p:txBody>
            <a:bodyPr wrap="square" rtlCol="0">
              <a:spAutoFit/>
            </a:bodyPr>
            <a:lstStyle/>
            <a:p>
              <a:pPr algn="ctr"/>
              <a:r>
                <a:rPr lang="en-US" sz="2000" b="1" dirty="0"/>
                <a:t>AWS account</a:t>
              </a:r>
              <a:endParaRPr lang="en-US" sz="2000" b="1" dirty="0"/>
            </a:p>
          </p:txBody>
        </p:sp>
      </p:grpSp>
    </p:spTree>
    <p:custDataLst>
      <p:tags r:id="rId9"/>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Section 5: Securing data on AWS</a:t>
            </a:r>
            <a:endParaRPr lang="en-US" sz="4000" dirty="0"/>
          </a:p>
        </p:txBody>
      </p:sp>
      <p:sp>
        <p:nvSpPr>
          <p:cNvPr id="3" name="Text Placeholder 2"/>
          <p:cNvSpPr>
            <a:spLocks noGrp="1"/>
          </p:cNvSpPr>
          <p:nvPr>
            <p:ph type="body" sz="quarter" idx="10"/>
          </p:nvPr>
        </p:nvSpPr>
        <p:spPr/>
        <p:txBody>
          <a:bodyPr/>
          <a:lstStyle/>
          <a:p>
            <a:r>
              <a:rPr lang="en-US" dirty="0"/>
              <a:t>Module 4: AWS Cloud Security</a:t>
            </a:r>
            <a:endParaRPr lang="en-US" dirty="0"/>
          </a:p>
          <a:p>
            <a:endParaRPr lang="en-US"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Encryption of data </a:t>
            </a:r>
            <a:r>
              <a:rPr lang="en-US" i="1" dirty="0"/>
              <a:t>at rest</a:t>
            </a:r>
            <a:endParaRPr lang="en-US" i="1" dirty="0"/>
          </a:p>
        </p:txBody>
      </p:sp>
      <p:sp>
        <p:nvSpPr>
          <p:cNvPr id="6" name="Content Placeholder 5"/>
          <p:cNvSpPr>
            <a:spLocks noGrp="1"/>
          </p:cNvSpPr>
          <p:nvPr>
            <p:ph idx="1"/>
          </p:nvPr>
        </p:nvSpPr>
        <p:spPr>
          <a:xfrm>
            <a:off x="419100" y="1528175"/>
            <a:ext cx="10294083" cy="4648788"/>
          </a:xfrm>
        </p:spPr>
        <p:txBody>
          <a:bodyPr/>
          <a:lstStyle/>
          <a:p>
            <a:r>
              <a:rPr lang="en-US" sz="2400" b="1" dirty="0">
                <a:solidFill>
                  <a:schemeClr val="accent5"/>
                </a:solidFill>
              </a:rPr>
              <a:t>Encryption</a:t>
            </a:r>
            <a:r>
              <a:rPr lang="en-US" sz="2400" dirty="0"/>
              <a:t> encodes data with a </a:t>
            </a:r>
            <a:r>
              <a:rPr lang="en-US" sz="2400" dirty="0">
                <a:solidFill>
                  <a:schemeClr val="accent6"/>
                </a:solidFill>
              </a:rPr>
              <a:t>secret key</a:t>
            </a:r>
            <a:r>
              <a:rPr lang="en-US" sz="2400" dirty="0"/>
              <a:t>, which makes it unreadable</a:t>
            </a:r>
            <a:endParaRPr lang="en-US" sz="2400" dirty="0"/>
          </a:p>
          <a:p>
            <a:pPr lvl="1"/>
            <a:r>
              <a:rPr lang="en-US" sz="2000" dirty="0"/>
              <a:t>Only those who have the secret key can decode the data</a:t>
            </a:r>
            <a:endParaRPr lang="en-US" sz="2000" dirty="0"/>
          </a:p>
          <a:p>
            <a:pPr lvl="1"/>
            <a:r>
              <a:rPr lang="en-US" sz="2000" dirty="0">
                <a:solidFill>
                  <a:schemeClr val="accent6"/>
                </a:solidFill>
              </a:rPr>
              <a:t>AWS KMS </a:t>
            </a:r>
            <a:r>
              <a:rPr lang="en-US" sz="2000" dirty="0"/>
              <a:t>can manage your secret keys</a:t>
            </a:r>
            <a:endParaRPr lang="en-US" sz="2000" dirty="0"/>
          </a:p>
          <a:p>
            <a:pPr lvl="1"/>
            <a:r>
              <a:rPr lang="en-US" sz="2000" dirty="0"/>
              <a:t>using the open standard Advanced Encryption Standard (AES)-256 encryption algorithm.</a:t>
            </a:r>
            <a:endParaRPr lang="en-US" sz="2000" dirty="0"/>
          </a:p>
          <a:p>
            <a:endParaRPr lang="en-US" sz="2400" dirty="0"/>
          </a:p>
          <a:p>
            <a:r>
              <a:rPr lang="en-US" sz="2400" dirty="0"/>
              <a:t>AWS supports encryption of </a:t>
            </a:r>
            <a:r>
              <a:rPr lang="en-US" sz="2400" b="1" dirty="0">
                <a:solidFill>
                  <a:schemeClr val="accent5"/>
                </a:solidFill>
              </a:rPr>
              <a:t>data at rest</a:t>
            </a:r>
            <a:endParaRPr lang="en-US" sz="2400" b="1" dirty="0">
              <a:solidFill>
                <a:schemeClr val="accent5"/>
              </a:solidFill>
            </a:endParaRPr>
          </a:p>
          <a:p>
            <a:pPr lvl="1"/>
            <a:r>
              <a:rPr lang="en-US" sz="2000" dirty="0"/>
              <a:t>Data at rest = Data stored physically (on disk or on tape)</a:t>
            </a:r>
            <a:endParaRPr lang="en-US" sz="1800" dirty="0"/>
          </a:p>
          <a:p>
            <a:pPr lvl="1"/>
            <a:r>
              <a:rPr lang="en-US" sz="2000" dirty="0"/>
              <a:t>You can encrypt data stored in any service that is supported by AWS KMS, including:</a:t>
            </a:r>
            <a:endParaRPr lang="en-US" sz="2000" dirty="0"/>
          </a:p>
          <a:p>
            <a:pPr lvl="2"/>
            <a:r>
              <a:rPr lang="en-US" sz="1600" dirty="0"/>
              <a:t>Amazon S3</a:t>
            </a:r>
            <a:endParaRPr lang="en-US" sz="1600" dirty="0"/>
          </a:p>
          <a:p>
            <a:pPr lvl="2"/>
            <a:r>
              <a:rPr lang="en-US" sz="1600" dirty="0"/>
              <a:t>Amazon EBS</a:t>
            </a:r>
            <a:endParaRPr lang="en-US" sz="1600" dirty="0"/>
          </a:p>
          <a:p>
            <a:pPr lvl="2"/>
            <a:r>
              <a:rPr lang="en-US" sz="1600" dirty="0"/>
              <a:t>Amazon Elastic File System (Amazon EFS)</a:t>
            </a:r>
            <a:endParaRPr lang="en-US" sz="1600" dirty="0"/>
          </a:p>
          <a:p>
            <a:pPr lvl="2"/>
            <a:r>
              <a:rPr lang="en-US" sz="1600" dirty="0"/>
              <a:t>Amazon RDS managed databases</a:t>
            </a:r>
            <a:endParaRPr lang="en-US" sz="1600" dirty="0"/>
          </a:p>
          <a:p>
            <a:pPr lvl="1"/>
            <a:r>
              <a:rPr lang="en-US" dirty="0"/>
              <a:t>Encrypt your data using the open standard Advanced Encryption Standard (AES)-256 encryption algorithm.</a:t>
            </a:r>
            <a:endParaRPr lang="en-US" dirty="0"/>
          </a:p>
          <a:p>
            <a:pPr lvl="1"/>
            <a:endParaRPr lang="en-US" sz="2200" dirty="0"/>
          </a:p>
          <a:p>
            <a:endParaRPr lang="en-US"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pic>
        <p:nvPicPr>
          <p:cNvPr id="7" name="Graphic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343212" y="4528476"/>
            <a:ext cx="1158787" cy="1158787"/>
          </a:xfrm>
          <a:prstGeom prst="rect">
            <a:avLst/>
          </a:prstGeom>
        </p:spPr>
      </p:pic>
      <p:pic>
        <p:nvPicPr>
          <p:cNvPr id="8" name="Graphic 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43212" y="2068721"/>
            <a:ext cx="1158787" cy="1158787"/>
          </a:xfrm>
          <a:prstGeom prst="rect">
            <a:avLst/>
          </a:prstGeom>
        </p:spPr>
      </p:pic>
      <p:pic>
        <p:nvPicPr>
          <p:cNvPr id="9" name="Graphic 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3240" y="3429000"/>
            <a:ext cx="739943" cy="739943"/>
          </a:xfrm>
          <a:prstGeom prst="rect">
            <a:avLst/>
          </a:prstGeom>
        </p:spPr>
      </p:pic>
      <p:pic>
        <p:nvPicPr>
          <p:cNvPr id="10" name="Graphic 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16786" y="3429000"/>
            <a:ext cx="593816" cy="593816"/>
          </a:xfrm>
          <a:prstGeom prst="rect">
            <a:avLst/>
          </a:prstGeom>
        </p:spPr>
      </p:pic>
      <p:sp>
        <p:nvSpPr>
          <p:cNvPr id="11" name="Slide Number Placeholder 10"/>
          <p:cNvSpPr>
            <a:spLocks noGrp="1"/>
          </p:cNvSpPr>
          <p:nvPr>
            <p:ph type="sldNum" sz="quarter" idx="12"/>
          </p:nvPr>
        </p:nvSpPr>
        <p:spPr/>
        <p:txBody>
          <a:bodyPr/>
          <a:lstStyle/>
          <a:p>
            <a:fld id="{B6A95138-A96E-2F42-A959-2EFD44FE4AB7}" type="slidenum">
              <a:rPr lang="en-US" smtClean="0"/>
            </a:fld>
            <a:endParaRPr lang="en-US" dirty="0"/>
          </a:p>
        </p:txBody>
      </p:sp>
    </p:spTree>
    <p:custDataLst>
      <p:tags r:id="rId9"/>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Encryption of data </a:t>
            </a:r>
            <a:r>
              <a:rPr lang="en-US" i="1" dirty="0"/>
              <a:t>in transit</a:t>
            </a:r>
            <a:endParaRPr lang="en-US" i="1" dirty="0"/>
          </a:p>
        </p:txBody>
      </p:sp>
      <p:sp>
        <p:nvSpPr>
          <p:cNvPr id="6" name="Content Placeholder 5"/>
          <p:cNvSpPr>
            <a:spLocks noGrp="1"/>
          </p:cNvSpPr>
          <p:nvPr>
            <p:ph idx="1"/>
          </p:nvPr>
        </p:nvSpPr>
        <p:spPr>
          <a:xfrm>
            <a:off x="419100" y="1528175"/>
            <a:ext cx="10643641" cy="4648788"/>
          </a:xfrm>
        </p:spPr>
        <p:txBody>
          <a:bodyPr/>
          <a:lstStyle/>
          <a:p>
            <a:r>
              <a:rPr lang="en-US" sz="2600" dirty="0"/>
              <a:t>Encryption of </a:t>
            </a:r>
            <a:r>
              <a:rPr lang="en-US" sz="2600" b="1" dirty="0">
                <a:solidFill>
                  <a:schemeClr val="accent5"/>
                </a:solidFill>
              </a:rPr>
              <a:t>data in transit</a:t>
            </a:r>
            <a:r>
              <a:rPr lang="en-US" sz="2600" dirty="0"/>
              <a:t> (data moving across a network)</a:t>
            </a:r>
            <a:endParaRPr lang="en-US" sz="2600" dirty="0"/>
          </a:p>
          <a:p>
            <a:pPr lvl="1"/>
            <a:r>
              <a:rPr lang="en-US" sz="2200" b="1" dirty="0"/>
              <a:t>Transport Layer Security (TLS)</a:t>
            </a:r>
            <a:r>
              <a:rPr lang="en-US" sz="2200" dirty="0"/>
              <a:t>—formerly SSL—is an open standard protocol </a:t>
            </a:r>
            <a:endParaRPr lang="en-US" sz="2200" dirty="0"/>
          </a:p>
          <a:p>
            <a:pPr lvl="1"/>
            <a:r>
              <a:rPr lang="en-US" sz="2200" b="1" dirty="0">
                <a:solidFill>
                  <a:schemeClr val="accent5"/>
                </a:solidFill>
              </a:rPr>
              <a:t>AWS Certificate Manager </a:t>
            </a:r>
            <a:r>
              <a:rPr lang="en-US" sz="2200" dirty="0"/>
              <a:t>provides a way to manage, deploy, and renew TLS or SSL certificates </a:t>
            </a:r>
            <a:endParaRPr lang="en-US" sz="2200" dirty="0"/>
          </a:p>
          <a:p>
            <a:r>
              <a:rPr lang="en-US" sz="2600" dirty="0"/>
              <a:t>Secure HTTP (HTTPS) creates a secure tunnel</a:t>
            </a:r>
            <a:endParaRPr lang="en-US" sz="2600" dirty="0"/>
          </a:p>
          <a:p>
            <a:pPr lvl="1"/>
            <a:r>
              <a:rPr lang="en-US" sz="2200" dirty="0"/>
              <a:t>Uses TLS or SSL for the bidirectional exchange of data</a:t>
            </a:r>
            <a:endParaRPr lang="en-US" sz="2600" dirty="0"/>
          </a:p>
          <a:p>
            <a:r>
              <a:rPr lang="en-US" sz="2600" b="1" dirty="0">
                <a:solidFill>
                  <a:schemeClr val="accent5"/>
                </a:solidFill>
              </a:rPr>
              <a:t>AWS services support data in transit encryption</a:t>
            </a:r>
            <a:r>
              <a:rPr lang="en-US" sz="2600" dirty="0"/>
              <a:t>. </a:t>
            </a:r>
            <a:endParaRPr lang="en-US" sz="2600" dirty="0"/>
          </a:p>
          <a:p>
            <a:pPr lvl="1"/>
            <a:r>
              <a:rPr lang="en-US" sz="2200" dirty="0"/>
              <a:t>Two examples:</a:t>
            </a:r>
            <a:endParaRPr lang="en-US" sz="2200" dirty="0"/>
          </a:p>
          <a:p>
            <a:endParaRPr lang="en-US" dirty="0"/>
          </a:p>
        </p:txBody>
      </p:sp>
      <p:sp>
        <p:nvSpPr>
          <p:cNvPr id="4" name="Footer Placeholder 3"/>
          <p:cNvSpPr>
            <a:spLocks noGrp="1"/>
          </p:cNvSpPr>
          <p:nvPr>
            <p:ph type="ftr" sz="quarter" idx="3"/>
          </p:nvPr>
        </p:nvSpPr>
        <p:spPr/>
        <p:txBody>
          <a:bodyPr/>
          <a:lstStyle/>
          <a:p>
            <a:r>
              <a:rPr lang="en-US" dirty="0"/>
              <a:t>© 2019 Amazon Web Services, Inc. or its Affiliates. All rights reserved.</a:t>
            </a:r>
            <a:endParaRPr lang="en-US" dirty="0"/>
          </a:p>
        </p:txBody>
      </p:sp>
      <p:pic>
        <p:nvPicPr>
          <p:cNvPr id="7" name="Graphic 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04099" y="2880200"/>
            <a:ext cx="1331834" cy="1331834"/>
          </a:xfrm>
          <a:prstGeom prst="rect">
            <a:avLst/>
          </a:prstGeom>
        </p:spPr>
      </p:pic>
      <p:grpSp>
        <p:nvGrpSpPr>
          <p:cNvPr id="33" name="Group 32" descr="diagram shows two services in the AWS cloud: EC2 and Elastic File System and it shows an arrow between them labeled &quot;TLS encrypted data traffic&quot;."/>
          <p:cNvGrpSpPr/>
          <p:nvPr/>
        </p:nvGrpSpPr>
        <p:grpSpPr>
          <a:xfrm>
            <a:off x="1020684" y="4848975"/>
            <a:ext cx="4295454" cy="1567335"/>
            <a:chOff x="1223884" y="4848975"/>
            <a:chExt cx="4295454" cy="1567335"/>
          </a:xfrm>
        </p:grpSpPr>
        <p:pic>
          <p:nvPicPr>
            <p:cNvPr id="20" name="Graphic 1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3884" y="4853262"/>
              <a:ext cx="330200" cy="330200"/>
            </a:xfrm>
            <a:prstGeom prst="rect">
              <a:avLst/>
            </a:prstGeom>
          </p:spPr>
        </p:pic>
        <p:sp>
          <p:nvSpPr>
            <p:cNvPr id="21" name="Rectangle 20"/>
            <p:cNvSpPr/>
            <p:nvPr/>
          </p:nvSpPr>
          <p:spPr>
            <a:xfrm>
              <a:off x="1223884" y="4848975"/>
              <a:ext cx="4295454" cy="156733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r>
                <a:rPr lang="en-US" sz="1600" dirty="0">
                  <a:ln w="0"/>
                  <a:solidFill>
                    <a:sysClr val="windowText" lastClr="000000"/>
                  </a:solidFill>
                </a:rPr>
                <a:t>AWS Cloud</a:t>
              </a:r>
              <a:endParaRPr lang="en-US" sz="1600" dirty="0">
                <a:ln w="0"/>
                <a:solidFill>
                  <a:sysClr val="windowText" lastClr="000000"/>
                </a:solidFill>
              </a:endParaRPr>
            </a:p>
          </p:txBody>
        </p:sp>
        <p:sp>
          <p:nvSpPr>
            <p:cNvPr id="22" name="TextBox 21"/>
            <p:cNvSpPr txBox="1"/>
            <p:nvPr/>
          </p:nvSpPr>
          <p:spPr>
            <a:xfrm>
              <a:off x="3981029" y="5915353"/>
              <a:ext cx="1506552" cy="338554"/>
            </a:xfrm>
            <a:prstGeom prst="rect">
              <a:avLst/>
            </a:prstGeom>
            <a:noFill/>
          </p:spPr>
          <p:txBody>
            <a:bodyPr wrap="square" rtlCol="0">
              <a:spAutoFit/>
            </a:bodyPr>
            <a:lstStyle/>
            <a:p>
              <a:pPr algn="ctr"/>
              <a:r>
                <a:rPr lang="en-US" sz="1600" dirty="0"/>
                <a:t>Amazon EFS</a:t>
              </a:r>
              <a:endParaRPr lang="en-US" sz="1600" dirty="0"/>
            </a:p>
          </p:txBody>
        </p:sp>
        <p:pic>
          <p:nvPicPr>
            <p:cNvPr id="23" name="Graphic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8705" y="5229224"/>
              <a:ext cx="711200" cy="711200"/>
            </a:xfrm>
            <a:prstGeom prst="rect">
              <a:avLst/>
            </a:prstGeom>
          </p:spPr>
        </p:pic>
        <p:sp>
          <p:nvSpPr>
            <p:cNvPr id="24" name="TextBox 23"/>
            <p:cNvSpPr txBox="1"/>
            <p:nvPr/>
          </p:nvSpPr>
          <p:spPr>
            <a:xfrm>
              <a:off x="1636957" y="5979971"/>
              <a:ext cx="1513305" cy="338554"/>
            </a:xfrm>
            <a:prstGeom prst="rect">
              <a:avLst/>
            </a:prstGeom>
            <a:noFill/>
          </p:spPr>
          <p:txBody>
            <a:bodyPr wrap="square" rtlCol="0">
              <a:spAutoFit/>
            </a:bodyPr>
            <a:lstStyle/>
            <a:p>
              <a:pPr algn="ctr"/>
              <a:r>
                <a:rPr lang="en-US" sz="1600" dirty="0"/>
                <a:t>Amazon EC2</a:t>
              </a:r>
              <a:endParaRPr lang="en-US" sz="1600" dirty="0"/>
            </a:p>
          </p:txBody>
        </p:sp>
        <p:pic>
          <p:nvPicPr>
            <p:cNvPr id="25" name="Graphic 2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8009" y="5229224"/>
              <a:ext cx="711200" cy="711200"/>
            </a:xfrm>
            <a:prstGeom prst="rect">
              <a:avLst/>
            </a:prstGeom>
          </p:spPr>
        </p:pic>
        <p:cxnSp>
          <p:nvCxnSpPr>
            <p:cNvPr id="26" name="Straight Arrow Connector 25"/>
            <p:cNvCxnSpPr>
              <a:stCxn id="25" idx="3"/>
              <a:endCxn id="23" idx="1"/>
            </p:cNvCxnSpPr>
            <p:nvPr/>
          </p:nvCxnSpPr>
          <p:spPr>
            <a:xfrm>
              <a:off x="2749209" y="5584824"/>
              <a:ext cx="1629496"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749208" y="5284316"/>
              <a:ext cx="1470274" cy="830997"/>
            </a:xfrm>
            <a:prstGeom prst="rect">
              <a:avLst/>
            </a:prstGeom>
            <a:noFill/>
          </p:spPr>
          <p:txBody>
            <a:bodyPr wrap="none" rtlCol="0">
              <a:spAutoFit/>
            </a:bodyPr>
            <a:lstStyle/>
            <a:p>
              <a:pPr algn="ctr"/>
              <a:r>
                <a:rPr lang="en-US" sz="1600" dirty="0">
                  <a:ea typeface="Amazon Ember Light" panose="020B0403020204020204" pitchFamily="34" charset="0"/>
                  <a:cs typeface="Amazon Ember Light" panose="020B0403020204020204" pitchFamily="34" charset="0"/>
                </a:rPr>
                <a:t>TLS encrypted</a:t>
              </a:r>
              <a:br>
                <a:rPr lang="en-US" sz="1600" dirty="0">
                  <a:ea typeface="Amazon Ember Light" panose="020B0403020204020204" pitchFamily="34" charset="0"/>
                  <a:cs typeface="Amazon Ember Light" panose="020B0403020204020204" pitchFamily="34" charset="0"/>
                </a:rPr>
              </a:br>
              <a:r>
                <a:rPr lang="en-US" sz="1600" dirty="0">
                  <a:ea typeface="Amazon Ember Light" panose="020B0403020204020204" pitchFamily="34" charset="0"/>
                  <a:cs typeface="Amazon Ember Light" panose="020B0403020204020204" pitchFamily="34" charset="0"/>
                </a:rPr>
                <a:t>data traffic</a:t>
              </a:r>
              <a:br>
                <a:rPr lang="en-US" sz="1600" dirty="0">
                  <a:ea typeface="Amazon Ember Light" panose="020B0403020204020204" pitchFamily="34" charset="0"/>
                  <a:cs typeface="Amazon Ember Light" panose="020B0403020204020204" pitchFamily="34" charset="0"/>
                </a:rPr>
              </a:br>
              <a:endParaRPr lang="en-US" sz="1600" dirty="0">
                <a:ea typeface="Amazon Ember Light" panose="020B0403020204020204" pitchFamily="34" charset="0"/>
                <a:cs typeface="Amazon Ember Light" panose="020B0403020204020204" pitchFamily="34" charset="0"/>
              </a:endParaRPr>
            </a:p>
          </p:txBody>
        </p:sp>
      </p:grpSp>
      <p:sp>
        <p:nvSpPr>
          <p:cNvPr id="30" name="Slide Number Placeholder 29"/>
          <p:cNvSpPr>
            <a:spLocks noGrp="1"/>
          </p:cNvSpPr>
          <p:nvPr>
            <p:ph type="sldNum" sz="quarter" idx="12"/>
          </p:nvPr>
        </p:nvSpPr>
        <p:spPr/>
        <p:txBody>
          <a:bodyPr/>
          <a:lstStyle/>
          <a:p>
            <a:fld id="{B6A95138-A96E-2F42-A959-2EFD44FE4AB7}" type="slidenum">
              <a:rPr lang="en-US" smtClean="0"/>
            </a:fld>
            <a:endParaRPr lang="en-US" dirty="0"/>
          </a:p>
        </p:txBody>
      </p:sp>
      <p:grpSp>
        <p:nvGrpSpPr>
          <p:cNvPr id="9" name="Group 8" descr="graphic shows AWS Storage Gateway in a corporate data center connected to Amazon S3 in the AWS Cloud. The two way connection is shown as TLS or SSL encrypted."/>
          <p:cNvGrpSpPr/>
          <p:nvPr/>
        </p:nvGrpSpPr>
        <p:grpSpPr>
          <a:xfrm>
            <a:off x="6031220" y="4789015"/>
            <a:ext cx="5814798" cy="1649558"/>
            <a:chOff x="5777220" y="4789015"/>
            <a:chExt cx="5814798" cy="1649558"/>
          </a:xfrm>
        </p:grpSpPr>
        <p:sp>
          <p:nvSpPr>
            <p:cNvPr id="8" name="TextBox 7"/>
            <p:cNvSpPr txBox="1"/>
            <p:nvPr/>
          </p:nvSpPr>
          <p:spPr>
            <a:xfrm>
              <a:off x="5777220" y="5915353"/>
              <a:ext cx="2676047" cy="338554"/>
            </a:xfrm>
            <a:prstGeom prst="rect">
              <a:avLst/>
            </a:prstGeom>
            <a:noFill/>
          </p:spPr>
          <p:txBody>
            <a:bodyPr wrap="square" rtlCol="0">
              <a:spAutoFit/>
            </a:bodyPr>
            <a:lstStyle/>
            <a:p>
              <a:pPr algn="ctr"/>
              <a:r>
                <a:rPr lang="en-US" sz="1600" dirty="0"/>
                <a:t>AWS Storage Gateway</a:t>
              </a:r>
              <a:endParaRPr lang="en-US" sz="1600" dirty="0"/>
            </a:p>
          </p:txBody>
        </p:sp>
        <p:pic>
          <p:nvPicPr>
            <p:cNvPr id="10" name="Graphic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9643" y="5208459"/>
              <a:ext cx="711200" cy="711200"/>
            </a:xfrm>
            <a:prstGeom prst="rect">
              <a:avLst/>
            </a:prstGeom>
          </p:spPr>
        </p:pic>
        <p:pic>
          <p:nvPicPr>
            <p:cNvPr id="11" name="Graphic 10"/>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60416" y="5208459"/>
              <a:ext cx="711200" cy="711200"/>
            </a:xfrm>
            <a:prstGeom prst="rect">
              <a:avLst/>
            </a:prstGeom>
          </p:spPr>
        </p:pic>
        <p:sp>
          <p:nvSpPr>
            <p:cNvPr id="12" name="TextBox 11"/>
            <p:cNvSpPr txBox="1"/>
            <p:nvPr/>
          </p:nvSpPr>
          <p:spPr>
            <a:xfrm>
              <a:off x="9290114" y="5868859"/>
              <a:ext cx="2301904" cy="338554"/>
            </a:xfrm>
            <a:prstGeom prst="rect">
              <a:avLst/>
            </a:prstGeom>
            <a:noFill/>
          </p:spPr>
          <p:txBody>
            <a:bodyPr wrap="square" rtlCol="0">
              <a:spAutoFit/>
            </a:bodyPr>
            <a:lstStyle/>
            <a:p>
              <a:pPr algn="ctr"/>
              <a:r>
                <a:rPr lang="en-US" sz="1600" dirty="0"/>
                <a:t>Amazon S3</a:t>
              </a:r>
              <a:endParaRPr lang="en-US" sz="1600" dirty="0"/>
            </a:p>
          </p:txBody>
        </p:sp>
        <p:sp>
          <p:nvSpPr>
            <p:cNvPr id="13" name="Rectangle 12"/>
            <p:cNvSpPr/>
            <p:nvPr/>
          </p:nvSpPr>
          <p:spPr>
            <a:xfrm>
              <a:off x="9447937" y="4789015"/>
              <a:ext cx="2092044" cy="1603063"/>
            </a:xfrm>
            <a:prstGeom prst="rect">
              <a:avLst/>
            </a:prstGeom>
            <a:noFill/>
            <a:ln w="12700">
              <a:solidFill>
                <a:srgbClr val="141B2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r>
                <a:rPr lang="en-US" sz="1600" dirty="0">
                  <a:solidFill>
                    <a:schemeClr val="tx1"/>
                  </a:solidFill>
                </a:rPr>
                <a:t>AWS Cloud</a:t>
              </a:r>
              <a:endParaRPr lang="en-US" sz="1600" dirty="0">
                <a:solidFill>
                  <a:schemeClr val="tx1"/>
                </a:solidFill>
              </a:endParaRPr>
            </a:p>
          </p:txBody>
        </p:sp>
        <p:pic>
          <p:nvPicPr>
            <p:cNvPr id="14" name="Graphic 1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7937" y="4789016"/>
              <a:ext cx="330200" cy="330200"/>
            </a:xfrm>
            <a:prstGeom prst="rect">
              <a:avLst/>
            </a:prstGeom>
          </p:spPr>
        </p:pic>
        <p:sp>
          <p:nvSpPr>
            <p:cNvPr id="15" name="Rectangle 14"/>
            <p:cNvSpPr/>
            <p:nvPr/>
          </p:nvSpPr>
          <p:spPr>
            <a:xfrm>
              <a:off x="5836558" y="4789015"/>
              <a:ext cx="2557371" cy="164955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noAutofit/>
            </a:bodyPr>
            <a:lstStyle/>
            <a:p>
              <a:pPr algn="l"/>
              <a:r>
                <a:rPr lang="en-US" sz="1600" dirty="0">
                  <a:solidFill>
                    <a:srgbClr val="5A6B86"/>
                  </a:solidFill>
                </a:rPr>
                <a:t>Corporate data center</a:t>
              </a:r>
              <a:endParaRPr lang="en-US" sz="1600" dirty="0">
                <a:solidFill>
                  <a:srgbClr val="5A6B86"/>
                </a:solidFill>
              </a:endParaRPr>
            </a:p>
          </p:txBody>
        </p:sp>
        <p:pic>
          <p:nvPicPr>
            <p:cNvPr id="16" name="Graphic 15"/>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49632" y="4791624"/>
              <a:ext cx="330200" cy="330200"/>
            </a:xfrm>
            <a:prstGeom prst="rect">
              <a:avLst/>
            </a:prstGeom>
          </p:spPr>
        </p:pic>
        <p:cxnSp>
          <p:nvCxnSpPr>
            <p:cNvPr id="3" name="Straight Arrow Connector 2"/>
            <p:cNvCxnSpPr>
              <a:stCxn id="10" idx="3"/>
              <a:endCxn id="11" idx="1"/>
            </p:cNvCxnSpPr>
            <p:nvPr/>
          </p:nvCxnSpPr>
          <p:spPr>
            <a:xfrm>
              <a:off x="7470843" y="5564059"/>
              <a:ext cx="268957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02197" y="5569702"/>
              <a:ext cx="1144865" cy="584775"/>
            </a:xfrm>
            <a:prstGeom prst="rect">
              <a:avLst/>
            </a:prstGeom>
            <a:noFill/>
          </p:spPr>
          <p:txBody>
            <a:bodyPr wrap="none" rtlCol="0">
              <a:spAutoFit/>
            </a:bodyPr>
            <a:lstStyle/>
            <a:p>
              <a:r>
                <a:rPr lang="en-US" sz="1600" dirty="0">
                  <a:ea typeface="Amazon Ember Light" panose="020B0403020204020204" pitchFamily="34" charset="0"/>
                  <a:cs typeface="Amazon Ember Light" panose="020B0403020204020204" pitchFamily="34" charset="0"/>
                </a:rPr>
                <a:t>TLS or SSL</a:t>
              </a:r>
              <a:endParaRPr lang="en-US" sz="1600" dirty="0">
                <a:ea typeface="Amazon Ember Light" panose="020B0403020204020204" pitchFamily="34" charset="0"/>
                <a:cs typeface="Amazon Ember Light" panose="020B0403020204020204" pitchFamily="34" charset="0"/>
              </a:endParaRPr>
            </a:p>
            <a:p>
              <a:r>
                <a:rPr lang="en-US" sz="1600" dirty="0">
                  <a:ea typeface="Amazon Ember Light" panose="020B0403020204020204" pitchFamily="34" charset="0"/>
                  <a:cs typeface="Amazon Ember Light" panose="020B0403020204020204" pitchFamily="34" charset="0"/>
                </a:rPr>
                <a:t>encrypted</a:t>
              </a:r>
              <a:endParaRPr lang="en-US" sz="1600" dirty="0">
                <a:ea typeface="Amazon Ember Light" panose="020B0403020204020204" pitchFamily="34" charset="0"/>
                <a:cs typeface="Amazon Ember Light" panose="020B0403020204020204" pitchFamily="34" charset="0"/>
              </a:endParaRPr>
            </a:p>
          </p:txBody>
        </p:sp>
        <p:pic>
          <p:nvPicPr>
            <p:cNvPr id="31" name="Graphic 30"/>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92192" y="5117265"/>
              <a:ext cx="469900" cy="469900"/>
            </a:xfrm>
            <a:prstGeom prst="rect">
              <a:avLst/>
            </a:prstGeom>
          </p:spPr>
        </p:pic>
      </p:grpSp>
    </p:spTree>
    <p:custDataLst>
      <p:tags r:id="rId17"/>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Securing Amazon S3 buckets and objects</a:t>
            </a:r>
            <a:endParaRPr lang="en-US" sz="3600" dirty="0"/>
          </a:p>
        </p:txBody>
      </p:sp>
      <p:sp>
        <p:nvSpPr>
          <p:cNvPr id="3" name="Content Placeholder 2"/>
          <p:cNvSpPr>
            <a:spLocks noGrp="1"/>
          </p:cNvSpPr>
          <p:nvPr>
            <p:ph idx="1"/>
          </p:nvPr>
        </p:nvSpPr>
        <p:spPr/>
        <p:txBody>
          <a:bodyPr/>
          <a:lstStyle/>
          <a:p>
            <a:r>
              <a:rPr lang="en-US" dirty="0"/>
              <a:t>Newly created S3 buckets and objects are </a:t>
            </a:r>
            <a:r>
              <a:rPr lang="en-US" dirty="0">
                <a:solidFill>
                  <a:schemeClr val="accent6"/>
                </a:solidFill>
              </a:rPr>
              <a:t>private</a:t>
            </a:r>
            <a:r>
              <a:rPr lang="en-US" dirty="0"/>
              <a:t> and </a:t>
            </a:r>
            <a:r>
              <a:rPr lang="en-US" dirty="0">
                <a:solidFill>
                  <a:schemeClr val="accent6"/>
                </a:solidFill>
              </a:rPr>
              <a:t>protected</a:t>
            </a:r>
            <a:r>
              <a:rPr lang="en-US" dirty="0"/>
              <a:t> by default.</a:t>
            </a:r>
            <a:endParaRPr lang="en-US" dirty="0"/>
          </a:p>
          <a:p>
            <a:r>
              <a:rPr lang="en-US" dirty="0"/>
              <a:t>When use cases require sharing data objects on Amazon S3 – </a:t>
            </a:r>
            <a:endParaRPr lang="en-US" dirty="0"/>
          </a:p>
          <a:p>
            <a:pPr lvl="1"/>
            <a:r>
              <a:rPr lang="en-US" sz="2200" dirty="0"/>
              <a:t>It is essential to manage and control the data access.</a:t>
            </a:r>
            <a:endParaRPr lang="en-US" sz="2200" dirty="0"/>
          </a:p>
          <a:p>
            <a:pPr lvl="1"/>
            <a:r>
              <a:rPr lang="en-US" sz="2200" dirty="0"/>
              <a:t>Follow the </a:t>
            </a:r>
            <a:r>
              <a:rPr lang="en-US" sz="2200" b="1" dirty="0">
                <a:solidFill>
                  <a:schemeClr val="accent5"/>
                </a:solidFill>
              </a:rPr>
              <a:t>permissions that follow the principle of least privilege </a:t>
            </a:r>
            <a:r>
              <a:rPr lang="en-US" sz="2200" dirty="0"/>
              <a:t>and consider using Amazon S3 encryption.</a:t>
            </a:r>
            <a:endParaRPr lang="en-US" sz="2200" dirty="0"/>
          </a:p>
          <a:p>
            <a:r>
              <a:rPr lang="en-US" dirty="0"/>
              <a:t>Tools and options for controlling access to S3 data include – </a:t>
            </a:r>
            <a:endParaRPr lang="en-US" dirty="0"/>
          </a:p>
          <a:p>
            <a:pPr lvl="1"/>
            <a:r>
              <a:rPr lang="en-US" sz="2200" dirty="0">
                <a:hlinkClick r:id="rId1"/>
              </a:rPr>
              <a:t>Amazon S3 Block Public Access </a:t>
            </a:r>
            <a:r>
              <a:rPr lang="en-US" sz="2200" dirty="0"/>
              <a:t>feature: Simple to use.</a:t>
            </a:r>
            <a:endParaRPr lang="en-US" sz="2200" dirty="0"/>
          </a:p>
          <a:p>
            <a:pPr lvl="1"/>
            <a:r>
              <a:rPr lang="en-US" sz="2200" dirty="0"/>
              <a:t>IAM policies: A good option when the user can authenticate using IAM.</a:t>
            </a:r>
            <a:endParaRPr lang="en-US" sz="2200" dirty="0"/>
          </a:p>
          <a:p>
            <a:pPr lvl="1"/>
            <a:r>
              <a:rPr lang="en-US" sz="2200" dirty="0">
                <a:hlinkClick r:id="rId2"/>
              </a:rPr>
              <a:t>Bucket policies</a:t>
            </a:r>
            <a:endParaRPr lang="en-US" sz="2200" dirty="0"/>
          </a:p>
          <a:p>
            <a:pPr lvl="1"/>
            <a:r>
              <a:rPr lang="en-US" sz="2200" dirty="0">
                <a:hlinkClick r:id="rId3"/>
              </a:rPr>
              <a:t>Access control lists</a:t>
            </a:r>
            <a:r>
              <a:rPr lang="en-US" sz="2200" dirty="0"/>
              <a:t> (ACLs): A legacy access control mechanism.</a:t>
            </a:r>
            <a:endParaRPr lang="en-US" sz="2200" dirty="0"/>
          </a:p>
          <a:p>
            <a:pPr lvl="1"/>
            <a:r>
              <a:rPr lang="en-US" sz="2200" u="sng" dirty="0">
                <a:hlinkClick r:id="rId4"/>
              </a:rPr>
              <a:t>AWS Trusted Advisor</a:t>
            </a:r>
            <a:r>
              <a:rPr lang="en-US" sz="2200" dirty="0"/>
              <a:t> bucket permission check: A free feature.</a:t>
            </a:r>
            <a:endParaRPr lang="en-US" sz="2200" dirty="0"/>
          </a:p>
          <a:p>
            <a:pPr marL="457200" lvl="1" indent="0">
              <a:buNone/>
            </a:pP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B6A95138-A96E-2F42-A959-2EFD44FE4AB7}" type="slidenum">
              <a:rPr lang="en-US" smtClean="0"/>
            </a:fld>
            <a:endParaRPr lang="en-US" dirty="0"/>
          </a:p>
        </p:txBody>
      </p:sp>
      <p:sp>
        <p:nvSpPr>
          <p:cNvPr id="5" name="Footer Placeholder 4"/>
          <p:cNvSpPr>
            <a:spLocks noGrp="1"/>
          </p:cNvSpPr>
          <p:nvPr>
            <p:ph type="ftr" sz="quarter" idx="3"/>
          </p:nvPr>
        </p:nvSpPr>
        <p:spPr/>
        <p:txBody>
          <a:bodyPr/>
          <a:lstStyle/>
          <a:p>
            <a:r>
              <a:rPr lang="en-US" dirty="0"/>
              <a:t>© 2019 Amazon Web Services, Inc. or its Affiliates. All rights reserved.</a:t>
            </a:r>
            <a:endParaRPr lang="en-US" dirty="0"/>
          </a:p>
        </p:txBody>
      </p:sp>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956" y="0"/>
            <a:ext cx="10515600" cy="1325563"/>
          </a:xfrm>
        </p:spPr>
        <p:txBody>
          <a:bodyPr/>
          <a:lstStyle/>
          <a:p>
            <a:r>
              <a:rPr lang="en-US" dirty="0"/>
              <a:t>Google, Amazon, and Microsoft Datacenters (as of 2016)</a:t>
            </a:r>
            <a:endParaRPr lang="en-US" dirty="0"/>
          </a:p>
        </p:txBody>
      </p:sp>
      <p:sp>
        <p:nvSpPr>
          <p:cNvPr id="6" name="Slide Number Placeholder 5"/>
          <p:cNvSpPr>
            <a:spLocks noGrp="1"/>
          </p:cNvSpPr>
          <p:nvPr>
            <p:ph type="sldNum" sz="quarter" idx="12"/>
          </p:nvPr>
        </p:nvSpPr>
        <p:spPr/>
        <p:txBody>
          <a:bodyPr/>
          <a:lstStyle/>
          <a:p>
            <a:fld id="{241A2BE1-DBFE-CB4F-804D-53651BB50431}" type="slidenum">
              <a:rPr lang="en-US" smtClean="0"/>
            </a:fld>
            <a:endParaRPr lang="en-US"/>
          </a:p>
        </p:txBody>
      </p:sp>
      <p:pic>
        <p:nvPicPr>
          <p:cNvPr id="11266" name="Picture 2" descr="Map with available worldwide locations for AWS, Azure and Google Clou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268" y="1150425"/>
            <a:ext cx="10835492" cy="53810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9268" y="6525844"/>
            <a:ext cx="10671048" cy="369332"/>
          </a:xfrm>
          <a:prstGeom prst="rect">
            <a:avLst/>
          </a:prstGeom>
        </p:spPr>
        <p:txBody>
          <a:bodyPr wrap="square">
            <a:spAutoFit/>
          </a:bodyPr>
          <a:lstStyle/>
          <a:p>
            <a:r>
              <a:rPr lang="en-US" dirty="0"/>
              <a:t>https://</a:t>
            </a:r>
            <a:r>
              <a:rPr lang="en-US" dirty="0" err="1"/>
              <a:t>www.atomia.com</a:t>
            </a:r>
            <a:r>
              <a:rPr lang="en-US" dirty="0"/>
              <a:t>/2016/11/24/comparing-the-geographical-coverage-of-aws-azure-and-google-cloud/</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 Data Center Look like from inside</a:t>
            </a:r>
            <a:endParaRPr lang="en-US" dirty="0"/>
          </a:p>
        </p:txBody>
      </p:sp>
      <p:sp>
        <p:nvSpPr>
          <p:cNvPr id="3" name="Content Placeholder 2"/>
          <p:cNvSpPr>
            <a:spLocks noGrp="1"/>
          </p:cNvSpPr>
          <p:nvPr>
            <p:ph idx="1"/>
          </p:nvPr>
        </p:nvSpPr>
        <p:spPr/>
        <p:txBody>
          <a:bodyPr/>
          <a:lstStyle/>
          <a:p>
            <a:r>
              <a:rPr lang="en-US" dirty="0" err="1"/>
              <a:t>Timelapse</a:t>
            </a:r>
            <a:r>
              <a:rPr lang="en-US" dirty="0"/>
              <a:t> of a Datacenter Construction on the Inside (Fortune 500 company)  </a:t>
            </a:r>
            <a:r>
              <a:rPr lang="en-US" dirty="0">
                <a:highlight>
                  <a:srgbClr val="FFFF00"/>
                </a:highlight>
              </a:rPr>
              <a:t>(~3 minutes video)</a:t>
            </a:r>
            <a:endParaRPr lang="en-US" dirty="0">
              <a:highlight>
                <a:srgbClr val="FFFF00"/>
              </a:highlight>
            </a:endParaRPr>
          </a:p>
          <a:p>
            <a:pPr marL="0" indent="0">
              <a:buNone/>
            </a:pPr>
            <a:r>
              <a:rPr lang="en-US" dirty="0">
                <a:hlinkClick r:id="rId1"/>
              </a:rPr>
              <a:t>https://www.youtube.com/watch?v=ujO-xNvXj3g</a:t>
            </a:r>
            <a:endParaRPr lang="en-US" dirty="0"/>
          </a:p>
          <a:p>
            <a:pPr marL="0" indent="0">
              <a:buNone/>
            </a:pPr>
            <a:endParaRPr lang="en-US" dirty="0"/>
          </a:p>
          <a:p>
            <a:r>
              <a:rPr lang="en-US" dirty="0"/>
              <a:t>Inside Google’s Data center: </a:t>
            </a:r>
            <a:r>
              <a:rPr lang="en-US" dirty="0">
                <a:highlight>
                  <a:srgbClr val="FFFF00"/>
                </a:highlight>
              </a:rPr>
              <a:t>(~6 mins video)</a:t>
            </a:r>
            <a:endParaRPr lang="en-US" dirty="0">
              <a:highlight>
                <a:srgbClr val="FFFF00"/>
              </a:highlight>
            </a:endParaRPr>
          </a:p>
          <a:p>
            <a:pPr marL="0" indent="0">
              <a:buNone/>
            </a:pPr>
            <a:r>
              <a:rPr lang="en-US" b="1" u="sng" dirty="0">
                <a:hlinkClick r:id="rId2"/>
              </a:rPr>
              <a:t>https://www.youtube.com/watch?v=XZmGGAbHqa0</a:t>
            </a:r>
            <a:r>
              <a:rPr lang="en-US" dirty="0"/>
              <a:t> </a:t>
            </a:r>
            <a:endParaRPr lang="en-US" dirty="0"/>
          </a:p>
          <a:p>
            <a:pPr marL="0" indent="0">
              <a:buNone/>
            </a:pPr>
            <a:endParaRPr lang="en-US" dirty="0"/>
          </a:p>
          <a:p>
            <a:r>
              <a:rPr lang="en-US" b="1" dirty="0"/>
              <a:t>Microsoft GFS Datacenter Tour (</a:t>
            </a:r>
            <a:r>
              <a:rPr lang="en-US" b="1" dirty="0" err="1"/>
              <a:t>Youtube</a:t>
            </a:r>
            <a:r>
              <a:rPr lang="en-US" b="1" dirty="0"/>
              <a:t>) </a:t>
            </a:r>
            <a:r>
              <a:rPr lang="en-US" dirty="0">
                <a:hlinkClick r:id="rId3"/>
              </a:rPr>
              <a:t>https://www.youtube.com/watch?v=KG4cE362ETE</a:t>
            </a:r>
            <a:endParaRPr lang="en-US" dirty="0"/>
          </a:p>
          <a:p>
            <a:endParaRPr lang="en-US" dirty="0"/>
          </a:p>
          <a:p>
            <a:br>
              <a:rPr lang="en-US" dirty="0"/>
            </a:br>
            <a:endParaRPr lang="en-US" dirty="0"/>
          </a:p>
          <a:p>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241A2BE1-DBFE-CB4F-804D-53651BB50431}" type="slidenum">
              <a:rPr lang="en-US" smtClean="0"/>
            </a:fld>
            <a:endParaRPr lang="en-US"/>
          </a:p>
        </p:txBody>
      </p:sp>
    </p:spTree>
  </p:cSld>
  <p:clrMapOvr>
    <a:masterClrMapping/>
  </p:clrMapOvr>
</p:sld>
</file>

<file path=ppt/tags/tag1.xml><?xml version="1.0" encoding="utf-8"?>
<p:tagLst xmlns:p="http://schemas.openxmlformats.org/presentationml/2006/main">
  <p:tag name="ARTICULATE_SLIDE_THUMBNAIL_REFRESH" val="1"/>
</p:tagLst>
</file>

<file path=ppt/tags/tag10.xml><?xml version="1.0" encoding="utf-8"?>
<p:tagLst xmlns:p="http://schemas.openxmlformats.org/presentationml/2006/main">
  <p:tag name="ARTICULATE_SLIDE_THUMBNAIL_REFRESH" val="1"/>
</p:tagLst>
</file>

<file path=ppt/tags/tag11.xml><?xml version="1.0" encoding="utf-8"?>
<p:tagLst xmlns:p="http://schemas.openxmlformats.org/presentationml/2006/main">
  <p:tag name="ARTICULATE_SLIDE_THUMBNAIL_REFRESH" val="1"/>
</p:tagLst>
</file>

<file path=ppt/tags/tag12.xml><?xml version="1.0" encoding="utf-8"?>
<p:tagLst xmlns:p="http://schemas.openxmlformats.org/presentationml/2006/main">
  <p:tag name="ARTICULATE_SLIDE_THUMBNAIL_REFRESH" val="1"/>
</p:tagLst>
</file>

<file path=ppt/tags/tag13.xml><?xml version="1.0" encoding="utf-8"?>
<p:tagLst xmlns:p="http://schemas.openxmlformats.org/presentationml/2006/main">
  <p:tag name="ARTICULATE_SLIDE_THUMBNAIL_REFRESH" val="1"/>
</p:tagLst>
</file>

<file path=ppt/tags/tag14.xml><?xml version="1.0" encoding="utf-8"?>
<p:tagLst xmlns:p="http://schemas.openxmlformats.org/presentationml/2006/main">
  <p:tag name="PRESENTER_SHAPETEXTINFO" val="&lt;ShapeTextInfo&gt;&lt;TableIndex row=&quot;-1&quot; col=&quot;-1&quot;&gt;&lt;linesCount val=&quot;0&quot;/&gt;&lt;/TableIndex&gt;&lt;/ShapeTextInfo&gt;"/>
</p:tagLst>
</file>

<file path=ppt/tags/tag15.xml><?xml version="1.0" encoding="utf-8"?>
<p:tagLst xmlns:p="http://schemas.openxmlformats.org/presentationml/2006/main">
  <p:tag name="ARTICULATE_SLIDE_THUMBNAIL_REFRESH" val="1"/>
</p:tagLst>
</file>

<file path=ppt/tags/tag16.xml><?xml version="1.0" encoding="utf-8"?>
<p:tagLst xmlns:p="http://schemas.openxmlformats.org/presentationml/2006/main">
  <p:tag name="ARTICULATE_SLIDE_THUMBNAIL_REFRESH" val="1"/>
</p:tagLst>
</file>

<file path=ppt/tags/tag17.xml><?xml version="1.0" encoding="utf-8"?>
<p:tagLst xmlns:p="http://schemas.openxmlformats.org/presentationml/2006/main">
  <p:tag name="ARTICULATE_SLIDE_THUMBNAIL_REFRESH" val="1"/>
</p:tagLst>
</file>

<file path=ppt/tags/tag18.xml><?xml version="1.0" encoding="utf-8"?>
<p:tagLst xmlns:p="http://schemas.openxmlformats.org/presentationml/2006/main">
  <p:tag name="ARTICULATE_SLIDE_THUMBNAIL_REFRESH" val="1"/>
</p:tagLst>
</file>

<file path=ppt/tags/tag19.xml><?xml version="1.0" encoding="utf-8"?>
<p:tagLst xmlns:p="http://schemas.openxmlformats.org/presentationml/2006/main">
  <p:tag name="ARTICULATE_SLIDE_THUMBNAIL_REFRESH" val="1"/>
</p:tagLst>
</file>

<file path=ppt/tags/tag2.xml><?xml version="1.0" encoding="utf-8"?>
<p:tagLst xmlns:p="http://schemas.openxmlformats.org/presentationml/2006/main">
  <p:tag name="ARTICULATE_SLIDE_THUMBNAIL_REFRESH" val="1"/>
</p:tagLst>
</file>

<file path=ppt/tags/tag20.xml><?xml version="1.0" encoding="utf-8"?>
<p:tagLst xmlns:p="http://schemas.openxmlformats.org/presentationml/2006/main">
  <p:tag name="ARTICULATE_SLIDE_THUMBNAIL_REFRESH" val="1"/>
</p:tagLst>
</file>

<file path=ppt/tags/tag21.xml><?xml version="1.0" encoding="utf-8"?>
<p:tagLst xmlns:p="http://schemas.openxmlformats.org/presentationml/2006/main">
  <p:tag name="ARTICULATE_SLIDE_THUMBNAIL_REFRESH" val="1"/>
</p:tagLst>
</file>

<file path=ppt/tags/tag22.xml><?xml version="1.0" encoding="utf-8"?>
<p:tagLst xmlns:p="http://schemas.openxmlformats.org/presentationml/2006/main">
  <p:tag name="ARTICULATE_SLIDE_THUMBNAIL_REFRESH" val="1"/>
</p:tagLst>
</file>

<file path=ppt/tags/tag23.xml><?xml version="1.0" encoding="utf-8"?>
<p:tagLst xmlns:p="http://schemas.openxmlformats.org/presentationml/2006/main">
  <p:tag name="ARTICULATE_SLIDE_THUMBNAIL_REFRESH" val="1"/>
</p:tagLst>
</file>

<file path=ppt/tags/tag24.xml><?xml version="1.0" encoding="utf-8"?>
<p:tagLst xmlns:p="http://schemas.openxmlformats.org/presentationml/2006/main">
  <p:tag name="ARTICULATE_SLIDE_THUMBNAIL_REFRESH" val="1"/>
</p:tagLst>
</file>

<file path=ppt/tags/tag25.xml><?xml version="1.0" encoding="utf-8"?>
<p:tagLst xmlns:p="http://schemas.openxmlformats.org/presentationml/2006/main">
  <p:tag name="ARTICULATE_SLIDE_THUMBNAIL_REFRESH" val="1"/>
</p:tagLst>
</file>

<file path=ppt/tags/tag26.xml><?xml version="1.0" encoding="utf-8"?>
<p:tagLst xmlns:p="http://schemas.openxmlformats.org/presentationml/2006/main">
  <p:tag name="ARTICULATE_SLIDE_THUMBNAIL_REFRESH" val="1"/>
</p:tagLst>
</file>

<file path=ppt/tags/tag27.xml><?xml version="1.0" encoding="utf-8"?>
<p:tagLst xmlns:p="http://schemas.openxmlformats.org/presentationml/2006/main">
  <p:tag name="ARTICULATE_SLIDE_THUMBNAIL_REFRESH" val="1"/>
</p:tagLst>
</file>

<file path=ppt/tags/tag28.xml><?xml version="1.0" encoding="utf-8"?>
<p:tagLst xmlns:p="http://schemas.openxmlformats.org/presentationml/2006/main">
  <p:tag name="ARTICULATE_SLIDE_THUMBNAIL_REFRESH" val="1"/>
</p:tagLst>
</file>

<file path=ppt/tags/tag29.xml><?xml version="1.0" encoding="utf-8"?>
<p:tagLst xmlns:p="http://schemas.openxmlformats.org/presentationml/2006/main">
  <p:tag name="ARTICULATE_SLIDE_THUMBNAIL_REFRESH" val="1"/>
</p:tagLst>
</file>

<file path=ppt/tags/tag3.xml><?xml version="1.0" encoding="utf-8"?>
<p:tagLst xmlns:p="http://schemas.openxmlformats.org/presentationml/2006/main">
  <p:tag name="ARTICULATE_SLIDE_THUMBNAIL_REFRESH" val="1"/>
</p:tagLst>
</file>

<file path=ppt/tags/tag30.xml><?xml version="1.0" encoding="utf-8"?>
<p:tagLst xmlns:p="http://schemas.openxmlformats.org/presentationml/2006/main">
  <p:tag name="ARTICULATE_SLIDE_THUMBNAIL_REFRESH" val="1"/>
</p:tagLst>
</file>

<file path=ppt/tags/tag31.xml><?xml version="1.0" encoding="utf-8"?>
<p:tagLst xmlns:p="http://schemas.openxmlformats.org/presentationml/2006/main">
  <p:tag name="ARTICULATE_SLIDE_THUMBNAIL_REFRESH" val="1"/>
</p:tagLst>
</file>

<file path=ppt/tags/tag32.xml><?xml version="1.0" encoding="utf-8"?>
<p:tagLst xmlns:p="http://schemas.openxmlformats.org/presentationml/2006/main">
  <p:tag name="ARTICULATE_SLIDE_THUMBNAIL_REFRESH" val="1"/>
</p:tagLst>
</file>

<file path=ppt/tags/tag33.xml><?xml version="1.0" encoding="utf-8"?>
<p:tagLst xmlns:p="http://schemas.openxmlformats.org/presentationml/2006/main">
  <p:tag name="ARTICULATE_SLIDE_THUMBNAIL_REFRESH" val="1"/>
</p:tagLst>
</file>

<file path=ppt/tags/tag34.xml><?xml version="1.0" encoding="utf-8"?>
<p:tagLst xmlns:p="http://schemas.openxmlformats.org/presentationml/2006/main">
  <p:tag name="ARTICULATE_SLIDE_THUMBNAIL_REFRESH" val="1"/>
</p:tagLst>
</file>

<file path=ppt/tags/tag35.xml><?xml version="1.0" encoding="utf-8"?>
<p:tagLst xmlns:p="http://schemas.openxmlformats.org/presentationml/2006/main">
  <p:tag name="ARTICULATE_SLIDE_THUMBNAIL_REFRESH" val="1"/>
</p:tagLst>
</file>

<file path=ppt/tags/tag36.xml><?xml version="1.0" encoding="utf-8"?>
<p:tagLst xmlns:p="http://schemas.openxmlformats.org/presentationml/2006/main">
  <p:tag name="ARTICULATE_SLIDE_THUMBNAIL_REFRESH" val="1"/>
</p:tagLst>
</file>

<file path=ppt/tags/tag37.xml><?xml version="1.0" encoding="utf-8"?>
<p:tagLst xmlns:p="http://schemas.openxmlformats.org/presentationml/2006/main">
  <p:tag name="ARTICULATE_SLIDE_THUMBNAIL_REFRESH" val="1"/>
</p:tagLst>
</file>

<file path=ppt/tags/tag38.xml><?xml version="1.0" encoding="utf-8"?>
<p:tagLst xmlns:p="http://schemas.openxmlformats.org/presentationml/2006/main">
  <p:tag name="ARTICULATE_SLIDE_THUMBNAIL_REFRESH" val="1"/>
</p:tagLst>
</file>

<file path=ppt/tags/tag39.xml><?xml version="1.0" encoding="utf-8"?>
<p:tagLst xmlns:p="http://schemas.openxmlformats.org/presentationml/2006/main">
  <p:tag name="ARTICULATE_SLIDE_THUMBNAIL_REFRESH" val="1"/>
</p:tagLst>
</file>

<file path=ppt/tags/tag4.xml><?xml version="1.0" encoding="utf-8"?>
<p:tagLst xmlns:p="http://schemas.openxmlformats.org/presentationml/2006/main">
  <p:tag name="ARTICULATE_SLIDE_THUMBNAIL_REFRESH" val="1"/>
</p:tagLst>
</file>

<file path=ppt/tags/tag40.xml><?xml version="1.0" encoding="utf-8"?>
<p:tagLst xmlns:p="http://schemas.openxmlformats.org/presentationml/2006/main">
  <p:tag name="ARTICULATE_SLIDE_THUMBNAIL_REFRESH" val="1"/>
</p:tagLst>
</file>

<file path=ppt/tags/tag41.xml><?xml version="1.0" encoding="utf-8"?>
<p:tagLst xmlns:p="http://schemas.openxmlformats.org/presentationml/2006/main">
  <p:tag name="ARTICULATE_SLIDE_THUMBNAIL_REFRESH" val="1"/>
</p:tagLst>
</file>

<file path=ppt/tags/tag42.xml><?xml version="1.0" encoding="utf-8"?>
<p:tagLst xmlns:p="http://schemas.openxmlformats.org/presentationml/2006/main">
  <p:tag name="ARTICULATE_SLIDE_THUMBNAIL_REFRESH" val="1"/>
</p:tagLst>
</file>

<file path=ppt/tags/tag43.xml><?xml version="1.0" encoding="utf-8"?>
<p:tagLst xmlns:p="http://schemas.openxmlformats.org/presentationml/2006/main">
  <p:tag name="ARTICULATE_SLIDE_THUMBNAIL_REFRESH" val="1"/>
</p:tagLst>
</file>

<file path=ppt/tags/tag44.xml><?xml version="1.0" encoding="utf-8"?>
<p:tagLst xmlns:p="http://schemas.openxmlformats.org/presentationml/2006/main">
  <p:tag name="ARTICULATE_SLIDE_THUMBNAIL_REFRESH" val="1"/>
</p:tagLst>
</file>

<file path=ppt/tags/tag45.xml><?xml version="1.0" encoding="utf-8"?>
<p:tagLst xmlns:p="http://schemas.openxmlformats.org/presentationml/2006/main">
  <p:tag name="ARTICULATE_SLIDE_THUMBNAIL_REFRESH" val="1"/>
</p:tagLst>
</file>

<file path=ppt/tags/tag46.xml><?xml version="1.0" encoding="utf-8"?>
<p:tagLst xmlns:p="http://schemas.openxmlformats.org/presentationml/2006/main">
  <p:tag name="ARTICULATE_SLIDE_THUMBNAIL_REFRESH" val="1"/>
</p:tagLst>
</file>

<file path=ppt/tags/tag47.xml><?xml version="1.0" encoding="utf-8"?>
<p:tagLst xmlns:p="http://schemas.openxmlformats.org/presentationml/2006/main">
  <p:tag name="ARTICULATE_SLIDE_THUMBNAIL_REFRESH" val="1"/>
</p:tagLst>
</file>

<file path=ppt/tags/tag48.xml><?xml version="1.0" encoding="utf-8"?>
<p:tagLst xmlns:p="http://schemas.openxmlformats.org/presentationml/2006/main">
  <p:tag name="ARTICULATE_SLIDE_THUMBNAIL_REFRESH" val="1"/>
</p:tagLst>
</file>

<file path=ppt/tags/tag49.xml><?xml version="1.0" encoding="utf-8"?>
<p:tagLst xmlns:p="http://schemas.openxmlformats.org/presentationml/2006/main">
  <p:tag name="ARTICULATE_SLIDE_THUMBNAIL_REFRESH" val="1"/>
</p:tagLst>
</file>

<file path=ppt/tags/tag5.xml><?xml version="1.0" encoding="utf-8"?>
<p:tagLst xmlns:p="http://schemas.openxmlformats.org/presentationml/2006/main">
  <p:tag name="ARTICULATE_SLIDE_THUMBNAIL_REFRESH" val="1"/>
</p:tagLst>
</file>

<file path=ppt/tags/tag50.xml><?xml version="1.0" encoding="utf-8"?>
<p:tagLst xmlns:p="http://schemas.openxmlformats.org/presentationml/2006/main">
  <p:tag name="ARTICULATE_SLIDE_THUMBNAIL_REFRESH" val="1"/>
</p:tagLst>
</file>

<file path=ppt/tags/tag51.xml><?xml version="1.0" encoding="utf-8"?>
<p:tagLst xmlns:p="http://schemas.openxmlformats.org/presentationml/2006/main">
  <p:tag name="ARTICULATE_SLIDE_THUMBNAIL_REFRESH" val="1"/>
</p:tagLst>
</file>

<file path=ppt/tags/tag52.xml><?xml version="1.0" encoding="utf-8"?>
<p:tagLst xmlns:p="http://schemas.openxmlformats.org/presentationml/2006/main">
  <p:tag name="ARTICULATE_SLIDE_THUMBNAIL_REFRESH" val="1"/>
</p:tagLst>
</file>

<file path=ppt/tags/tag53.xml><?xml version="1.0" encoding="utf-8"?>
<p:tagLst xmlns:p="http://schemas.openxmlformats.org/presentationml/2006/main">
  <p:tag name="ARTICULATE_SLIDE_THUMBNAIL_REFRESH" val="1"/>
</p:tagLst>
</file>

<file path=ppt/tags/tag54.xml><?xml version="1.0" encoding="utf-8"?>
<p:tagLst xmlns:p="http://schemas.openxmlformats.org/presentationml/2006/main">
  <p:tag name="ARTICULATE_SLIDE_THUMBNAIL_REFRESH" val="1"/>
</p:tagLst>
</file>

<file path=ppt/tags/tag55.xml><?xml version="1.0" encoding="utf-8"?>
<p:tagLst xmlns:p="http://schemas.openxmlformats.org/presentationml/2006/main">
  <p:tag name="ARTICULATE_SLIDE_THUMBNAIL_REFRESH" val="1"/>
</p:tagLst>
</file>

<file path=ppt/tags/tag56.xml><?xml version="1.0" encoding="utf-8"?>
<p:tagLst xmlns:p="http://schemas.openxmlformats.org/presentationml/2006/main">
  <p:tag name="ARTICULATE_SLIDE_THUMBNAIL_REFRESH" val="1"/>
</p:tagLst>
</file>

<file path=ppt/tags/tag57.xml><?xml version="1.0" encoding="utf-8"?>
<p:tagLst xmlns:p="http://schemas.openxmlformats.org/presentationml/2006/main">
  <p:tag name="ARTICULATE_SLIDE_THUMBNAIL_REFRESH" val="1"/>
</p:tagLst>
</file>

<file path=ppt/tags/tag58.xml><?xml version="1.0" encoding="utf-8"?>
<p:tagLst xmlns:p="http://schemas.openxmlformats.org/presentationml/2006/main">
  <p:tag name="ARTICULATE_SLIDE_THUMBNAIL_REFRESH" val="1"/>
</p:tagLst>
</file>

<file path=ppt/tags/tag59.xml><?xml version="1.0" encoding="utf-8"?>
<p:tagLst xmlns:p="http://schemas.openxmlformats.org/presentationml/2006/main">
  <p:tag name="ARTICULATE_SLIDE_THUMBNAIL_REFRESH" val="1"/>
</p:tagLst>
</file>

<file path=ppt/tags/tag6.xml><?xml version="1.0" encoding="utf-8"?>
<p:tagLst xmlns:p="http://schemas.openxmlformats.org/presentationml/2006/main">
  <p:tag name="ARTICULATE_SLIDE_THUMBNAIL_REFRESH" val="1"/>
</p:tagLst>
</file>

<file path=ppt/tags/tag60.xml><?xml version="1.0" encoding="utf-8"?>
<p:tagLst xmlns:p="http://schemas.openxmlformats.org/presentationml/2006/main">
  <p:tag name="ARTICULATE_SLIDE_THUMBNAIL_REFRESH" val="1"/>
</p:tagLst>
</file>

<file path=ppt/tags/tag7.xml><?xml version="1.0" encoding="utf-8"?>
<p:tagLst xmlns:p="http://schemas.openxmlformats.org/presentationml/2006/main">
  <p:tag name="ARTICULATE_SLIDE_THUMBNAIL_REFRESH" val="1"/>
</p:tagLst>
</file>

<file path=ppt/tags/tag8.xml><?xml version="1.0" encoding="utf-8"?>
<p:tagLst xmlns:p="http://schemas.openxmlformats.org/presentationml/2006/main">
  <p:tag name="ARTICULATE_SLIDE_THUMBNAIL_REFRESH" val="1"/>
</p:tagLst>
</file>

<file path=ppt/tags/tag9.xml><?xml version="1.0" encoding="utf-8"?>
<p:tagLst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v3.0">
  <a:themeElements>
    <a:clrScheme name="Simple Light">
      <a:dk1>
        <a:srgbClr val="202124"/>
      </a:dk1>
      <a:lt1>
        <a:srgbClr val="3C4043"/>
      </a:lt1>
      <a:dk2>
        <a:srgbClr val="5F6368"/>
      </a:dk2>
      <a:lt2>
        <a:srgbClr val="80868B"/>
      </a:lt2>
      <a:accent1>
        <a:srgbClr val="9AA0A6"/>
      </a:accent1>
      <a:accent2>
        <a:srgbClr val="1A73E8"/>
      </a:accent2>
      <a:accent3>
        <a:srgbClr val="4285F4"/>
      </a:accent3>
      <a:accent4>
        <a:srgbClr val="EA4335"/>
      </a:accent4>
      <a:accent5>
        <a:srgbClr val="FBBC04"/>
      </a:accent5>
      <a:accent6>
        <a:srgbClr val="34A853"/>
      </a:accent6>
      <a:hlink>
        <a:srgbClr val="185AB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30504</Words>
  <Application>WPS Presentation</Application>
  <PresentationFormat>Widescreen</PresentationFormat>
  <Paragraphs>1607</Paragraphs>
  <Slides>77</Slides>
  <Notes>147</Notes>
  <HiddenSlides>0</HiddenSlides>
  <MMClips>0</MMClips>
  <ScaleCrop>false</ScaleCrop>
  <HeadingPairs>
    <vt:vector size="6" baseType="variant">
      <vt:variant>
        <vt:lpstr>已用的字体</vt:lpstr>
      </vt:variant>
      <vt:variant>
        <vt:i4>31</vt:i4>
      </vt:variant>
      <vt:variant>
        <vt:lpstr>主题</vt:lpstr>
      </vt:variant>
      <vt:variant>
        <vt:i4>5</vt:i4>
      </vt:variant>
      <vt:variant>
        <vt:lpstr>幻灯片标题</vt:lpstr>
      </vt:variant>
      <vt:variant>
        <vt:i4>77</vt:i4>
      </vt:variant>
    </vt:vector>
  </HeadingPairs>
  <TitlesOfParts>
    <vt:vector size="113" baseType="lpstr">
      <vt:lpstr>Arial</vt:lpstr>
      <vt:lpstr>SimSun</vt:lpstr>
      <vt:lpstr>Wingdings</vt:lpstr>
      <vt:lpstr>Google Sans</vt:lpstr>
      <vt:lpstr>Thonburi</vt:lpstr>
      <vt:lpstr>Amazon Ember Light</vt:lpstr>
      <vt:lpstr>苹方-简</vt:lpstr>
      <vt:lpstr>Amazon Ember</vt:lpstr>
      <vt:lpstr>Amazon Ember Light</vt:lpstr>
      <vt:lpstr>Lucida Console</vt:lpstr>
      <vt:lpstr>Amazon Ember</vt:lpstr>
      <vt:lpstr>Helvetica Neue LT Std 65 Medium</vt:lpstr>
      <vt:lpstr>Arial</vt:lpstr>
      <vt:lpstr>Roboto</vt:lpstr>
      <vt:lpstr>Helvetica Neue</vt:lpstr>
      <vt:lpstr>Verdana</vt:lpstr>
      <vt:lpstr>Calibri</vt:lpstr>
      <vt:lpstr>Amazon Ember Medium</vt:lpstr>
      <vt:lpstr>Times New Roman</vt:lpstr>
      <vt:lpstr>Segoe UI</vt:lpstr>
      <vt:lpstr>Courier New</vt:lpstr>
      <vt:lpstr>Google Sans Medium</vt:lpstr>
      <vt:lpstr>Open Sans</vt:lpstr>
      <vt:lpstr>Consolas</vt:lpstr>
      <vt:lpstr>Calibri Light</vt:lpstr>
      <vt:lpstr>Helvetica Neue</vt:lpstr>
      <vt:lpstr>微软雅黑</vt:lpstr>
      <vt:lpstr>汉仪旗黑</vt:lpstr>
      <vt:lpstr>Arial Unicode MS</vt:lpstr>
      <vt:lpstr>Wingdings</vt:lpstr>
      <vt:lpstr>宋体-简</vt:lpstr>
      <vt:lpstr>Office Theme</vt:lpstr>
      <vt:lpstr>3_Office Theme</vt:lpstr>
      <vt:lpstr>1_Office Theme</vt:lpstr>
      <vt:lpstr>2_Office Theme</vt:lpstr>
      <vt:lpstr>v3.0</vt:lpstr>
      <vt:lpstr> ICS 432 – 01 Distributed and Cloud Computing  Fall 2021 </vt:lpstr>
      <vt:lpstr>Getting Started with AWS and GCP</vt:lpstr>
      <vt:lpstr>AWS Academy Cloud Foundations Course</vt:lpstr>
      <vt:lpstr>Google Cloud Computing Foundations: Cloud Computing Fundamentals</vt:lpstr>
      <vt:lpstr>Lecture 2: Getting Started with AWS and GCP</vt:lpstr>
      <vt:lpstr>Cloud-provider Infrastructure</vt:lpstr>
      <vt:lpstr>How a Data Center looks like?</vt:lpstr>
      <vt:lpstr>Google, Amazon, and Microsoft Datacenters (as of 2016)</vt:lpstr>
      <vt:lpstr>What does a Data Center Look like from inside</vt:lpstr>
      <vt:lpstr>Cloud-Provider Infrastructure: Definitions</vt:lpstr>
      <vt:lpstr>Cloud-Provider Infrastructure Definitions</vt:lpstr>
      <vt:lpstr>Points-of-Presence (POP) vs. Edge Locations</vt:lpstr>
      <vt:lpstr>Cloud Services</vt:lpstr>
      <vt:lpstr>Cloud Security</vt:lpstr>
      <vt:lpstr>Shared Responsibility Model</vt:lpstr>
      <vt:lpstr>Identity and Access Management (Cloud IAM)</vt:lpstr>
      <vt:lpstr>Module 3: AWS Global Infrastructure Overview</vt:lpstr>
      <vt:lpstr>Module overview</vt:lpstr>
      <vt:lpstr>Module objectives</vt:lpstr>
      <vt:lpstr>Section 1: AWS Global Infrastructure</vt:lpstr>
      <vt:lpstr>AWS Global Infrastructure</vt:lpstr>
      <vt:lpstr>AWS Regions</vt:lpstr>
      <vt:lpstr>Selecting a Region</vt:lpstr>
      <vt:lpstr>Availability Zones</vt:lpstr>
      <vt:lpstr>AWS data centers</vt:lpstr>
      <vt:lpstr>Data centers are securely designed with several factors in mind </vt:lpstr>
      <vt:lpstr>Points of Presence (PoP)</vt:lpstr>
      <vt:lpstr>AWS infrastructure features </vt:lpstr>
      <vt:lpstr>Key takeaways</vt:lpstr>
      <vt:lpstr>Section 2: AWS services and service category overview</vt:lpstr>
      <vt:lpstr>AWS foundational services</vt:lpstr>
      <vt:lpstr>AWS categories of services</vt:lpstr>
      <vt:lpstr>Storage service category</vt:lpstr>
      <vt:lpstr>Compute service category</vt:lpstr>
      <vt:lpstr>Database service category</vt:lpstr>
      <vt:lpstr>Networking and content delivery service category</vt:lpstr>
      <vt:lpstr>Security, identity, and compliance service category</vt:lpstr>
      <vt:lpstr>AWS cost management service category</vt:lpstr>
      <vt:lpstr>Management and governance service category</vt:lpstr>
      <vt:lpstr>Module wrap-up</vt:lpstr>
      <vt:lpstr>Module summary                                                     </vt:lpstr>
      <vt:lpstr>Additional resources</vt:lpstr>
      <vt:lpstr>Module 4: AWS Cloud Security</vt:lpstr>
      <vt:lpstr>Module overview</vt:lpstr>
      <vt:lpstr>Module objectives</vt:lpstr>
      <vt:lpstr>Section 1: AWS shared responsibility model</vt:lpstr>
      <vt:lpstr>AWS shared responsibility model</vt:lpstr>
      <vt:lpstr>AWS responsibility: Security of the cloud</vt:lpstr>
      <vt:lpstr>Customer responsibility: Security in the cloud</vt:lpstr>
      <vt:lpstr>Service characteristics and security responsibility</vt:lpstr>
      <vt:lpstr>Service characteristics and security responsibility (continued)</vt:lpstr>
      <vt:lpstr>Activity: AWS shared responsibility model</vt:lpstr>
      <vt:lpstr>Activity: Scenario 1 of 2</vt:lpstr>
      <vt:lpstr>Activity: Scenario 2 of 2</vt:lpstr>
      <vt:lpstr>Section 1 key takeaways</vt:lpstr>
      <vt:lpstr>Section 2: AWS Identity and Access Management (IAM)</vt:lpstr>
      <vt:lpstr>AWS Identity and Access Management (IAM)</vt:lpstr>
      <vt:lpstr>IAM: Essential components</vt:lpstr>
      <vt:lpstr>Authenticate as an IAM user to gain access</vt:lpstr>
      <vt:lpstr>IAM MFA</vt:lpstr>
      <vt:lpstr>Authorization: What actions are permitted</vt:lpstr>
      <vt:lpstr>IAM: Authorization</vt:lpstr>
      <vt:lpstr>IAM policies</vt:lpstr>
      <vt:lpstr>IAM policy example</vt:lpstr>
      <vt:lpstr>Resource-based policies</vt:lpstr>
      <vt:lpstr>IAM permissions</vt:lpstr>
      <vt:lpstr>IAM groups</vt:lpstr>
      <vt:lpstr>IAM roles</vt:lpstr>
      <vt:lpstr>Example use of an IAM role</vt:lpstr>
      <vt:lpstr>Section 2 key takeaways</vt:lpstr>
      <vt:lpstr>Recorded demo: IAM</vt:lpstr>
      <vt:lpstr>ICS 432 Lab 1: Exercise 2: AWS Academy course Module 4 - Lab 1</vt:lpstr>
      <vt:lpstr>Lab 1: Final product </vt:lpstr>
      <vt:lpstr>Section 5: Securing data on AWS</vt:lpstr>
      <vt:lpstr>Encryption of data at rest</vt:lpstr>
      <vt:lpstr>Encryption of data in transit</vt:lpstr>
      <vt:lpstr>Securing Amazon S3 buckets and objects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Ghanem, Thanaa M</dc:creator>
  <cp:lastModifiedBy>ping58972</cp:lastModifiedBy>
  <cp:revision>67</cp:revision>
  <cp:lastPrinted>2021-08-28T20:28:54Z</cp:lastPrinted>
  <dcterms:created xsi:type="dcterms:W3CDTF">2021-08-28T20:28:54Z</dcterms:created>
  <dcterms:modified xsi:type="dcterms:W3CDTF">2021-08-28T20:28:54Z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1033-3.1.4.5932</vt:lpwstr>
  </property>
</Properties>
</file>